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8.xml" ContentType="application/vnd.openxmlformats-officedocument.presentationml.notesSlide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546" r:id="rId1"/>
    <p:sldMasterId id="2147485942" r:id="rId2"/>
  </p:sldMasterIdLst>
  <p:notesMasterIdLst>
    <p:notesMasterId r:id="rId294"/>
  </p:notesMasterIdLst>
  <p:handoutMasterIdLst>
    <p:handoutMasterId r:id="rId295"/>
  </p:handoutMasterIdLst>
  <p:sldIdLst>
    <p:sldId id="1559" r:id="rId3"/>
    <p:sldId id="1567" r:id="rId4"/>
    <p:sldId id="1851" r:id="rId5"/>
    <p:sldId id="1571" r:id="rId6"/>
    <p:sldId id="2095" r:id="rId7"/>
    <p:sldId id="1852" r:id="rId8"/>
    <p:sldId id="1974" r:id="rId9"/>
    <p:sldId id="1975" r:id="rId10"/>
    <p:sldId id="1992" r:id="rId11"/>
    <p:sldId id="1998" r:id="rId12"/>
    <p:sldId id="1994" r:id="rId13"/>
    <p:sldId id="1570" r:id="rId14"/>
    <p:sldId id="1977" r:id="rId15"/>
    <p:sldId id="1997" r:id="rId16"/>
    <p:sldId id="1999" r:id="rId17"/>
    <p:sldId id="2049" r:id="rId18"/>
    <p:sldId id="2097" r:id="rId19"/>
    <p:sldId id="2000" r:id="rId20"/>
    <p:sldId id="2001" r:id="rId21"/>
    <p:sldId id="2034" r:id="rId22"/>
    <p:sldId id="2002" r:id="rId23"/>
    <p:sldId id="2003" r:id="rId24"/>
    <p:sldId id="2004" r:id="rId25"/>
    <p:sldId id="2005" r:id="rId26"/>
    <p:sldId id="2042" r:id="rId27"/>
    <p:sldId id="2043" r:id="rId28"/>
    <p:sldId id="2044" r:id="rId29"/>
    <p:sldId id="2036" r:id="rId30"/>
    <p:sldId id="2037" r:id="rId31"/>
    <p:sldId id="2038" r:id="rId32"/>
    <p:sldId id="2039" r:id="rId33"/>
    <p:sldId id="2040" r:id="rId34"/>
    <p:sldId id="2041" r:id="rId35"/>
    <p:sldId id="1978" r:id="rId36"/>
    <p:sldId id="1573" r:id="rId37"/>
    <p:sldId id="2006" r:id="rId38"/>
    <p:sldId id="2007" r:id="rId39"/>
    <p:sldId id="1979" r:id="rId40"/>
    <p:sldId id="1976" r:id="rId41"/>
    <p:sldId id="1576" r:id="rId42"/>
    <p:sldId id="1577" r:id="rId43"/>
    <p:sldId id="1991" r:id="rId44"/>
    <p:sldId id="2035" r:id="rId45"/>
    <p:sldId id="1981" r:id="rId46"/>
    <p:sldId id="1982" r:id="rId47"/>
    <p:sldId id="1983" r:id="rId48"/>
    <p:sldId id="1984" r:id="rId49"/>
    <p:sldId id="1985" r:id="rId50"/>
    <p:sldId id="1986" r:id="rId51"/>
    <p:sldId id="1987" r:id="rId52"/>
    <p:sldId id="1988" r:id="rId53"/>
    <p:sldId id="1989" r:id="rId54"/>
    <p:sldId id="1980" r:id="rId55"/>
    <p:sldId id="1579" r:id="rId56"/>
    <p:sldId id="2119" r:id="rId57"/>
    <p:sldId id="2104" r:id="rId58"/>
    <p:sldId id="2102" r:id="rId59"/>
    <p:sldId id="2099" r:id="rId60"/>
    <p:sldId id="2100" r:id="rId61"/>
    <p:sldId id="2103" r:id="rId62"/>
    <p:sldId id="2111" r:id="rId63"/>
    <p:sldId id="2120" r:id="rId64"/>
    <p:sldId id="2121" r:id="rId65"/>
    <p:sldId id="2122" r:id="rId66"/>
    <p:sldId id="2123" r:id="rId67"/>
    <p:sldId id="2124" r:id="rId68"/>
    <p:sldId id="2125" r:id="rId69"/>
    <p:sldId id="2126" r:id="rId70"/>
    <p:sldId id="2127" r:id="rId71"/>
    <p:sldId id="2128" r:id="rId72"/>
    <p:sldId id="2129" r:id="rId73"/>
    <p:sldId id="2130" r:id="rId74"/>
    <p:sldId id="2131" r:id="rId75"/>
    <p:sldId id="2132" r:id="rId76"/>
    <p:sldId id="2133" r:id="rId77"/>
    <p:sldId id="2134" r:id="rId78"/>
    <p:sldId id="2135" r:id="rId79"/>
    <p:sldId id="2136" r:id="rId80"/>
    <p:sldId id="2137" r:id="rId81"/>
    <p:sldId id="2138" r:id="rId82"/>
    <p:sldId id="2139" r:id="rId83"/>
    <p:sldId id="2140" r:id="rId84"/>
    <p:sldId id="2141" r:id="rId85"/>
    <p:sldId id="2142" r:id="rId86"/>
    <p:sldId id="2143" r:id="rId87"/>
    <p:sldId id="2144" r:id="rId88"/>
    <p:sldId id="2145" r:id="rId89"/>
    <p:sldId id="2146" r:id="rId90"/>
    <p:sldId id="2147" r:id="rId91"/>
    <p:sldId id="2148" r:id="rId92"/>
    <p:sldId id="2149" r:id="rId93"/>
    <p:sldId id="2150" r:id="rId94"/>
    <p:sldId id="2151" r:id="rId95"/>
    <p:sldId id="2152" r:id="rId96"/>
    <p:sldId id="2153" r:id="rId97"/>
    <p:sldId id="2154" r:id="rId98"/>
    <p:sldId id="2155" r:id="rId99"/>
    <p:sldId id="2156" r:id="rId100"/>
    <p:sldId id="2157" r:id="rId101"/>
    <p:sldId id="2158" r:id="rId102"/>
    <p:sldId id="2159" r:id="rId103"/>
    <p:sldId id="2160" r:id="rId104"/>
    <p:sldId id="2161" r:id="rId105"/>
    <p:sldId id="2162" r:id="rId106"/>
    <p:sldId id="2163" r:id="rId107"/>
    <p:sldId id="2164" r:id="rId108"/>
    <p:sldId id="2165" r:id="rId109"/>
    <p:sldId id="2166" r:id="rId110"/>
    <p:sldId id="2167" r:id="rId111"/>
    <p:sldId id="2168" r:id="rId112"/>
    <p:sldId id="2169" r:id="rId113"/>
    <p:sldId id="2170" r:id="rId114"/>
    <p:sldId id="2171" r:id="rId115"/>
    <p:sldId id="2172" r:id="rId116"/>
    <p:sldId id="2173" r:id="rId117"/>
    <p:sldId id="2174" r:id="rId118"/>
    <p:sldId id="2175" r:id="rId119"/>
    <p:sldId id="2176" r:id="rId120"/>
    <p:sldId id="2177" r:id="rId121"/>
    <p:sldId id="2178" r:id="rId122"/>
    <p:sldId id="2179" r:id="rId123"/>
    <p:sldId id="2180" r:id="rId124"/>
    <p:sldId id="2181" r:id="rId125"/>
    <p:sldId id="2182" r:id="rId126"/>
    <p:sldId id="2183" r:id="rId127"/>
    <p:sldId id="2184" r:id="rId128"/>
    <p:sldId id="2185" r:id="rId129"/>
    <p:sldId id="2186" r:id="rId130"/>
    <p:sldId id="2187" r:id="rId131"/>
    <p:sldId id="2188" r:id="rId132"/>
    <p:sldId id="2189" r:id="rId133"/>
    <p:sldId id="2190" r:id="rId134"/>
    <p:sldId id="2191" r:id="rId135"/>
    <p:sldId id="2192" r:id="rId136"/>
    <p:sldId id="2193" r:id="rId137"/>
    <p:sldId id="2194" r:id="rId138"/>
    <p:sldId id="2195" r:id="rId139"/>
    <p:sldId id="2196" r:id="rId140"/>
    <p:sldId id="2197" r:id="rId141"/>
    <p:sldId id="2198" r:id="rId142"/>
    <p:sldId id="2199" r:id="rId143"/>
    <p:sldId id="2200" r:id="rId144"/>
    <p:sldId id="2201" r:id="rId145"/>
    <p:sldId id="2202" r:id="rId146"/>
    <p:sldId id="2203" r:id="rId147"/>
    <p:sldId id="2204" r:id="rId148"/>
    <p:sldId id="2205" r:id="rId149"/>
    <p:sldId id="2206" r:id="rId150"/>
    <p:sldId id="2207" r:id="rId151"/>
    <p:sldId id="2208" r:id="rId152"/>
    <p:sldId id="2209" r:id="rId153"/>
    <p:sldId id="2210" r:id="rId154"/>
    <p:sldId id="2211" r:id="rId155"/>
    <p:sldId id="2212" r:id="rId156"/>
    <p:sldId id="2213" r:id="rId157"/>
    <p:sldId id="2214" r:id="rId158"/>
    <p:sldId id="2215" r:id="rId159"/>
    <p:sldId id="2216" r:id="rId160"/>
    <p:sldId id="2217" r:id="rId161"/>
    <p:sldId id="2218" r:id="rId162"/>
    <p:sldId id="2219" r:id="rId163"/>
    <p:sldId id="2220" r:id="rId164"/>
    <p:sldId id="2221" r:id="rId165"/>
    <p:sldId id="2222" r:id="rId166"/>
    <p:sldId id="2223" r:id="rId167"/>
    <p:sldId id="2224" r:id="rId168"/>
    <p:sldId id="2225" r:id="rId169"/>
    <p:sldId id="2226" r:id="rId170"/>
    <p:sldId id="2227" r:id="rId171"/>
    <p:sldId id="2228" r:id="rId172"/>
    <p:sldId id="2229" r:id="rId173"/>
    <p:sldId id="2230" r:id="rId174"/>
    <p:sldId id="2231" r:id="rId175"/>
    <p:sldId id="2232" r:id="rId176"/>
    <p:sldId id="2233" r:id="rId177"/>
    <p:sldId id="2234" r:id="rId178"/>
    <p:sldId id="2235" r:id="rId179"/>
    <p:sldId id="2236" r:id="rId180"/>
    <p:sldId id="2237" r:id="rId181"/>
    <p:sldId id="2238" r:id="rId182"/>
    <p:sldId id="2239" r:id="rId183"/>
    <p:sldId id="2240" r:id="rId184"/>
    <p:sldId id="2241" r:id="rId185"/>
    <p:sldId id="2242" r:id="rId186"/>
    <p:sldId id="2243" r:id="rId187"/>
    <p:sldId id="2244" r:id="rId188"/>
    <p:sldId id="2245" r:id="rId189"/>
    <p:sldId id="2246" r:id="rId190"/>
    <p:sldId id="2247" r:id="rId191"/>
    <p:sldId id="2248" r:id="rId192"/>
    <p:sldId id="2249" r:id="rId193"/>
    <p:sldId id="2250" r:id="rId194"/>
    <p:sldId id="2251" r:id="rId195"/>
    <p:sldId id="2252" r:id="rId196"/>
    <p:sldId id="2253" r:id="rId197"/>
    <p:sldId id="2254" r:id="rId198"/>
    <p:sldId id="2255" r:id="rId199"/>
    <p:sldId id="2256" r:id="rId200"/>
    <p:sldId id="2257" r:id="rId201"/>
    <p:sldId id="2258" r:id="rId202"/>
    <p:sldId id="2259" r:id="rId203"/>
    <p:sldId id="2260" r:id="rId204"/>
    <p:sldId id="2261" r:id="rId205"/>
    <p:sldId id="2262" r:id="rId206"/>
    <p:sldId id="2263" r:id="rId207"/>
    <p:sldId id="2264" r:id="rId208"/>
    <p:sldId id="2265" r:id="rId209"/>
    <p:sldId id="2266" r:id="rId210"/>
    <p:sldId id="2267" r:id="rId211"/>
    <p:sldId id="2268" r:id="rId212"/>
    <p:sldId id="2269" r:id="rId213"/>
    <p:sldId id="2270" r:id="rId214"/>
    <p:sldId id="2271" r:id="rId215"/>
    <p:sldId id="2272" r:id="rId216"/>
    <p:sldId id="2273" r:id="rId217"/>
    <p:sldId id="2274" r:id="rId218"/>
    <p:sldId id="2275" r:id="rId219"/>
    <p:sldId id="2276" r:id="rId220"/>
    <p:sldId id="2277" r:id="rId221"/>
    <p:sldId id="2278" r:id="rId222"/>
    <p:sldId id="2279" r:id="rId223"/>
    <p:sldId id="2280" r:id="rId224"/>
    <p:sldId id="2281" r:id="rId225"/>
    <p:sldId id="2282" r:id="rId226"/>
    <p:sldId id="2283" r:id="rId227"/>
    <p:sldId id="2284" r:id="rId228"/>
    <p:sldId id="2285" r:id="rId229"/>
    <p:sldId id="2286" r:id="rId230"/>
    <p:sldId id="2287" r:id="rId231"/>
    <p:sldId id="2288" r:id="rId232"/>
    <p:sldId id="2289" r:id="rId233"/>
    <p:sldId id="2290" r:id="rId234"/>
    <p:sldId id="2291" r:id="rId235"/>
    <p:sldId id="2292" r:id="rId236"/>
    <p:sldId id="2293" r:id="rId237"/>
    <p:sldId id="2294" r:id="rId238"/>
    <p:sldId id="2295" r:id="rId239"/>
    <p:sldId id="2296" r:id="rId240"/>
    <p:sldId id="2297" r:id="rId241"/>
    <p:sldId id="2298" r:id="rId242"/>
    <p:sldId id="2299" r:id="rId243"/>
    <p:sldId id="2300" r:id="rId244"/>
    <p:sldId id="2301" r:id="rId245"/>
    <p:sldId id="2302" r:id="rId246"/>
    <p:sldId id="2303" r:id="rId247"/>
    <p:sldId id="2304" r:id="rId248"/>
    <p:sldId id="2305" r:id="rId249"/>
    <p:sldId id="2306" r:id="rId250"/>
    <p:sldId id="2307" r:id="rId251"/>
    <p:sldId id="2308" r:id="rId252"/>
    <p:sldId id="2341" r:id="rId253"/>
    <p:sldId id="2342" r:id="rId254"/>
    <p:sldId id="2343" r:id="rId255"/>
    <p:sldId id="2344" r:id="rId256"/>
    <p:sldId id="2345" r:id="rId257"/>
    <p:sldId id="2346" r:id="rId258"/>
    <p:sldId id="2347" r:id="rId259"/>
    <p:sldId id="2348" r:id="rId260"/>
    <p:sldId id="2349" r:id="rId261"/>
    <p:sldId id="2350" r:id="rId262"/>
    <p:sldId id="2351" r:id="rId263"/>
    <p:sldId id="2352" r:id="rId264"/>
    <p:sldId id="2353" r:id="rId265"/>
    <p:sldId id="2354" r:id="rId266"/>
    <p:sldId id="2355" r:id="rId267"/>
    <p:sldId id="2356" r:id="rId268"/>
    <p:sldId id="2357" r:id="rId269"/>
    <p:sldId id="2358" r:id="rId270"/>
    <p:sldId id="2359" r:id="rId271"/>
    <p:sldId id="2360" r:id="rId272"/>
    <p:sldId id="2361" r:id="rId273"/>
    <p:sldId id="2362" r:id="rId274"/>
    <p:sldId id="2363" r:id="rId275"/>
    <p:sldId id="2364" r:id="rId276"/>
    <p:sldId id="2365" r:id="rId277"/>
    <p:sldId id="2366" r:id="rId278"/>
    <p:sldId id="2367" r:id="rId279"/>
    <p:sldId id="2368" r:id="rId280"/>
    <p:sldId id="2369" r:id="rId281"/>
    <p:sldId id="2370" r:id="rId282"/>
    <p:sldId id="2371" r:id="rId283"/>
    <p:sldId id="2372" r:id="rId284"/>
    <p:sldId id="2373" r:id="rId285"/>
    <p:sldId id="2374" r:id="rId286"/>
    <p:sldId id="2375" r:id="rId287"/>
    <p:sldId id="2376" r:id="rId288"/>
    <p:sldId id="2377" r:id="rId289"/>
    <p:sldId id="2378" r:id="rId290"/>
    <p:sldId id="2379" r:id="rId291"/>
    <p:sldId id="2380" r:id="rId292"/>
    <p:sldId id="2381" r:id="rId293"/>
  </p:sldIdLst>
  <p:sldSz cx="9906000" cy="6858000" type="A4"/>
  <p:notesSz cx="6797675" cy="9926638"/>
  <p:custDataLst>
    <p:tags r:id="rId29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ransformadas de Laplace" id="{9BADDDAE-2428-4B64-AF96-703227C9F1BB}">
          <p14:sldIdLst>
            <p14:sldId id="1559"/>
            <p14:sldId id="1567"/>
            <p14:sldId id="1851"/>
            <p14:sldId id="1571"/>
            <p14:sldId id="2095"/>
            <p14:sldId id="1852"/>
            <p14:sldId id="1974"/>
            <p14:sldId id="1975"/>
            <p14:sldId id="1992"/>
            <p14:sldId id="1998"/>
            <p14:sldId id="1994"/>
            <p14:sldId id="1570"/>
            <p14:sldId id="1977"/>
            <p14:sldId id="1997"/>
            <p14:sldId id="1999"/>
            <p14:sldId id="2049"/>
            <p14:sldId id="2097"/>
            <p14:sldId id="2000"/>
            <p14:sldId id="2001"/>
            <p14:sldId id="2034"/>
            <p14:sldId id="2002"/>
            <p14:sldId id="2003"/>
            <p14:sldId id="2004"/>
            <p14:sldId id="2005"/>
            <p14:sldId id="2042"/>
            <p14:sldId id="2043"/>
            <p14:sldId id="2044"/>
            <p14:sldId id="2036"/>
            <p14:sldId id="2037"/>
            <p14:sldId id="2038"/>
            <p14:sldId id="2039"/>
            <p14:sldId id="2040"/>
            <p14:sldId id="2041"/>
            <p14:sldId id="1978"/>
            <p14:sldId id="1573"/>
            <p14:sldId id="2006"/>
            <p14:sldId id="2007"/>
            <p14:sldId id="1979"/>
            <p14:sldId id="1976"/>
            <p14:sldId id="1576"/>
            <p14:sldId id="1577"/>
            <p14:sldId id="1991"/>
            <p14:sldId id="2035"/>
            <p14:sldId id="1981"/>
            <p14:sldId id="1982"/>
            <p14:sldId id="1983"/>
            <p14:sldId id="1984"/>
            <p14:sldId id="1985"/>
            <p14:sldId id="1986"/>
            <p14:sldId id="1987"/>
            <p14:sldId id="1988"/>
            <p14:sldId id="1989"/>
            <p14:sldId id="1980"/>
            <p14:sldId id="1579"/>
            <p14:sldId id="2119"/>
            <p14:sldId id="2104"/>
            <p14:sldId id="2102"/>
            <p14:sldId id="2099"/>
            <p14:sldId id="2100"/>
            <p14:sldId id="2103"/>
            <p14:sldId id="2111"/>
          </p14:sldIdLst>
        </p14:section>
        <p14:section name="Séries de Fourier" id="{9B55EE50-880A-4C14-BDD5-83C1BBAA8245}">
          <p14:sldIdLst>
            <p14:sldId id="2120"/>
            <p14:sldId id="2121"/>
            <p14:sldId id="2122"/>
            <p14:sldId id="2123"/>
            <p14:sldId id="2124"/>
            <p14:sldId id="2125"/>
            <p14:sldId id="2126"/>
            <p14:sldId id="2127"/>
            <p14:sldId id="2128"/>
            <p14:sldId id="2129"/>
            <p14:sldId id="2130"/>
            <p14:sldId id="2131"/>
            <p14:sldId id="2132"/>
            <p14:sldId id="2133"/>
            <p14:sldId id="2134"/>
            <p14:sldId id="2135"/>
            <p14:sldId id="2136"/>
            <p14:sldId id="2137"/>
            <p14:sldId id="2138"/>
            <p14:sldId id="2139"/>
            <p14:sldId id="2140"/>
            <p14:sldId id="2141"/>
            <p14:sldId id="2142"/>
            <p14:sldId id="2143"/>
            <p14:sldId id="2144"/>
            <p14:sldId id="2145"/>
            <p14:sldId id="2146"/>
            <p14:sldId id="2147"/>
            <p14:sldId id="2148"/>
            <p14:sldId id="2149"/>
            <p14:sldId id="2150"/>
            <p14:sldId id="2151"/>
            <p14:sldId id="2152"/>
            <p14:sldId id="2153"/>
            <p14:sldId id="2154"/>
            <p14:sldId id="2155"/>
            <p14:sldId id="2156"/>
            <p14:sldId id="2157"/>
            <p14:sldId id="2158"/>
            <p14:sldId id="2159"/>
            <p14:sldId id="2160"/>
            <p14:sldId id="2161"/>
            <p14:sldId id="2162"/>
            <p14:sldId id="2163"/>
            <p14:sldId id="2164"/>
            <p14:sldId id="2165"/>
            <p14:sldId id="2166"/>
            <p14:sldId id="2167"/>
            <p14:sldId id="2168"/>
            <p14:sldId id="2169"/>
            <p14:sldId id="2170"/>
            <p14:sldId id="2171"/>
            <p14:sldId id="2172"/>
            <p14:sldId id="2173"/>
            <p14:sldId id="2174"/>
            <p14:sldId id="2175"/>
            <p14:sldId id="2176"/>
            <p14:sldId id="2177"/>
            <p14:sldId id="2178"/>
            <p14:sldId id="2179"/>
            <p14:sldId id="2180"/>
            <p14:sldId id="2181"/>
            <p14:sldId id="2182"/>
            <p14:sldId id="2183"/>
            <p14:sldId id="2184"/>
            <p14:sldId id="2185"/>
            <p14:sldId id="2186"/>
            <p14:sldId id="2187"/>
            <p14:sldId id="2188"/>
            <p14:sldId id="2189"/>
            <p14:sldId id="2190"/>
            <p14:sldId id="2191"/>
            <p14:sldId id="2192"/>
            <p14:sldId id="2193"/>
            <p14:sldId id="2194"/>
            <p14:sldId id="2195"/>
            <p14:sldId id="2196"/>
            <p14:sldId id="2197"/>
            <p14:sldId id="2198"/>
            <p14:sldId id="2199"/>
            <p14:sldId id="2200"/>
            <p14:sldId id="2201"/>
            <p14:sldId id="2202"/>
            <p14:sldId id="2203"/>
            <p14:sldId id="2204"/>
            <p14:sldId id="2205"/>
            <p14:sldId id="2206"/>
            <p14:sldId id="2207"/>
            <p14:sldId id="2208"/>
            <p14:sldId id="2209"/>
            <p14:sldId id="2210"/>
            <p14:sldId id="2211"/>
            <p14:sldId id="2212"/>
            <p14:sldId id="2213"/>
          </p14:sldIdLst>
        </p14:section>
        <p14:section name="Transformadas de Fourier" id="{6EBA8EA0-3D6D-415B-BCA6-D46638E17E14}">
          <p14:sldIdLst>
            <p14:sldId id="2214"/>
            <p14:sldId id="2215"/>
            <p14:sldId id="2216"/>
            <p14:sldId id="2217"/>
            <p14:sldId id="2218"/>
            <p14:sldId id="2219"/>
            <p14:sldId id="2220"/>
            <p14:sldId id="2221"/>
            <p14:sldId id="2222"/>
            <p14:sldId id="2223"/>
            <p14:sldId id="2224"/>
            <p14:sldId id="2225"/>
            <p14:sldId id="2226"/>
            <p14:sldId id="2227"/>
            <p14:sldId id="2228"/>
            <p14:sldId id="2229"/>
            <p14:sldId id="2230"/>
            <p14:sldId id="2231"/>
            <p14:sldId id="2232"/>
            <p14:sldId id="2233"/>
            <p14:sldId id="2234"/>
            <p14:sldId id="2235"/>
            <p14:sldId id="2236"/>
            <p14:sldId id="2237"/>
            <p14:sldId id="2238"/>
            <p14:sldId id="2239"/>
            <p14:sldId id="2240"/>
            <p14:sldId id="2241"/>
            <p14:sldId id="2242"/>
            <p14:sldId id="2243"/>
            <p14:sldId id="2244"/>
            <p14:sldId id="2245"/>
            <p14:sldId id="2246"/>
            <p14:sldId id="2247"/>
            <p14:sldId id="2248"/>
            <p14:sldId id="2249"/>
            <p14:sldId id="2250"/>
            <p14:sldId id="2251"/>
            <p14:sldId id="2252"/>
            <p14:sldId id="2253"/>
            <p14:sldId id="2254"/>
            <p14:sldId id="2255"/>
            <p14:sldId id="2256"/>
            <p14:sldId id="2257"/>
            <p14:sldId id="2258"/>
            <p14:sldId id="2259"/>
            <p14:sldId id="2260"/>
            <p14:sldId id="2261"/>
            <p14:sldId id="2262"/>
            <p14:sldId id="2263"/>
            <p14:sldId id="2264"/>
            <p14:sldId id="2265"/>
            <p14:sldId id="2266"/>
            <p14:sldId id="2267"/>
            <p14:sldId id="2268"/>
            <p14:sldId id="2269"/>
            <p14:sldId id="2270"/>
            <p14:sldId id="2271"/>
            <p14:sldId id="2272"/>
            <p14:sldId id="2273"/>
            <p14:sldId id="2274"/>
            <p14:sldId id="2275"/>
            <p14:sldId id="2276"/>
            <p14:sldId id="2277"/>
            <p14:sldId id="2278"/>
            <p14:sldId id="2279"/>
            <p14:sldId id="2280"/>
            <p14:sldId id="2281"/>
            <p14:sldId id="2282"/>
            <p14:sldId id="2283"/>
            <p14:sldId id="2284"/>
            <p14:sldId id="2285"/>
            <p14:sldId id="2286"/>
            <p14:sldId id="2287"/>
            <p14:sldId id="2288"/>
            <p14:sldId id="2289"/>
            <p14:sldId id="2290"/>
            <p14:sldId id="2291"/>
            <p14:sldId id="2292"/>
            <p14:sldId id="2293"/>
            <p14:sldId id="2294"/>
            <p14:sldId id="2295"/>
            <p14:sldId id="2296"/>
            <p14:sldId id="2297"/>
            <p14:sldId id="2298"/>
            <p14:sldId id="2299"/>
            <p14:sldId id="2300"/>
            <p14:sldId id="2301"/>
            <p14:sldId id="2302"/>
            <p14:sldId id="2303"/>
            <p14:sldId id="2304"/>
            <p14:sldId id="2305"/>
            <p14:sldId id="2306"/>
            <p14:sldId id="2307"/>
            <p14:sldId id="2308"/>
          </p14:sldIdLst>
        </p14:section>
        <p14:section name="Transformadas Z" id="{56AA1B56-19D8-4D90-A2A9-F855EEDB5CEC}">
          <p14:sldIdLst>
            <p14:sldId id="2341"/>
            <p14:sldId id="2342"/>
            <p14:sldId id="2343"/>
            <p14:sldId id="2344"/>
            <p14:sldId id="2345"/>
            <p14:sldId id="2346"/>
            <p14:sldId id="2347"/>
            <p14:sldId id="2348"/>
            <p14:sldId id="2349"/>
            <p14:sldId id="2350"/>
            <p14:sldId id="2351"/>
            <p14:sldId id="2352"/>
            <p14:sldId id="2353"/>
            <p14:sldId id="2354"/>
            <p14:sldId id="2355"/>
            <p14:sldId id="2356"/>
            <p14:sldId id="2357"/>
            <p14:sldId id="2358"/>
            <p14:sldId id="2359"/>
            <p14:sldId id="2360"/>
            <p14:sldId id="2361"/>
            <p14:sldId id="2362"/>
            <p14:sldId id="2363"/>
            <p14:sldId id="2364"/>
            <p14:sldId id="2365"/>
            <p14:sldId id="2366"/>
            <p14:sldId id="2367"/>
            <p14:sldId id="2368"/>
            <p14:sldId id="2369"/>
            <p14:sldId id="2370"/>
            <p14:sldId id="2371"/>
            <p14:sldId id="2372"/>
            <p14:sldId id="2373"/>
            <p14:sldId id="2374"/>
          </p14:sldIdLst>
        </p14:section>
        <p14:section name="Resumo de Transformadas" id="{66A111DB-5B0A-479E-9F54-CA428B9B8274}">
          <p14:sldIdLst>
            <p14:sldId id="2375"/>
            <p14:sldId id="2376"/>
            <p14:sldId id="2377"/>
            <p14:sldId id="2378"/>
            <p14:sldId id="2379"/>
            <p14:sldId id="2380"/>
            <p14:sldId id="23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00"/>
    <a:srgbClr val="000066"/>
    <a:srgbClr val="663300"/>
    <a:srgbClr val="000099"/>
    <a:srgbClr val="808080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6" autoAdjust="0"/>
    <p:restoredTop sz="98814" autoAdjust="0"/>
  </p:normalViewPr>
  <p:slideViewPr>
    <p:cSldViewPr>
      <p:cViewPr varScale="1">
        <p:scale>
          <a:sx n="115" d="100"/>
          <a:sy n="115" d="100"/>
        </p:scale>
        <p:origin x="966" y="108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99" Type="http://schemas.openxmlformats.org/officeDocument/2006/relationships/theme" Target="theme/theme1.xml"/><Relationship Id="rId21" Type="http://schemas.openxmlformats.org/officeDocument/2006/relationships/slide" Target="slides/slide19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226" Type="http://schemas.openxmlformats.org/officeDocument/2006/relationships/slide" Target="slides/slide224.xml"/><Relationship Id="rId268" Type="http://schemas.openxmlformats.org/officeDocument/2006/relationships/slide" Target="slides/slide266.xml"/><Relationship Id="rId32" Type="http://schemas.openxmlformats.org/officeDocument/2006/relationships/slide" Target="slides/slide30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181" Type="http://schemas.openxmlformats.org/officeDocument/2006/relationships/slide" Target="slides/slide179.xml"/><Relationship Id="rId237" Type="http://schemas.openxmlformats.org/officeDocument/2006/relationships/slide" Target="slides/slide235.xml"/><Relationship Id="rId279" Type="http://schemas.openxmlformats.org/officeDocument/2006/relationships/slide" Target="slides/slide277.xml"/><Relationship Id="rId43" Type="http://schemas.openxmlformats.org/officeDocument/2006/relationships/slide" Target="slides/slide41.xml"/><Relationship Id="rId139" Type="http://schemas.openxmlformats.org/officeDocument/2006/relationships/slide" Target="slides/slide137.xml"/><Relationship Id="rId290" Type="http://schemas.openxmlformats.org/officeDocument/2006/relationships/slide" Target="slides/slide28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48" Type="http://schemas.openxmlformats.org/officeDocument/2006/relationships/slide" Target="slides/slide246.xml"/><Relationship Id="rId12" Type="http://schemas.openxmlformats.org/officeDocument/2006/relationships/slide" Target="slides/slide10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59" Type="http://schemas.openxmlformats.org/officeDocument/2006/relationships/slide" Target="slides/slide257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slide" Target="slides/slide268.xml"/><Relationship Id="rId291" Type="http://schemas.openxmlformats.org/officeDocument/2006/relationships/slide" Target="slides/slide289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slide" Target="slides/slide226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slide" Target="slides/slide258.xml"/><Relationship Id="rId281" Type="http://schemas.openxmlformats.org/officeDocument/2006/relationships/slide" Target="slides/slide279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39" Type="http://schemas.openxmlformats.org/officeDocument/2006/relationships/slide" Target="slides/slide237.xml"/><Relationship Id="rId250" Type="http://schemas.openxmlformats.org/officeDocument/2006/relationships/slide" Target="slides/slide248.xml"/><Relationship Id="rId271" Type="http://schemas.openxmlformats.org/officeDocument/2006/relationships/slide" Target="slides/slide269.xml"/><Relationship Id="rId292" Type="http://schemas.openxmlformats.org/officeDocument/2006/relationships/slide" Target="slides/slide290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240" Type="http://schemas.openxmlformats.org/officeDocument/2006/relationships/slide" Target="slides/slide238.xml"/><Relationship Id="rId261" Type="http://schemas.openxmlformats.org/officeDocument/2006/relationships/slide" Target="slides/slide259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282" Type="http://schemas.openxmlformats.org/officeDocument/2006/relationships/slide" Target="slides/slide280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1" Type="http://schemas.openxmlformats.org/officeDocument/2006/relationships/slide" Target="slides/slide249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72" Type="http://schemas.openxmlformats.org/officeDocument/2006/relationships/slide" Target="slides/slide270.xml"/><Relationship Id="rId293" Type="http://schemas.openxmlformats.org/officeDocument/2006/relationships/slide" Target="slides/slide29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slide" Target="slides/slide23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262" Type="http://schemas.openxmlformats.org/officeDocument/2006/relationships/slide" Target="slides/slide260.xml"/><Relationship Id="rId283" Type="http://schemas.openxmlformats.org/officeDocument/2006/relationships/slide" Target="slides/slide281.xml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273" Type="http://schemas.openxmlformats.org/officeDocument/2006/relationships/slide" Target="slides/slide271.xml"/><Relationship Id="rId294" Type="http://schemas.openxmlformats.org/officeDocument/2006/relationships/notesMaster" Target="notesMasters/notesMaster1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slide" Target="slides/slide261.xml"/><Relationship Id="rId284" Type="http://schemas.openxmlformats.org/officeDocument/2006/relationships/slide" Target="slides/slide282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4" Type="http://schemas.openxmlformats.org/officeDocument/2006/relationships/slide" Target="slides/slide272.xml"/><Relationship Id="rId295" Type="http://schemas.openxmlformats.org/officeDocument/2006/relationships/handoutMaster" Target="handoutMasters/handoutMaster1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slide" Target="slides/slide262.xml"/><Relationship Id="rId285" Type="http://schemas.openxmlformats.org/officeDocument/2006/relationships/slide" Target="slides/slide283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slide" Target="slides/slide252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275" Type="http://schemas.openxmlformats.org/officeDocument/2006/relationships/slide" Target="slides/slide273.xml"/><Relationship Id="rId296" Type="http://schemas.openxmlformats.org/officeDocument/2006/relationships/tags" Target="tags/tag1.xml"/><Relationship Id="rId300" Type="http://schemas.openxmlformats.org/officeDocument/2006/relationships/tableStyles" Target="tableStyles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265" Type="http://schemas.openxmlformats.org/officeDocument/2006/relationships/slide" Target="slides/slide263.xml"/><Relationship Id="rId286" Type="http://schemas.openxmlformats.org/officeDocument/2006/relationships/slide" Target="slides/slide284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slide" Target="slides/slide253.xml"/><Relationship Id="rId276" Type="http://schemas.openxmlformats.org/officeDocument/2006/relationships/slide" Target="slides/slide274.xml"/><Relationship Id="rId297" Type="http://schemas.openxmlformats.org/officeDocument/2006/relationships/presProps" Target="presProps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266" Type="http://schemas.openxmlformats.org/officeDocument/2006/relationships/slide" Target="slides/slide264.xml"/><Relationship Id="rId287" Type="http://schemas.openxmlformats.org/officeDocument/2006/relationships/slide" Target="slides/slide285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slide" Target="slides/slide254.xml"/><Relationship Id="rId277" Type="http://schemas.openxmlformats.org/officeDocument/2006/relationships/slide" Target="slides/slide275.xml"/><Relationship Id="rId298" Type="http://schemas.openxmlformats.org/officeDocument/2006/relationships/viewProps" Target="viewProps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267" Type="http://schemas.openxmlformats.org/officeDocument/2006/relationships/slide" Target="slides/slide265.xml"/><Relationship Id="rId288" Type="http://schemas.openxmlformats.org/officeDocument/2006/relationships/slide" Target="slides/slide286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slide" Target="slides/slide255.xml"/><Relationship Id="rId278" Type="http://schemas.openxmlformats.org/officeDocument/2006/relationships/slide" Target="slides/slide276.xml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Relationship Id="rId289" Type="http://schemas.openxmlformats.org/officeDocument/2006/relationships/slide" Target="slides/slide287.xml"/><Relationship Id="rId11" Type="http://schemas.openxmlformats.org/officeDocument/2006/relationships/slide" Target="slides/slide9.xml"/><Relationship Id="rId53" Type="http://schemas.openxmlformats.org/officeDocument/2006/relationships/slide" Target="slides/slide51.xml"/><Relationship Id="rId149" Type="http://schemas.openxmlformats.org/officeDocument/2006/relationships/slide" Target="slides/slide147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16" Type="http://schemas.openxmlformats.org/officeDocument/2006/relationships/slide" Target="slides/slide214.xml"/><Relationship Id="rId258" Type="http://schemas.openxmlformats.org/officeDocument/2006/relationships/slide" Target="slides/slide256.xml"/><Relationship Id="rId22" Type="http://schemas.openxmlformats.org/officeDocument/2006/relationships/slide" Target="slides/slide20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71" Type="http://schemas.openxmlformats.org/officeDocument/2006/relationships/slide" Target="slides/slide169.xml"/><Relationship Id="rId227" Type="http://schemas.openxmlformats.org/officeDocument/2006/relationships/slide" Target="slides/slide225.xml"/><Relationship Id="rId269" Type="http://schemas.openxmlformats.org/officeDocument/2006/relationships/slide" Target="slides/slide267.xml"/><Relationship Id="rId33" Type="http://schemas.openxmlformats.org/officeDocument/2006/relationships/slide" Target="slides/slide31.xml"/><Relationship Id="rId129" Type="http://schemas.openxmlformats.org/officeDocument/2006/relationships/slide" Target="slides/slide127.xml"/><Relationship Id="rId280" Type="http://schemas.openxmlformats.org/officeDocument/2006/relationships/slide" Target="slides/slide27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4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100.vml.rels><?xml version="1.0" encoding="UTF-8" standalone="yes"?>
<Relationships xmlns="http://schemas.openxmlformats.org/package/2006/relationships"><Relationship Id="rId8" Type="http://schemas.openxmlformats.org/officeDocument/2006/relationships/image" Target="../media/image454.wmf"/><Relationship Id="rId3" Type="http://schemas.openxmlformats.org/officeDocument/2006/relationships/image" Target="../media/image449.wmf"/><Relationship Id="rId7" Type="http://schemas.openxmlformats.org/officeDocument/2006/relationships/image" Target="../media/image453.wmf"/><Relationship Id="rId2" Type="http://schemas.openxmlformats.org/officeDocument/2006/relationships/image" Target="../media/image448.wmf"/><Relationship Id="rId1" Type="http://schemas.openxmlformats.org/officeDocument/2006/relationships/image" Target="../media/image447.wmf"/><Relationship Id="rId6" Type="http://schemas.openxmlformats.org/officeDocument/2006/relationships/image" Target="../media/image452.wmf"/><Relationship Id="rId5" Type="http://schemas.openxmlformats.org/officeDocument/2006/relationships/image" Target="../media/image451.wmf"/><Relationship Id="rId4" Type="http://schemas.openxmlformats.org/officeDocument/2006/relationships/image" Target="../media/image450.wmf"/></Relationships>
</file>

<file path=ppt/drawings/_rels/vmlDrawing10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wmf"/><Relationship Id="rId2" Type="http://schemas.openxmlformats.org/officeDocument/2006/relationships/image" Target="../media/image456.wmf"/><Relationship Id="rId1" Type="http://schemas.openxmlformats.org/officeDocument/2006/relationships/image" Target="../media/image455.wmf"/></Relationships>
</file>

<file path=ppt/drawings/_rels/vmlDrawing102.vml.rels><?xml version="1.0" encoding="UTF-8" standalone="yes"?>
<Relationships xmlns="http://schemas.openxmlformats.org/package/2006/relationships"><Relationship Id="rId8" Type="http://schemas.openxmlformats.org/officeDocument/2006/relationships/image" Target="../media/image485.wmf"/><Relationship Id="rId13" Type="http://schemas.openxmlformats.org/officeDocument/2006/relationships/image" Target="../media/image490.wmf"/><Relationship Id="rId3" Type="http://schemas.openxmlformats.org/officeDocument/2006/relationships/image" Target="../media/image480.wmf"/><Relationship Id="rId7" Type="http://schemas.openxmlformats.org/officeDocument/2006/relationships/image" Target="../media/image484.wmf"/><Relationship Id="rId12" Type="http://schemas.openxmlformats.org/officeDocument/2006/relationships/image" Target="../media/image489.wmf"/><Relationship Id="rId2" Type="http://schemas.openxmlformats.org/officeDocument/2006/relationships/image" Target="../media/image479.wmf"/><Relationship Id="rId1" Type="http://schemas.openxmlformats.org/officeDocument/2006/relationships/image" Target="../media/image478.wmf"/><Relationship Id="rId6" Type="http://schemas.openxmlformats.org/officeDocument/2006/relationships/image" Target="../media/image483.wmf"/><Relationship Id="rId11" Type="http://schemas.openxmlformats.org/officeDocument/2006/relationships/image" Target="../media/image488.wmf"/><Relationship Id="rId5" Type="http://schemas.openxmlformats.org/officeDocument/2006/relationships/image" Target="../media/image482.wmf"/><Relationship Id="rId10" Type="http://schemas.openxmlformats.org/officeDocument/2006/relationships/image" Target="../media/image487.wmf"/><Relationship Id="rId4" Type="http://schemas.openxmlformats.org/officeDocument/2006/relationships/image" Target="../media/image481.wmf"/><Relationship Id="rId9" Type="http://schemas.openxmlformats.org/officeDocument/2006/relationships/image" Target="../media/image486.wmf"/></Relationships>
</file>

<file path=ppt/drawings/_rels/vmlDrawing1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6.wmf"/></Relationships>
</file>

<file path=ppt/drawings/_rels/vmlDrawing1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7.wmf"/></Relationships>
</file>

<file path=ppt/drawings/_rels/vmlDrawing1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8.wmf"/></Relationships>
</file>

<file path=ppt/drawings/_rels/vmlDrawing1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9.wmf"/></Relationships>
</file>

<file path=ppt/drawings/_rels/vmlDrawing1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0.wmf"/></Relationships>
</file>

<file path=ppt/drawings/_rels/vmlDrawing1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1.wmf"/></Relationships>
</file>

<file path=ppt/drawings/_rels/vmlDrawing1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2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Relationship Id="rId4" Type="http://schemas.openxmlformats.org/officeDocument/2006/relationships/image" Target="../media/image49.wmf"/></Relationships>
</file>

<file path=ppt/drawings/_rels/vmlDrawing1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3.wmf"/></Relationships>
</file>

<file path=ppt/drawings/_rels/vmlDrawing1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4.wmf"/></Relationships>
</file>

<file path=ppt/drawings/_rels/vmlDrawing1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5.wmf"/></Relationships>
</file>

<file path=ppt/drawings/_rels/vmlDrawing1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6.wmf"/></Relationships>
</file>

<file path=ppt/drawings/_rels/vmlDrawing1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wmf"/><Relationship Id="rId2" Type="http://schemas.openxmlformats.org/officeDocument/2006/relationships/image" Target="../media/image508.wmf"/><Relationship Id="rId1" Type="http://schemas.openxmlformats.org/officeDocument/2006/relationships/image" Target="../media/image507.wmf"/></Relationships>
</file>

<file path=ppt/drawings/_rels/vmlDrawing1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0.wmf"/></Relationships>
</file>

<file path=ppt/drawings/_rels/vmlDrawing1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wmf"/><Relationship Id="rId2" Type="http://schemas.openxmlformats.org/officeDocument/2006/relationships/image" Target="../media/image512.wmf"/><Relationship Id="rId1" Type="http://schemas.openxmlformats.org/officeDocument/2006/relationships/image" Target="../media/image511.wmf"/></Relationships>
</file>

<file path=ppt/drawings/_rels/vmlDrawing1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wmf"/><Relationship Id="rId2" Type="http://schemas.openxmlformats.org/officeDocument/2006/relationships/image" Target="../media/image515.wmf"/><Relationship Id="rId1" Type="http://schemas.openxmlformats.org/officeDocument/2006/relationships/image" Target="../media/image514.wmf"/></Relationships>
</file>

<file path=ppt/drawings/_rels/vmlDrawing1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8.wmf"/><Relationship Id="rId1" Type="http://schemas.openxmlformats.org/officeDocument/2006/relationships/image" Target="../media/image517.wmf"/></Relationships>
</file>

<file path=ppt/drawings/_rels/vmlDrawing1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wmf"/><Relationship Id="rId2" Type="http://schemas.openxmlformats.org/officeDocument/2006/relationships/image" Target="../media/image520.wmf"/><Relationship Id="rId1" Type="http://schemas.openxmlformats.org/officeDocument/2006/relationships/image" Target="../media/image519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1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2.wmf"/></Relationships>
</file>

<file path=ppt/drawings/_rels/vmlDrawing1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5.wmf"/><Relationship Id="rId2" Type="http://schemas.openxmlformats.org/officeDocument/2006/relationships/image" Target="../media/image524.wmf"/><Relationship Id="rId1" Type="http://schemas.openxmlformats.org/officeDocument/2006/relationships/image" Target="../media/image523.wmf"/></Relationships>
</file>

<file path=ppt/drawings/_rels/vmlDrawing1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7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wmf"/><Relationship Id="rId1" Type="http://schemas.openxmlformats.org/officeDocument/2006/relationships/image" Target="../media/image77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Relationship Id="rId6" Type="http://schemas.openxmlformats.org/officeDocument/2006/relationships/image" Target="../media/image85.wmf"/><Relationship Id="rId5" Type="http://schemas.openxmlformats.org/officeDocument/2006/relationships/image" Target="../media/image84.wmf"/><Relationship Id="rId4" Type="http://schemas.openxmlformats.org/officeDocument/2006/relationships/image" Target="../media/image83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7" Type="http://schemas.openxmlformats.org/officeDocument/2006/relationships/image" Target="../media/image92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Relationship Id="rId6" Type="http://schemas.openxmlformats.org/officeDocument/2006/relationships/image" Target="../media/image91.wmf"/><Relationship Id="rId5" Type="http://schemas.openxmlformats.org/officeDocument/2006/relationships/image" Target="../media/image90.wmf"/><Relationship Id="rId4" Type="http://schemas.openxmlformats.org/officeDocument/2006/relationships/image" Target="../media/image89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4.wmf"/><Relationship Id="rId1" Type="http://schemas.openxmlformats.org/officeDocument/2006/relationships/image" Target="../media/image93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image" Target="../media/image96.wmf"/><Relationship Id="rId1" Type="http://schemas.openxmlformats.org/officeDocument/2006/relationships/image" Target="../media/image95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image" Target="../media/image99.wmf"/><Relationship Id="rId1" Type="http://schemas.openxmlformats.org/officeDocument/2006/relationships/image" Target="../media/image98.wmf"/><Relationship Id="rId5" Type="http://schemas.openxmlformats.org/officeDocument/2006/relationships/image" Target="../media/image102.wmf"/><Relationship Id="rId4" Type="http://schemas.openxmlformats.org/officeDocument/2006/relationships/image" Target="../media/image101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wmf"/><Relationship Id="rId1" Type="http://schemas.openxmlformats.org/officeDocument/2006/relationships/image" Target="../media/image103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wmf"/><Relationship Id="rId2" Type="http://schemas.openxmlformats.org/officeDocument/2006/relationships/image" Target="../media/image106.wmf"/><Relationship Id="rId1" Type="http://schemas.openxmlformats.org/officeDocument/2006/relationships/image" Target="../media/image105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7" Type="http://schemas.openxmlformats.org/officeDocument/2006/relationships/image" Target="../media/image19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6" Type="http://schemas.openxmlformats.org/officeDocument/2006/relationships/image" Target="../media/image18.wmf"/><Relationship Id="rId5" Type="http://schemas.openxmlformats.org/officeDocument/2006/relationships/image" Target="../media/image17.wmf"/><Relationship Id="rId4" Type="http://schemas.openxmlformats.org/officeDocument/2006/relationships/image" Target="../media/image16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wmf"/><Relationship Id="rId2" Type="http://schemas.openxmlformats.org/officeDocument/2006/relationships/image" Target="../media/image114.wmf"/><Relationship Id="rId1" Type="http://schemas.openxmlformats.org/officeDocument/2006/relationships/image" Target="../media/image113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wmf"/><Relationship Id="rId2" Type="http://schemas.openxmlformats.org/officeDocument/2006/relationships/image" Target="../media/image117.wmf"/><Relationship Id="rId1" Type="http://schemas.openxmlformats.org/officeDocument/2006/relationships/image" Target="../media/image116.wmf"/></Relationships>
</file>

<file path=ppt/drawings/_rels/vmlDrawing3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wmf"/><Relationship Id="rId3" Type="http://schemas.openxmlformats.org/officeDocument/2006/relationships/image" Target="../media/image121.wmf"/><Relationship Id="rId7" Type="http://schemas.openxmlformats.org/officeDocument/2006/relationships/image" Target="../media/image125.wmf"/><Relationship Id="rId2" Type="http://schemas.openxmlformats.org/officeDocument/2006/relationships/image" Target="../media/image120.wmf"/><Relationship Id="rId1" Type="http://schemas.openxmlformats.org/officeDocument/2006/relationships/image" Target="../media/image119.wmf"/><Relationship Id="rId6" Type="http://schemas.openxmlformats.org/officeDocument/2006/relationships/image" Target="../media/image124.wmf"/><Relationship Id="rId5" Type="http://schemas.openxmlformats.org/officeDocument/2006/relationships/image" Target="../media/image123.wmf"/><Relationship Id="rId4" Type="http://schemas.openxmlformats.org/officeDocument/2006/relationships/image" Target="../media/image122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wmf"/><Relationship Id="rId7" Type="http://schemas.openxmlformats.org/officeDocument/2006/relationships/image" Target="../media/image133.wmf"/><Relationship Id="rId2" Type="http://schemas.openxmlformats.org/officeDocument/2006/relationships/image" Target="../media/image128.wmf"/><Relationship Id="rId1" Type="http://schemas.openxmlformats.org/officeDocument/2006/relationships/image" Target="../media/image127.wmf"/><Relationship Id="rId6" Type="http://schemas.openxmlformats.org/officeDocument/2006/relationships/image" Target="../media/image132.wmf"/><Relationship Id="rId5" Type="http://schemas.openxmlformats.org/officeDocument/2006/relationships/image" Target="../media/image131.wmf"/><Relationship Id="rId4" Type="http://schemas.openxmlformats.org/officeDocument/2006/relationships/image" Target="../media/image130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w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wmf"/><Relationship Id="rId2" Type="http://schemas.openxmlformats.org/officeDocument/2006/relationships/image" Target="../media/image136.wmf"/><Relationship Id="rId1" Type="http://schemas.openxmlformats.org/officeDocument/2006/relationships/image" Target="../media/image135.wmf"/><Relationship Id="rId6" Type="http://schemas.openxmlformats.org/officeDocument/2006/relationships/image" Target="../media/image140.wmf"/><Relationship Id="rId5" Type="http://schemas.openxmlformats.org/officeDocument/2006/relationships/image" Target="../media/image139.wmf"/><Relationship Id="rId4" Type="http://schemas.openxmlformats.org/officeDocument/2006/relationships/image" Target="../media/image138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1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0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7" Type="http://schemas.openxmlformats.org/officeDocument/2006/relationships/image" Target="../media/image28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6" Type="http://schemas.openxmlformats.org/officeDocument/2006/relationships/image" Target="../media/image27.wmf"/><Relationship Id="rId5" Type="http://schemas.openxmlformats.org/officeDocument/2006/relationships/image" Target="../media/image26.wmf"/><Relationship Id="rId4" Type="http://schemas.openxmlformats.org/officeDocument/2006/relationships/image" Target="../media/image25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wmf"/><Relationship Id="rId2" Type="http://schemas.openxmlformats.org/officeDocument/2006/relationships/image" Target="../media/image151.wmf"/><Relationship Id="rId1" Type="http://schemas.openxmlformats.org/officeDocument/2006/relationships/image" Target="../media/image150.wmf"/><Relationship Id="rId4" Type="http://schemas.openxmlformats.org/officeDocument/2006/relationships/image" Target="../media/image153.wmf"/></Relationships>
</file>

<file path=ppt/drawings/_rels/vmlDrawing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wmf"/><Relationship Id="rId1" Type="http://schemas.openxmlformats.org/officeDocument/2006/relationships/image" Target="../media/image150.w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wmf"/><Relationship Id="rId1" Type="http://schemas.openxmlformats.org/officeDocument/2006/relationships/image" Target="../media/image150.w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wmf"/><Relationship Id="rId7" Type="http://schemas.openxmlformats.org/officeDocument/2006/relationships/image" Target="../media/image159.wmf"/><Relationship Id="rId2" Type="http://schemas.openxmlformats.org/officeDocument/2006/relationships/image" Target="../media/image154.wmf"/><Relationship Id="rId1" Type="http://schemas.openxmlformats.org/officeDocument/2006/relationships/image" Target="../media/image150.wmf"/><Relationship Id="rId6" Type="http://schemas.openxmlformats.org/officeDocument/2006/relationships/image" Target="../media/image158.wmf"/><Relationship Id="rId5" Type="http://schemas.openxmlformats.org/officeDocument/2006/relationships/image" Target="../media/image157.wmf"/><Relationship Id="rId4" Type="http://schemas.openxmlformats.org/officeDocument/2006/relationships/image" Target="../media/image156.wmf"/></Relationships>
</file>

<file path=ppt/drawings/_rels/vmlDrawing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wmf"/><Relationship Id="rId1" Type="http://schemas.openxmlformats.org/officeDocument/2006/relationships/image" Target="../media/image150.w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wmf"/><Relationship Id="rId2" Type="http://schemas.openxmlformats.org/officeDocument/2006/relationships/image" Target="../media/image152.wmf"/><Relationship Id="rId1" Type="http://schemas.openxmlformats.org/officeDocument/2006/relationships/image" Target="../media/image150.wmf"/><Relationship Id="rId4" Type="http://schemas.openxmlformats.org/officeDocument/2006/relationships/image" Target="../media/image161.wmf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wmf"/><Relationship Id="rId2" Type="http://schemas.openxmlformats.org/officeDocument/2006/relationships/image" Target="../media/image173.wmf"/><Relationship Id="rId1" Type="http://schemas.openxmlformats.org/officeDocument/2006/relationships/image" Target="../media/image172.w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4.w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4.wmf"/></Relationships>
</file>

<file path=ppt/drawings/_rels/vmlDrawing4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wmf"/><Relationship Id="rId1" Type="http://schemas.openxmlformats.org/officeDocument/2006/relationships/image" Target="../media/image17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1.w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2.w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3.wmf"/></Relationships>
</file>

<file path=ppt/drawings/_rels/vmlDrawing5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wmf"/><Relationship Id="rId1" Type="http://schemas.openxmlformats.org/officeDocument/2006/relationships/image" Target="../media/image184.w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5.w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6.w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1.w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2.w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2.wmf"/></Relationships>
</file>

<file path=ppt/drawings/_rels/vmlDrawing5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wmf"/><Relationship Id="rId1" Type="http://schemas.openxmlformats.org/officeDocument/2006/relationships/image" Target="../media/image19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6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wmf"/><Relationship Id="rId2" Type="http://schemas.openxmlformats.org/officeDocument/2006/relationships/image" Target="../media/image208.wmf"/><Relationship Id="rId1" Type="http://schemas.openxmlformats.org/officeDocument/2006/relationships/image" Target="../media/image207.wmf"/><Relationship Id="rId5" Type="http://schemas.openxmlformats.org/officeDocument/2006/relationships/image" Target="../media/image211.wmf"/><Relationship Id="rId4" Type="http://schemas.openxmlformats.org/officeDocument/2006/relationships/image" Target="../media/image210.w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2.w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3.wmf"/></Relationships>
</file>

<file path=ppt/drawings/_rels/vmlDrawing6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wmf"/><Relationship Id="rId1" Type="http://schemas.openxmlformats.org/officeDocument/2006/relationships/image" Target="../media/image214.wmf"/></Relationships>
</file>

<file path=ppt/drawings/_rels/vmlDrawing6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wmf"/><Relationship Id="rId1" Type="http://schemas.openxmlformats.org/officeDocument/2006/relationships/image" Target="../media/image216.w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8.wmf"/></Relationships>
</file>

<file path=ppt/drawings/_rels/vmlDrawing6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wmf"/><Relationship Id="rId1" Type="http://schemas.openxmlformats.org/officeDocument/2006/relationships/image" Target="../media/image221.wmf"/></Relationships>
</file>

<file path=ppt/drawings/_rels/vmlDrawing6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wmf"/><Relationship Id="rId2" Type="http://schemas.openxmlformats.org/officeDocument/2006/relationships/image" Target="../media/image225.wmf"/><Relationship Id="rId1" Type="http://schemas.openxmlformats.org/officeDocument/2006/relationships/image" Target="../media/image224.wmf"/><Relationship Id="rId5" Type="http://schemas.openxmlformats.org/officeDocument/2006/relationships/image" Target="../media/image228.wmf"/><Relationship Id="rId4" Type="http://schemas.openxmlformats.org/officeDocument/2006/relationships/image" Target="../media/image227.wmf"/></Relationships>
</file>

<file path=ppt/drawings/_rels/vmlDrawing6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wmf"/><Relationship Id="rId2" Type="http://schemas.openxmlformats.org/officeDocument/2006/relationships/image" Target="../media/image235.wmf"/><Relationship Id="rId1" Type="http://schemas.openxmlformats.org/officeDocument/2006/relationships/image" Target="../media/image197.wmf"/></Relationships>
</file>

<file path=ppt/drawings/_rels/vmlDrawing6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wmf"/><Relationship Id="rId2" Type="http://schemas.openxmlformats.org/officeDocument/2006/relationships/image" Target="../media/image246.wmf"/><Relationship Id="rId1" Type="http://schemas.openxmlformats.org/officeDocument/2006/relationships/image" Target="../media/image245.wmf"/><Relationship Id="rId6" Type="http://schemas.openxmlformats.org/officeDocument/2006/relationships/image" Target="../media/image250.wmf"/><Relationship Id="rId5" Type="http://schemas.openxmlformats.org/officeDocument/2006/relationships/image" Target="../media/image249.wmf"/><Relationship Id="rId4" Type="http://schemas.openxmlformats.org/officeDocument/2006/relationships/image" Target="../media/image24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0.wmf"/></Relationships>
</file>

<file path=ppt/drawings/_rels/vmlDrawing7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wmf"/><Relationship Id="rId2" Type="http://schemas.openxmlformats.org/officeDocument/2006/relationships/image" Target="../media/image286.wmf"/><Relationship Id="rId1" Type="http://schemas.openxmlformats.org/officeDocument/2006/relationships/image" Target="../media/image285.wmf"/></Relationships>
</file>

<file path=ppt/drawings/_rels/vmlDrawing7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wmf"/><Relationship Id="rId3" Type="http://schemas.openxmlformats.org/officeDocument/2006/relationships/image" Target="../media/image290.wmf"/><Relationship Id="rId7" Type="http://schemas.openxmlformats.org/officeDocument/2006/relationships/image" Target="../media/image294.wmf"/><Relationship Id="rId2" Type="http://schemas.openxmlformats.org/officeDocument/2006/relationships/image" Target="../media/image289.wmf"/><Relationship Id="rId1" Type="http://schemas.openxmlformats.org/officeDocument/2006/relationships/image" Target="../media/image288.wmf"/><Relationship Id="rId6" Type="http://schemas.openxmlformats.org/officeDocument/2006/relationships/image" Target="../media/image293.wmf"/><Relationship Id="rId5" Type="http://schemas.openxmlformats.org/officeDocument/2006/relationships/image" Target="../media/image292.wmf"/><Relationship Id="rId4" Type="http://schemas.openxmlformats.org/officeDocument/2006/relationships/image" Target="../media/image291.wmf"/></Relationships>
</file>

<file path=ppt/drawings/_rels/vmlDrawing7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wmf"/><Relationship Id="rId2" Type="http://schemas.openxmlformats.org/officeDocument/2006/relationships/image" Target="../media/image295.wmf"/><Relationship Id="rId1" Type="http://schemas.openxmlformats.org/officeDocument/2006/relationships/image" Target="../media/image294.wmf"/><Relationship Id="rId5" Type="http://schemas.openxmlformats.org/officeDocument/2006/relationships/image" Target="../media/image298.wmf"/><Relationship Id="rId4" Type="http://schemas.openxmlformats.org/officeDocument/2006/relationships/image" Target="../media/image297.wmf"/></Relationships>
</file>

<file path=ppt/drawings/_rels/vmlDrawing7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wmf"/><Relationship Id="rId3" Type="http://schemas.openxmlformats.org/officeDocument/2006/relationships/image" Target="../media/image300.wmf"/><Relationship Id="rId7" Type="http://schemas.openxmlformats.org/officeDocument/2006/relationships/image" Target="../media/image304.wmf"/><Relationship Id="rId2" Type="http://schemas.openxmlformats.org/officeDocument/2006/relationships/image" Target="../media/image299.wmf"/><Relationship Id="rId1" Type="http://schemas.openxmlformats.org/officeDocument/2006/relationships/image" Target="../media/image298.wmf"/><Relationship Id="rId6" Type="http://schemas.openxmlformats.org/officeDocument/2006/relationships/image" Target="../media/image303.wmf"/><Relationship Id="rId5" Type="http://schemas.openxmlformats.org/officeDocument/2006/relationships/image" Target="../media/image302.wmf"/><Relationship Id="rId4" Type="http://schemas.openxmlformats.org/officeDocument/2006/relationships/image" Target="../media/image301.wmf"/><Relationship Id="rId9" Type="http://schemas.openxmlformats.org/officeDocument/2006/relationships/image" Target="../media/image306.wmf"/></Relationships>
</file>

<file path=ppt/drawings/_rels/vmlDrawing7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wmf"/><Relationship Id="rId3" Type="http://schemas.openxmlformats.org/officeDocument/2006/relationships/image" Target="../media/image309.wmf"/><Relationship Id="rId7" Type="http://schemas.openxmlformats.org/officeDocument/2006/relationships/image" Target="../media/image313.wmf"/><Relationship Id="rId2" Type="http://schemas.openxmlformats.org/officeDocument/2006/relationships/image" Target="../media/image308.wmf"/><Relationship Id="rId1" Type="http://schemas.openxmlformats.org/officeDocument/2006/relationships/image" Target="../media/image307.wmf"/><Relationship Id="rId6" Type="http://schemas.openxmlformats.org/officeDocument/2006/relationships/image" Target="../media/image312.wmf"/><Relationship Id="rId5" Type="http://schemas.openxmlformats.org/officeDocument/2006/relationships/image" Target="../media/image311.wmf"/><Relationship Id="rId4" Type="http://schemas.openxmlformats.org/officeDocument/2006/relationships/image" Target="../media/image310.wmf"/><Relationship Id="rId9" Type="http://schemas.openxmlformats.org/officeDocument/2006/relationships/image" Target="../media/image305.wmf"/></Relationships>
</file>

<file path=ppt/drawings/_rels/vmlDrawing7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wmf"/><Relationship Id="rId3" Type="http://schemas.openxmlformats.org/officeDocument/2006/relationships/image" Target="../media/image317.wmf"/><Relationship Id="rId7" Type="http://schemas.openxmlformats.org/officeDocument/2006/relationships/image" Target="../media/image321.wmf"/><Relationship Id="rId2" Type="http://schemas.openxmlformats.org/officeDocument/2006/relationships/image" Target="../media/image316.wmf"/><Relationship Id="rId1" Type="http://schemas.openxmlformats.org/officeDocument/2006/relationships/image" Target="../media/image315.wmf"/><Relationship Id="rId6" Type="http://schemas.openxmlformats.org/officeDocument/2006/relationships/image" Target="../media/image320.wmf"/><Relationship Id="rId5" Type="http://schemas.openxmlformats.org/officeDocument/2006/relationships/image" Target="../media/image319.wmf"/><Relationship Id="rId10" Type="http://schemas.openxmlformats.org/officeDocument/2006/relationships/image" Target="../media/image324.wmf"/><Relationship Id="rId4" Type="http://schemas.openxmlformats.org/officeDocument/2006/relationships/image" Target="../media/image318.wmf"/><Relationship Id="rId9" Type="http://schemas.openxmlformats.org/officeDocument/2006/relationships/image" Target="../media/image323.w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5.w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6.wmf"/></Relationships>
</file>

<file path=ppt/drawings/_rels/vmlDrawing79.v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wmf"/><Relationship Id="rId3" Type="http://schemas.openxmlformats.org/officeDocument/2006/relationships/image" Target="../media/image329.wmf"/><Relationship Id="rId7" Type="http://schemas.openxmlformats.org/officeDocument/2006/relationships/image" Target="../media/image333.wmf"/><Relationship Id="rId2" Type="http://schemas.openxmlformats.org/officeDocument/2006/relationships/image" Target="../media/image328.wmf"/><Relationship Id="rId1" Type="http://schemas.openxmlformats.org/officeDocument/2006/relationships/image" Target="../media/image327.wmf"/><Relationship Id="rId6" Type="http://schemas.openxmlformats.org/officeDocument/2006/relationships/image" Target="../media/image332.wmf"/><Relationship Id="rId5" Type="http://schemas.openxmlformats.org/officeDocument/2006/relationships/image" Target="../media/image331.wmf"/><Relationship Id="rId10" Type="http://schemas.openxmlformats.org/officeDocument/2006/relationships/image" Target="../media/image336.wmf"/><Relationship Id="rId4" Type="http://schemas.openxmlformats.org/officeDocument/2006/relationships/image" Target="../media/image330.wmf"/><Relationship Id="rId9" Type="http://schemas.openxmlformats.org/officeDocument/2006/relationships/image" Target="../media/image335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7" Type="http://schemas.openxmlformats.org/officeDocument/2006/relationships/image" Target="../media/image40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Relationship Id="rId6" Type="http://schemas.openxmlformats.org/officeDocument/2006/relationships/image" Target="../media/image39.wmf"/><Relationship Id="rId5" Type="http://schemas.openxmlformats.org/officeDocument/2006/relationships/image" Target="../media/image38.wmf"/><Relationship Id="rId4" Type="http://schemas.openxmlformats.org/officeDocument/2006/relationships/image" Target="../media/image37.wmf"/></Relationships>
</file>

<file path=ppt/drawings/_rels/vmlDrawing8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wmf"/><Relationship Id="rId2" Type="http://schemas.openxmlformats.org/officeDocument/2006/relationships/image" Target="../media/image337.wmf"/><Relationship Id="rId1" Type="http://schemas.openxmlformats.org/officeDocument/2006/relationships/image" Target="../media/image336.wmf"/><Relationship Id="rId5" Type="http://schemas.openxmlformats.org/officeDocument/2006/relationships/image" Target="../media/image340.wmf"/><Relationship Id="rId4" Type="http://schemas.openxmlformats.org/officeDocument/2006/relationships/image" Target="../media/image339.wmf"/></Relationships>
</file>

<file path=ppt/drawings/_rels/vmlDrawing8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wmf"/><Relationship Id="rId1" Type="http://schemas.openxmlformats.org/officeDocument/2006/relationships/image" Target="../media/image341.wmf"/></Relationships>
</file>

<file path=ppt/drawings/_rels/vmlDrawing8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wmf"/><Relationship Id="rId2" Type="http://schemas.openxmlformats.org/officeDocument/2006/relationships/image" Target="../media/image344.wmf"/><Relationship Id="rId1" Type="http://schemas.openxmlformats.org/officeDocument/2006/relationships/image" Target="../media/image343.wmf"/><Relationship Id="rId6" Type="http://schemas.openxmlformats.org/officeDocument/2006/relationships/image" Target="../media/image348.wmf"/><Relationship Id="rId5" Type="http://schemas.openxmlformats.org/officeDocument/2006/relationships/image" Target="../media/image347.wmf"/><Relationship Id="rId4" Type="http://schemas.openxmlformats.org/officeDocument/2006/relationships/image" Target="../media/image346.wmf"/></Relationships>
</file>

<file path=ppt/drawings/_rels/vmlDrawing8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wmf"/><Relationship Id="rId2" Type="http://schemas.openxmlformats.org/officeDocument/2006/relationships/image" Target="../media/image344.wmf"/><Relationship Id="rId1" Type="http://schemas.openxmlformats.org/officeDocument/2006/relationships/image" Target="../media/image343.wmf"/><Relationship Id="rId6" Type="http://schemas.openxmlformats.org/officeDocument/2006/relationships/image" Target="../media/image352.wmf"/><Relationship Id="rId5" Type="http://schemas.openxmlformats.org/officeDocument/2006/relationships/image" Target="../media/image351.wmf"/><Relationship Id="rId4" Type="http://schemas.openxmlformats.org/officeDocument/2006/relationships/image" Target="../media/image350.wmf"/></Relationships>
</file>

<file path=ppt/drawings/_rels/vmlDrawing8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wmf"/><Relationship Id="rId2" Type="http://schemas.openxmlformats.org/officeDocument/2006/relationships/image" Target="../media/image354.wmf"/><Relationship Id="rId1" Type="http://schemas.openxmlformats.org/officeDocument/2006/relationships/image" Target="../media/image353.wmf"/></Relationships>
</file>

<file path=ppt/drawings/_rels/vmlDrawing8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wmf"/><Relationship Id="rId7" Type="http://schemas.openxmlformats.org/officeDocument/2006/relationships/image" Target="../media/image361.wmf"/><Relationship Id="rId2" Type="http://schemas.openxmlformats.org/officeDocument/2006/relationships/image" Target="../media/image356.wmf"/><Relationship Id="rId1" Type="http://schemas.openxmlformats.org/officeDocument/2006/relationships/image" Target="../media/image355.wmf"/><Relationship Id="rId6" Type="http://schemas.openxmlformats.org/officeDocument/2006/relationships/image" Target="../media/image360.wmf"/><Relationship Id="rId5" Type="http://schemas.openxmlformats.org/officeDocument/2006/relationships/image" Target="../media/image359.wmf"/><Relationship Id="rId4" Type="http://schemas.openxmlformats.org/officeDocument/2006/relationships/image" Target="../media/image358.wmf"/></Relationships>
</file>

<file path=ppt/drawings/_rels/vmlDrawing8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wmf"/><Relationship Id="rId7" Type="http://schemas.openxmlformats.org/officeDocument/2006/relationships/image" Target="../media/image368.wmf"/><Relationship Id="rId2" Type="http://schemas.openxmlformats.org/officeDocument/2006/relationships/image" Target="../media/image363.wmf"/><Relationship Id="rId1" Type="http://schemas.openxmlformats.org/officeDocument/2006/relationships/image" Target="../media/image362.wmf"/><Relationship Id="rId6" Type="http://schemas.openxmlformats.org/officeDocument/2006/relationships/image" Target="../media/image367.wmf"/><Relationship Id="rId5" Type="http://schemas.openxmlformats.org/officeDocument/2006/relationships/image" Target="../media/image366.wmf"/><Relationship Id="rId4" Type="http://schemas.openxmlformats.org/officeDocument/2006/relationships/image" Target="../media/image365.w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0.w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6.wmf"/></Relationships>
</file>

<file path=ppt/drawings/_rels/vmlDrawing8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wmf"/><Relationship Id="rId2" Type="http://schemas.openxmlformats.org/officeDocument/2006/relationships/image" Target="../media/image403.wmf"/><Relationship Id="rId1" Type="http://schemas.openxmlformats.org/officeDocument/2006/relationships/image" Target="../media/image402.wmf"/><Relationship Id="rId5" Type="http://schemas.openxmlformats.org/officeDocument/2006/relationships/image" Target="../media/image406.wmf"/><Relationship Id="rId4" Type="http://schemas.openxmlformats.org/officeDocument/2006/relationships/image" Target="../media/image405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9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wmf"/><Relationship Id="rId2" Type="http://schemas.openxmlformats.org/officeDocument/2006/relationships/image" Target="../media/image411.wmf"/><Relationship Id="rId1" Type="http://schemas.openxmlformats.org/officeDocument/2006/relationships/image" Target="../media/image410.wmf"/><Relationship Id="rId6" Type="http://schemas.openxmlformats.org/officeDocument/2006/relationships/image" Target="../media/image415.wmf"/><Relationship Id="rId5" Type="http://schemas.openxmlformats.org/officeDocument/2006/relationships/image" Target="../media/image414.wmf"/><Relationship Id="rId4" Type="http://schemas.openxmlformats.org/officeDocument/2006/relationships/image" Target="../media/image413.wmf"/></Relationships>
</file>

<file path=ppt/drawings/_rels/vmlDrawing9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wmf"/><Relationship Id="rId2" Type="http://schemas.openxmlformats.org/officeDocument/2006/relationships/image" Target="../media/image417.wmf"/><Relationship Id="rId1" Type="http://schemas.openxmlformats.org/officeDocument/2006/relationships/image" Target="../media/image416.wmf"/></Relationships>
</file>

<file path=ppt/drawings/_rels/vmlDrawing9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wmf"/><Relationship Id="rId1" Type="http://schemas.openxmlformats.org/officeDocument/2006/relationships/image" Target="../media/image419.wmf"/></Relationships>
</file>

<file path=ppt/drawings/_rels/vmlDrawing9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wmf"/><Relationship Id="rId1" Type="http://schemas.openxmlformats.org/officeDocument/2006/relationships/image" Target="../media/image421.wmf"/></Relationships>
</file>

<file path=ppt/drawings/_rels/vmlDrawing9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wmf"/><Relationship Id="rId2" Type="http://schemas.openxmlformats.org/officeDocument/2006/relationships/image" Target="../media/image426.wmf"/><Relationship Id="rId1" Type="http://schemas.openxmlformats.org/officeDocument/2006/relationships/image" Target="../media/image425.wmf"/></Relationships>
</file>

<file path=ppt/drawings/_rels/vmlDrawing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8.wmf"/></Relationships>
</file>

<file path=ppt/drawings/_rels/vmlDrawing9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wmf"/><Relationship Id="rId1" Type="http://schemas.openxmlformats.org/officeDocument/2006/relationships/image" Target="../media/image429.wmf"/></Relationships>
</file>

<file path=ppt/drawings/_rels/vmlDrawing9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wmf"/><Relationship Id="rId2" Type="http://schemas.openxmlformats.org/officeDocument/2006/relationships/image" Target="../media/image432.wmf"/><Relationship Id="rId1" Type="http://schemas.openxmlformats.org/officeDocument/2006/relationships/image" Target="../media/image431.wmf"/></Relationships>
</file>

<file path=ppt/drawings/_rels/vmlDrawing9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6.wmf"/><Relationship Id="rId1" Type="http://schemas.openxmlformats.org/officeDocument/2006/relationships/image" Target="../media/image435.wmf"/></Relationships>
</file>

<file path=ppt/drawings/_rels/vmlDrawing9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wmf"/><Relationship Id="rId7" Type="http://schemas.openxmlformats.org/officeDocument/2006/relationships/image" Target="../media/image441.wmf"/><Relationship Id="rId2" Type="http://schemas.openxmlformats.org/officeDocument/2006/relationships/image" Target="../media/image438.wmf"/><Relationship Id="rId1" Type="http://schemas.openxmlformats.org/officeDocument/2006/relationships/image" Target="../media/image437.wmf"/><Relationship Id="rId6" Type="http://schemas.openxmlformats.org/officeDocument/2006/relationships/image" Target="../media/image436.wmf"/><Relationship Id="rId5" Type="http://schemas.openxmlformats.org/officeDocument/2006/relationships/image" Target="../media/image435.wmf"/><Relationship Id="rId4" Type="http://schemas.openxmlformats.org/officeDocument/2006/relationships/image" Target="../media/image44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-67212"/>
            <a:ext cx="6396424" cy="496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          </a:t>
            </a:r>
            <a:r>
              <a:rPr lang="en-US" b="1"/>
              <a:t>FAAP – </a:t>
            </a:r>
            <a:r>
              <a:rPr lang="pt-BR" b="1"/>
              <a:t>Faculdade de Engenharia</a:t>
            </a:r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472061" y="9482007"/>
            <a:ext cx="5897612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Código da Disciplina: 1AANNN – NOME DA DISCIPLINA</a:t>
            </a:r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746553" y="9430306"/>
            <a:ext cx="68448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DF8D4CBA-B2AF-498B-93F5-5E53FBD974D0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  <p:sp>
        <p:nvSpPr>
          <p:cNvPr id="14342" name="Line 6"/>
          <p:cNvSpPr>
            <a:spLocks noChangeShapeType="1"/>
          </p:cNvSpPr>
          <p:nvPr/>
        </p:nvSpPr>
        <p:spPr bwMode="auto">
          <a:xfrm>
            <a:off x="544444" y="272293"/>
            <a:ext cx="585198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pt-BR">
              <a:cs typeface="+mn-cs"/>
            </a:endParaRPr>
          </a:p>
        </p:txBody>
      </p:sp>
      <p:sp>
        <p:nvSpPr>
          <p:cNvPr id="14343" name="Line 7"/>
          <p:cNvSpPr>
            <a:spLocks noChangeShapeType="1"/>
          </p:cNvSpPr>
          <p:nvPr/>
        </p:nvSpPr>
        <p:spPr bwMode="auto">
          <a:xfrm>
            <a:off x="535003" y="9575070"/>
            <a:ext cx="585198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pt-BR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23659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1"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016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66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1200" y="744538"/>
            <a:ext cx="537527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357" y="4715153"/>
            <a:ext cx="4984962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noProof="0" smtClean="0"/>
              <a:t>Clique para editar os estilos do texto mestre</a:t>
            </a:r>
          </a:p>
          <a:p>
            <a:pPr lvl="1"/>
            <a:r>
              <a:rPr lang="pt-BR" noProof="0" smtClean="0"/>
              <a:t>Segundo nível</a:t>
            </a:r>
          </a:p>
          <a:p>
            <a:pPr lvl="2"/>
            <a:r>
              <a:rPr lang="pt-BR" noProof="0" smtClean="0"/>
              <a:t>Terceiro nível</a:t>
            </a:r>
          </a:p>
          <a:p>
            <a:pPr lvl="3"/>
            <a:r>
              <a:rPr lang="pt-BR" noProof="0" smtClean="0"/>
              <a:t>Quarto nível</a:t>
            </a:r>
          </a:p>
          <a:p>
            <a:pPr lvl="4"/>
            <a:r>
              <a:rPr lang="pt-BR" noProof="0" smtClean="0"/>
              <a:t>Quinto nível</a:t>
            </a:r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306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1"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99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016" y="9430306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1">
                <a:cs typeface="+mn-cs"/>
              </a:defRPr>
            </a:lvl1pPr>
          </a:lstStyle>
          <a:p>
            <a:pPr>
              <a:defRPr/>
            </a:pPr>
            <a:fld id="{2EB9E752-9630-473D-B84A-34C6AE08D6E0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59331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8C3039F-AD26-4E56-BBEE-8CA66904E254}" type="slidenum">
              <a:rPr lang="en-US" altLang="pt-BR" sz="1200" smtClean="0"/>
              <a:pPr eaLnBrk="1" hangingPunct="1"/>
              <a:t>55</a:t>
            </a:fld>
            <a:endParaRPr lang="en-US" altLang="pt-BR" sz="1200" smtClean="0"/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pt-BR" smtClean="0">
                <a:latin typeface="Arial" charset="0"/>
              </a:rPr>
              <a:t>Figure: 13-14-01AO2-13.4</a:t>
            </a:r>
          </a:p>
        </p:txBody>
      </p:sp>
    </p:spTree>
    <p:extLst>
      <p:ext uri="{BB962C8B-B14F-4D97-AF65-F5344CB8AC3E}">
        <p14:creationId xmlns:p14="http://schemas.microsoft.com/office/powerpoint/2010/main" val="26867265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A0383ACC-34C9-4430-9F9C-7D6253C3E526}" type="slidenum">
              <a:rPr lang="pt-BR" smtClean="0"/>
              <a:pPr eaLnBrk="1" hangingPunct="1"/>
              <a:t>76</a:t>
            </a:fld>
            <a:endParaRPr lang="pt-BR" smtClean="0"/>
          </a:p>
        </p:txBody>
      </p:sp>
      <p:sp>
        <p:nvSpPr>
          <p:cNvPr id="386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386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642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8FC173D9-E05C-4A07-BDC9-23228B2DCC07}" type="slidenum">
              <a:rPr lang="pt-BR" smtClean="0"/>
              <a:pPr eaLnBrk="1" hangingPunct="1"/>
              <a:t>77</a:t>
            </a:fld>
            <a:endParaRPr lang="pt-BR" smtClean="0"/>
          </a:p>
        </p:txBody>
      </p:sp>
      <p:sp>
        <p:nvSpPr>
          <p:cNvPr id="387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387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547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628783B2-4F13-4DDD-A749-07EC1B8263BE}" type="slidenum">
              <a:rPr lang="pt-BR" smtClean="0"/>
              <a:pPr eaLnBrk="1" hangingPunct="1"/>
              <a:t>78</a:t>
            </a:fld>
            <a:endParaRPr lang="pt-BR" smtClean="0"/>
          </a:p>
        </p:txBody>
      </p:sp>
      <p:sp>
        <p:nvSpPr>
          <p:cNvPr id="388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388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575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B01B0D-D340-43C8-83CE-8676745A911D}" type="slidenum">
              <a:rPr lang="en-US"/>
              <a:pPr>
                <a:defRPr/>
              </a:pPr>
              <a:t>82</a:t>
            </a:fld>
            <a:endParaRPr lang="en-US"/>
          </a:p>
        </p:txBody>
      </p:sp>
      <p:sp>
        <p:nvSpPr>
          <p:cNvPr id="268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268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/>
              <a:t>Figure: 16-02a,b</a:t>
            </a:r>
          </a:p>
        </p:txBody>
      </p:sp>
    </p:spTree>
    <p:extLst>
      <p:ext uri="{BB962C8B-B14F-4D97-AF65-F5344CB8AC3E}">
        <p14:creationId xmlns:p14="http://schemas.microsoft.com/office/powerpoint/2010/main" val="3627999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E819F5-6B09-45E0-AA6A-22A7463A2034}" type="slidenum">
              <a:rPr lang="en-US"/>
              <a:pPr>
                <a:defRPr/>
              </a:pPr>
              <a:t>97</a:t>
            </a:fld>
            <a:endParaRPr lang="en-US"/>
          </a:p>
        </p:txBody>
      </p:sp>
      <p:sp>
        <p:nvSpPr>
          <p:cNvPr id="269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269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/>
              <a:t>Figure: 16-03</a:t>
            </a:r>
          </a:p>
        </p:txBody>
      </p:sp>
    </p:spTree>
    <p:extLst>
      <p:ext uri="{BB962C8B-B14F-4D97-AF65-F5344CB8AC3E}">
        <p14:creationId xmlns:p14="http://schemas.microsoft.com/office/powerpoint/2010/main" val="3339006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600EA9-3359-44B3-9210-5FC8570300BF}" type="slidenum">
              <a:rPr lang="en-US"/>
              <a:pPr>
                <a:defRPr/>
              </a:pPr>
              <a:t>101</a:t>
            </a:fld>
            <a:endParaRPr lang="en-US"/>
          </a:p>
        </p:txBody>
      </p:sp>
      <p:sp>
        <p:nvSpPr>
          <p:cNvPr id="270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270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/>
              <a:t>Figure: 16-04a-c</a:t>
            </a:r>
          </a:p>
        </p:txBody>
      </p:sp>
    </p:spTree>
    <p:extLst>
      <p:ext uri="{BB962C8B-B14F-4D97-AF65-F5344CB8AC3E}">
        <p14:creationId xmlns:p14="http://schemas.microsoft.com/office/powerpoint/2010/main" val="3625372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3C8C542-0AC7-4E98-AA0D-B31D715E9367}" type="slidenum">
              <a:rPr lang="en-US" smtClean="0"/>
              <a:pPr>
                <a:defRPr/>
              </a:pPr>
              <a:t>152</a:t>
            </a:fld>
            <a:endParaRPr lang="en-US" smtClean="0"/>
          </a:p>
        </p:txBody>
      </p:sp>
      <p:sp>
        <p:nvSpPr>
          <p:cNvPr id="271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271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/>
              <a:t>Figure: 13-01a,b</a:t>
            </a:r>
          </a:p>
        </p:txBody>
      </p:sp>
    </p:spTree>
    <p:extLst>
      <p:ext uri="{BB962C8B-B14F-4D97-AF65-F5344CB8AC3E}">
        <p14:creationId xmlns:p14="http://schemas.microsoft.com/office/powerpoint/2010/main" val="8678117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8A8D01-0CAE-4590-8FFB-3FA0CE0F45B5}" type="slidenum">
              <a:rPr lang="en-US" smtClean="0"/>
              <a:pPr>
                <a:defRPr/>
              </a:pPr>
              <a:t>247</a:t>
            </a:fld>
            <a:endParaRPr lang="en-US" smtClean="0"/>
          </a:p>
        </p:txBody>
      </p:sp>
      <p:sp>
        <p:nvSpPr>
          <p:cNvPr id="430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pt-BR" smtClean="0">
                <a:latin typeface="Arial" charset="0"/>
              </a:rPr>
              <a:t>Figure: 15-07Ex15.3</a:t>
            </a:r>
          </a:p>
        </p:txBody>
      </p:sp>
    </p:spTree>
    <p:extLst>
      <p:ext uri="{BB962C8B-B14F-4D97-AF65-F5344CB8AC3E}">
        <p14:creationId xmlns:p14="http://schemas.microsoft.com/office/powerpoint/2010/main" val="960232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530B9CB-8375-4A46-BF7A-498BAA49E63F}" type="slidenum">
              <a:rPr lang="en-US" smtClean="0"/>
              <a:pPr>
                <a:defRPr/>
              </a:pPr>
              <a:t>250</a:t>
            </a:fld>
            <a:endParaRPr lang="en-US" smtClean="0"/>
          </a:p>
        </p:txBody>
      </p:sp>
      <p:sp>
        <p:nvSpPr>
          <p:cNvPr id="481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 smtClean="0">
              <a:latin typeface="Arial" charset="0"/>
            </a:endParaRPr>
          </a:p>
        </p:txBody>
      </p:sp>
      <p:sp>
        <p:nvSpPr>
          <p:cNvPr id="481285" name="Text Box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4127500"/>
            <a:ext cx="6858000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pt-BR" sz="1400" b="1">
                <a:solidFill>
                  <a:srgbClr val="272727"/>
                </a:solidFill>
                <a:latin typeface="Arial" charset="0"/>
              </a:rPr>
              <a:t>sp16-09.jpg</a:t>
            </a:r>
            <a:br>
              <a:rPr lang="en-US" altLang="pt-BR" sz="1400" b="1">
                <a:solidFill>
                  <a:srgbClr val="272727"/>
                </a:solidFill>
                <a:latin typeface="Arial" charset="0"/>
              </a:rPr>
            </a:br>
            <a:endParaRPr lang="en-US" altLang="pt-BR" sz="1400" b="1">
              <a:solidFill>
                <a:srgbClr val="272727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930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B8B7312-C1CC-46AB-8AEE-EEBB9F4AB5D2}" type="slidenum">
              <a:rPr lang="en-US" altLang="pt-BR" sz="1200" smtClean="0"/>
              <a:pPr eaLnBrk="1" hangingPunct="1"/>
              <a:t>56</a:t>
            </a:fld>
            <a:endParaRPr lang="en-US" altLang="pt-BR" sz="1200" smtClean="0"/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pt-BR" smtClean="0">
                <a:latin typeface="Arial" charset="0"/>
              </a:rPr>
              <a:t>Figure: 13-17</a:t>
            </a:r>
          </a:p>
        </p:txBody>
      </p:sp>
    </p:spTree>
    <p:extLst>
      <p:ext uri="{BB962C8B-B14F-4D97-AF65-F5344CB8AC3E}">
        <p14:creationId xmlns:p14="http://schemas.microsoft.com/office/powerpoint/2010/main" val="2823509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C9A35B4-E02E-499A-8744-89B41140E8A1}" type="slidenum">
              <a:rPr lang="en-US" altLang="pt-BR" sz="1200" smtClean="0"/>
              <a:pPr eaLnBrk="1" hangingPunct="1"/>
              <a:t>57</a:t>
            </a:fld>
            <a:endParaRPr lang="en-US" altLang="pt-BR" sz="1200" smtClean="0"/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pt-BR" smtClean="0">
                <a:latin typeface="Arial" charset="0"/>
              </a:rPr>
              <a:t>Figure: 13-15</a:t>
            </a:r>
          </a:p>
        </p:txBody>
      </p:sp>
    </p:spTree>
    <p:extLst>
      <p:ext uri="{BB962C8B-B14F-4D97-AF65-F5344CB8AC3E}">
        <p14:creationId xmlns:p14="http://schemas.microsoft.com/office/powerpoint/2010/main" val="3499942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FC0529F-54BB-4227-A43E-68F1C9FBDD5A}" type="slidenum">
              <a:rPr lang="en-US" altLang="pt-BR" sz="1200" smtClean="0"/>
              <a:pPr eaLnBrk="1" hangingPunct="1"/>
              <a:t>58</a:t>
            </a:fld>
            <a:endParaRPr lang="en-US" altLang="pt-BR" sz="1200" smtClean="0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pt-BR" smtClean="0">
                <a:latin typeface="Arial" charset="0"/>
              </a:rPr>
              <a:t>Figure: 13-12-01AO2-13.3</a:t>
            </a:r>
          </a:p>
        </p:txBody>
      </p:sp>
    </p:spTree>
    <p:extLst>
      <p:ext uri="{BB962C8B-B14F-4D97-AF65-F5344CB8AC3E}">
        <p14:creationId xmlns:p14="http://schemas.microsoft.com/office/powerpoint/2010/main" val="4241424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F6BE275-467E-4CB5-81DC-5DE3B5E4B169}" type="slidenum">
              <a:rPr lang="en-US" altLang="pt-BR" sz="1200" smtClean="0"/>
              <a:pPr eaLnBrk="1" hangingPunct="1"/>
              <a:t>59</a:t>
            </a:fld>
            <a:endParaRPr lang="en-US" altLang="pt-BR" sz="1200" smtClean="0"/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pt-BR" smtClean="0">
                <a:latin typeface="Arial" charset="0"/>
              </a:rPr>
              <a:t>Figure: 13-13</a:t>
            </a:r>
          </a:p>
        </p:txBody>
      </p:sp>
    </p:spTree>
    <p:extLst>
      <p:ext uri="{BB962C8B-B14F-4D97-AF65-F5344CB8AC3E}">
        <p14:creationId xmlns:p14="http://schemas.microsoft.com/office/powerpoint/2010/main" val="1119468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76450D1-2523-4FC5-A4B4-D87D4F7CE308}" type="slidenum">
              <a:rPr lang="en-US" altLang="pt-BR" sz="1200" smtClean="0"/>
              <a:pPr eaLnBrk="1" hangingPunct="1"/>
              <a:t>60</a:t>
            </a:fld>
            <a:endParaRPr lang="en-US" altLang="pt-BR" sz="1200" smtClean="0"/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pt-BR" smtClean="0">
                <a:latin typeface="Arial" charset="0"/>
              </a:rPr>
              <a:t>Figure: 13-16-01AO2-13.5</a:t>
            </a:r>
          </a:p>
        </p:txBody>
      </p:sp>
    </p:spTree>
    <p:extLst>
      <p:ext uri="{BB962C8B-B14F-4D97-AF65-F5344CB8AC3E}">
        <p14:creationId xmlns:p14="http://schemas.microsoft.com/office/powerpoint/2010/main" val="2753920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32CA9DD-A80E-4456-8825-BC7523188798}" type="slidenum">
              <a:rPr lang="en-US" altLang="pt-BR" sz="1200" smtClean="0"/>
              <a:pPr eaLnBrk="1" hangingPunct="1"/>
              <a:t>61</a:t>
            </a:fld>
            <a:endParaRPr lang="en-US" altLang="pt-BR" sz="1200" smtClean="0"/>
          </a:p>
        </p:txBody>
      </p:sp>
      <p:sp>
        <p:nvSpPr>
          <p:cNvPr id="237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pt-BR" smtClean="0">
                <a:latin typeface="Arial" charset="0"/>
              </a:rPr>
              <a:t>Figure: 13-60-42P13.53</a:t>
            </a:r>
          </a:p>
        </p:txBody>
      </p:sp>
    </p:spTree>
    <p:extLst>
      <p:ext uri="{BB962C8B-B14F-4D97-AF65-F5344CB8AC3E}">
        <p14:creationId xmlns:p14="http://schemas.microsoft.com/office/powerpoint/2010/main" val="3986116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E2452FFB-6E1C-4890-9F80-824A24651DDB}" type="slidenum">
              <a:rPr lang="pt-BR" smtClean="0"/>
              <a:pPr eaLnBrk="1" hangingPunct="1"/>
              <a:t>74</a:t>
            </a:fld>
            <a:endParaRPr lang="pt-BR" smtClean="0"/>
          </a:p>
        </p:txBody>
      </p:sp>
      <p:sp>
        <p:nvSpPr>
          <p:cNvPr id="384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384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206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721B379E-B280-42AB-B70A-8F68DB4DA88A}" type="slidenum">
              <a:rPr lang="pt-BR" smtClean="0"/>
              <a:pPr eaLnBrk="1" hangingPunct="1"/>
              <a:t>75</a:t>
            </a:fld>
            <a:endParaRPr lang="pt-BR" smtClean="0"/>
          </a:p>
        </p:txBody>
      </p:sp>
      <p:sp>
        <p:nvSpPr>
          <p:cNvPr id="385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385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142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Page0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6146"/>
            <a:ext cx="9906000" cy="579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3" descr="Page0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" y="18"/>
            <a:ext cx="9885363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6619893"/>
            <a:ext cx="9906000" cy="238125"/>
          </a:xfrm>
          <a:prstGeom prst="rect">
            <a:avLst/>
          </a:prstGeom>
          <a:solidFill>
            <a:srgbClr val="0066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pt-BR"/>
          </a:p>
        </p:txBody>
      </p:sp>
      <p:sp>
        <p:nvSpPr>
          <p:cNvPr id="8" name="Line 16"/>
          <p:cNvSpPr>
            <a:spLocks noChangeShapeType="1"/>
          </p:cNvSpPr>
          <p:nvPr/>
        </p:nvSpPr>
        <p:spPr bwMode="auto">
          <a:xfrm>
            <a:off x="127000" y="504825"/>
            <a:ext cx="5324475" cy="0"/>
          </a:xfrm>
          <a:prstGeom prst="line">
            <a:avLst/>
          </a:prstGeom>
          <a:noFill/>
          <a:ln w="9525">
            <a:solidFill>
              <a:srgbClr val="0033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9" name="Line 17"/>
          <p:cNvSpPr>
            <a:spLocks noChangeShapeType="1"/>
          </p:cNvSpPr>
          <p:nvPr/>
        </p:nvSpPr>
        <p:spPr bwMode="auto">
          <a:xfrm>
            <a:off x="1055688" y="85743"/>
            <a:ext cx="0" cy="684213"/>
          </a:xfrm>
          <a:prstGeom prst="line">
            <a:avLst/>
          </a:prstGeom>
          <a:noFill/>
          <a:ln w="9525">
            <a:solidFill>
              <a:srgbClr val="0033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1598613" y="5373688"/>
            <a:ext cx="67103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BR" sz="2400" b="1"/>
          </a:p>
        </p:txBody>
      </p:sp>
      <p:sp>
        <p:nvSpPr>
          <p:cNvPr id="92164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247650" y="2438400"/>
            <a:ext cx="9410700" cy="1143000"/>
          </a:xfrm>
        </p:spPr>
        <p:txBody>
          <a:bodyPr lIns="91440" rIns="91440"/>
          <a:lstStyle>
            <a:lvl1pPr algn="ctr">
              <a:defRPr sz="4100" b="0">
                <a:solidFill>
                  <a:srgbClr val="000064"/>
                </a:solidFill>
              </a:defRPr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92165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47650" y="3886200"/>
            <a:ext cx="9410700" cy="1703388"/>
          </a:xfrm>
        </p:spPr>
        <p:txBody>
          <a:bodyPr lIns="91440" rIns="91440"/>
          <a:lstStyle>
            <a:lvl1pPr marL="0" indent="0" algn="ctr">
              <a:buFontTx/>
              <a:buNone/>
              <a:defRPr sz="2400">
                <a:solidFill>
                  <a:srgbClr val="000066"/>
                </a:solidFill>
              </a:defRPr>
            </a:lvl1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12" name="Rectangle 3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9050338" y="6559568"/>
            <a:ext cx="855662" cy="3968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1"/>
                </a:solidFill>
                <a:cs typeface="Arial" pitchFamily="34" charset="0"/>
              </a:defRPr>
            </a:lvl1pPr>
          </a:lstStyle>
          <a:p>
            <a:pPr>
              <a:defRPr/>
            </a:pPr>
            <a:fld id="{B9C6253A-BCC4-4A1A-8E5A-31807D8EC762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64614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5156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293645" y="260350"/>
            <a:ext cx="2340636" cy="6318250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271734" y="260350"/>
            <a:ext cx="6856810" cy="6318250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2250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495300" y="274655"/>
            <a:ext cx="8915400" cy="5851525"/>
          </a:xfr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84550" y="6245225"/>
            <a:ext cx="31369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99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3C95D4-4A5F-4593-8502-7F453520C55A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6143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Page0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6138"/>
            <a:ext cx="9906000" cy="579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3" descr="Page0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" y="1588"/>
            <a:ext cx="9885362" cy="83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6626225"/>
            <a:ext cx="9906000" cy="238125"/>
          </a:xfrm>
          <a:prstGeom prst="rect">
            <a:avLst/>
          </a:prstGeom>
          <a:solidFill>
            <a:srgbClr val="0066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8" name="Line 16"/>
          <p:cNvSpPr>
            <a:spLocks noChangeShapeType="1"/>
          </p:cNvSpPr>
          <p:nvPr/>
        </p:nvSpPr>
        <p:spPr bwMode="auto">
          <a:xfrm>
            <a:off x="127000" y="504825"/>
            <a:ext cx="5324475" cy="0"/>
          </a:xfrm>
          <a:prstGeom prst="line">
            <a:avLst/>
          </a:prstGeom>
          <a:noFill/>
          <a:ln w="9525">
            <a:solidFill>
              <a:srgbClr val="00330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9" name="Line 17"/>
          <p:cNvSpPr>
            <a:spLocks noChangeShapeType="1"/>
          </p:cNvSpPr>
          <p:nvPr/>
        </p:nvSpPr>
        <p:spPr bwMode="auto">
          <a:xfrm>
            <a:off x="1055688" y="87313"/>
            <a:ext cx="0" cy="684212"/>
          </a:xfrm>
          <a:prstGeom prst="line">
            <a:avLst/>
          </a:prstGeom>
          <a:noFill/>
          <a:ln w="9525">
            <a:solidFill>
              <a:srgbClr val="00330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1598613" y="5373688"/>
            <a:ext cx="67103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92164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247650" y="2438400"/>
            <a:ext cx="9410700" cy="1143000"/>
          </a:xfrm>
        </p:spPr>
        <p:txBody>
          <a:bodyPr lIns="91440" rIns="91440"/>
          <a:lstStyle>
            <a:lvl1pPr algn="ctr">
              <a:defRPr sz="4100" b="0">
                <a:solidFill>
                  <a:srgbClr val="000064"/>
                </a:solidFill>
              </a:defRPr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92165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47650" y="3886200"/>
            <a:ext cx="9410700" cy="1703388"/>
          </a:xfrm>
        </p:spPr>
        <p:txBody>
          <a:bodyPr lIns="91440" rIns="91440"/>
          <a:lstStyle>
            <a:lvl1pPr marL="0" indent="0" algn="ctr">
              <a:buFontTx/>
              <a:buNone/>
              <a:defRPr sz="2400">
                <a:solidFill>
                  <a:srgbClr val="000066"/>
                </a:solidFill>
              </a:defRPr>
            </a:lvl1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12" name="Rectangle 3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9050338" y="6565900"/>
            <a:ext cx="855662" cy="3968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1"/>
                </a:solidFill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8CCF31-9855-4AB7-8DA1-884E4A2E0EF4}" type="slidenum">
              <a:rPr kumimoji="0" lang="pt-BR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284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05928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505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7592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2506" y="4407403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578519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294085" y="1196983"/>
            <a:ext cx="4586684" cy="5381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045869" y="1196983"/>
            <a:ext cx="4588404" cy="5381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33136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5032115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5032115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911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0115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5879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72972" y="273545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014404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t-BR" noProof="0" smtClean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605806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8" name="Picture 7" descr="Page013"/>
          <p:cNvPicPr>
            <a:picLocks noChangeAspect="1" noChangeArrowheads="1"/>
          </p:cNvPicPr>
          <p:nvPr/>
        </p:nvPicPr>
        <p:blipFill>
          <a:blip r:embed="rId14">
            <a:lum brigh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" y="18"/>
            <a:ext cx="9885363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4" name="Rectangle 8"/>
          <p:cNvSpPr>
            <a:spLocks noChangeArrowheads="1"/>
          </p:cNvSpPr>
          <p:nvPr/>
        </p:nvSpPr>
        <p:spPr bwMode="auto">
          <a:xfrm>
            <a:off x="0" y="6665913"/>
            <a:ext cx="9906000" cy="241300"/>
          </a:xfrm>
          <a:prstGeom prst="rect">
            <a:avLst/>
          </a:prstGeom>
          <a:solidFill>
            <a:srgbClr val="0066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pt-BR"/>
          </a:p>
        </p:txBody>
      </p:sp>
      <p:sp>
        <p:nvSpPr>
          <p:cNvPr id="132100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271469" y="260350"/>
            <a:ext cx="936307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6800" tIns="45720" rIns="4680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Digite aqui o título do slide</a:t>
            </a:r>
          </a:p>
        </p:txBody>
      </p:sp>
      <p:sp>
        <p:nvSpPr>
          <p:cNvPr id="132101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3691" y="1196983"/>
            <a:ext cx="9340850" cy="538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6800" tIns="45720" rIns="4680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Primeiro nível de texto, tamanho 28</a:t>
            </a:r>
          </a:p>
          <a:p>
            <a:pPr lvl="1"/>
            <a:r>
              <a:rPr lang="pt-BR" smtClean="0"/>
              <a:t>Segundo nível de texto, tamanho 24</a:t>
            </a:r>
          </a:p>
          <a:p>
            <a:pPr lvl="2"/>
            <a:r>
              <a:rPr lang="pt-BR" smtClean="0"/>
              <a:t>Terceiro nível de texto, tamanho 20</a:t>
            </a:r>
          </a:p>
          <a:p>
            <a:pPr lvl="2"/>
            <a:endParaRPr lang="pt-BR" smtClean="0"/>
          </a:p>
          <a:p>
            <a:pPr lvl="0"/>
            <a:r>
              <a:rPr lang="pt-BR" smtClean="0"/>
              <a:t>Fonte utilizada: verdana</a:t>
            </a:r>
          </a:p>
          <a:p>
            <a:pPr lvl="1"/>
            <a:r>
              <a:rPr lang="pt-BR" smtClean="0"/>
              <a:t>Código RGB da moldura: 0,50,110</a:t>
            </a:r>
          </a:p>
          <a:p>
            <a:pPr lvl="1"/>
            <a:r>
              <a:rPr lang="pt-BR" smtClean="0"/>
              <a:t>Código RGB da fonte: 0,0,100</a:t>
            </a:r>
          </a:p>
          <a:p>
            <a:pPr lvl="2"/>
            <a:endParaRPr lang="pt-BR" smtClean="0"/>
          </a:p>
          <a:p>
            <a:pPr lvl="1"/>
            <a:endParaRPr lang="pt-BR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37" r:id="rId1"/>
    <p:sldLayoutId id="2147485927" r:id="rId2"/>
    <p:sldLayoutId id="2147485928" r:id="rId3"/>
    <p:sldLayoutId id="2147485929" r:id="rId4"/>
    <p:sldLayoutId id="2147485930" r:id="rId5"/>
    <p:sldLayoutId id="2147485931" r:id="rId6"/>
    <p:sldLayoutId id="2147485932" r:id="rId7"/>
    <p:sldLayoutId id="2147485933" r:id="rId8"/>
    <p:sldLayoutId id="2147485934" r:id="rId9"/>
    <p:sldLayoutId id="2147485935" r:id="rId10"/>
    <p:sldLayoutId id="2147485936" r:id="rId11"/>
    <p:sldLayoutId id="2147485938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33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3300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3300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3300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3300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3300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3300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3300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3300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har char="•"/>
        <a:defRPr sz="2800">
          <a:solidFill>
            <a:srgbClr val="00326E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har char="–"/>
        <a:defRPr sz="2400">
          <a:solidFill>
            <a:srgbClr val="00326E"/>
          </a:solidFill>
          <a:latin typeface="+mn-lt"/>
        </a:defRPr>
      </a:lvl2pPr>
      <a:lvl3pPr marL="11430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har char="•"/>
        <a:defRPr sz="2000">
          <a:solidFill>
            <a:srgbClr val="00326E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rgbClr val="4D4D4D"/>
          </a:solidFill>
          <a:latin typeface="Tahoma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Tahoma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Tahoma" pitchFamily="34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Tahoma" pitchFamily="34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Tahoma" pitchFamily="34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Tahoma" pitchFamily="34" charset="0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7" descr="Page013"/>
          <p:cNvPicPr>
            <a:picLocks noChangeAspect="1" noChangeArrowheads="1"/>
          </p:cNvPicPr>
          <p:nvPr/>
        </p:nvPicPr>
        <p:blipFill>
          <a:blip r:embed="rId5">
            <a:lum brigh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" y="1588"/>
            <a:ext cx="9885362" cy="83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4" name="Rectangle 8"/>
          <p:cNvSpPr>
            <a:spLocks noChangeArrowheads="1"/>
          </p:cNvSpPr>
          <p:nvPr/>
        </p:nvSpPr>
        <p:spPr bwMode="auto">
          <a:xfrm>
            <a:off x="0" y="6665913"/>
            <a:ext cx="9906000" cy="241300"/>
          </a:xfrm>
          <a:prstGeom prst="rect">
            <a:avLst/>
          </a:prstGeom>
          <a:solidFill>
            <a:srgbClr val="0066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51556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271463" y="260350"/>
            <a:ext cx="936307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6800" tIns="45720" rIns="4680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 smtClean="0"/>
              <a:t>Digite aqui o título do slide</a:t>
            </a:r>
          </a:p>
        </p:txBody>
      </p:sp>
      <p:sp>
        <p:nvSpPr>
          <p:cNvPr id="151557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3688" y="1196975"/>
            <a:ext cx="9340850" cy="538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6800" tIns="45720" rIns="4680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 smtClean="0"/>
              <a:t>Primeiro nível de texto, tamanho 28</a:t>
            </a:r>
          </a:p>
          <a:p>
            <a:pPr lvl="1"/>
            <a:r>
              <a:rPr lang="pt-BR" altLang="pt-BR" smtClean="0"/>
              <a:t>Segundo nível de texto, tamanho 24</a:t>
            </a:r>
          </a:p>
          <a:p>
            <a:pPr lvl="2"/>
            <a:r>
              <a:rPr lang="pt-BR" altLang="pt-BR" smtClean="0"/>
              <a:t>Terceiro nível de texto, tamanho 20</a:t>
            </a:r>
          </a:p>
          <a:p>
            <a:pPr lvl="2"/>
            <a:endParaRPr lang="pt-BR" altLang="pt-BR" smtClean="0"/>
          </a:p>
          <a:p>
            <a:pPr lvl="0"/>
            <a:r>
              <a:rPr lang="pt-BR" altLang="pt-BR" smtClean="0"/>
              <a:t>Fonte utilizada: verdana</a:t>
            </a:r>
          </a:p>
          <a:p>
            <a:pPr lvl="1"/>
            <a:r>
              <a:rPr lang="pt-BR" altLang="pt-BR" smtClean="0"/>
              <a:t>Código RGB da moldura: 0,50,110</a:t>
            </a:r>
          </a:p>
          <a:p>
            <a:pPr lvl="1"/>
            <a:r>
              <a:rPr lang="pt-BR" altLang="pt-BR" smtClean="0"/>
              <a:t>Código RGB da fonte: 0,0,100</a:t>
            </a:r>
          </a:p>
          <a:p>
            <a:pPr lvl="2"/>
            <a:endParaRPr lang="pt-BR" altLang="pt-BR" smtClean="0"/>
          </a:p>
          <a:p>
            <a:pPr lvl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125402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943" r:id="rId1"/>
    <p:sldLayoutId id="2147485944" r:id="rId2"/>
    <p:sldLayoutId id="2147485945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33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3300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3300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3300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3300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3300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3300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3300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3300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har char="•"/>
        <a:defRPr sz="2800">
          <a:solidFill>
            <a:srgbClr val="00326E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har char="–"/>
        <a:defRPr sz="2400">
          <a:solidFill>
            <a:srgbClr val="00326E"/>
          </a:solidFill>
          <a:latin typeface="+mn-lt"/>
        </a:defRPr>
      </a:lvl2pPr>
      <a:lvl3pPr marL="11430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har char="•"/>
        <a:defRPr sz="2000">
          <a:solidFill>
            <a:srgbClr val="00326E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rgbClr val="4D4D4D"/>
          </a:solidFill>
          <a:latin typeface="Tahoma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Tahoma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Tahoma" pitchFamily="34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Tahoma" pitchFamily="34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Tahoma" pitchFamily="34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D4D4D"/>
          </a:solidFill>
          <a:latin typeface="Tahoma" pitchFamily="34" charset="0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30.w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2.w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7" Type="http://schemas.openxmlformats.org/officeDocument/2006/relationships/image" Target="../media/image19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9.vml"/><Relationship Id="rId6" Type="http://schemas.openxmlformats.org/officeDocument/2006/relationships/oleObject" Target="../embeddings/oleObject160.bin"/><Relationship Id="rId5" Type="http://schemas.openxmlformats.org/officeDocument/2006/relationships/image" Target="../media/image197.wmf"/><Relationship Id="rId4" Type="http://schemas.openxmlformats.org/officeDocument/2006/relationships/oleObject" Target="../embeddings/oleObject159.bin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3.wmf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jpe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wmf"/><Relationship Id="rId3" Type="http://schemas.openxmlformats.org/officeDocument/2006/relationships/oleObject" Target="../embeddings/oleObject161.bin"/><Relationship Id="rId7" Type="http://schemas.openxmlformats.org/officeDocument/2006/relationships/oleObject" Target="../embeddings/oleObject163.bin"/><Relationship Id="rId12" Type="http://schemas.openxmlformats.org/officeDocument/2006/relationships/image" Target="../media/image211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208.wmf"/><Relationship Id="rId11" Type="http://schemas.openxmlformats.org/officeDocument/2006/relationships/oleObject" Target="../embeddings/oleObject165.bin"/><Relationship Id="rId5" Type="http://schemas.openxmlformats.org/officeDocument/2006/relationships/oleObject" Target="../embeddings/oleObject162.bin"/><Relationship Id="rId10" Type="http://schemas.openxmlformats.org/officeDocument/2006/relationships/image" Target="../media/image210.wmf"/><Relationship Id="rId4" Type="http://schemas.openxmlformats.org/officeDocument/2006/relationships/image" Target="../media/image207.wmf"/><Relationship Id="rId9" Type="http://schemas.openxmlformats.org/officeDocument/2006/relationships/oleObject" Target="../embeddings/oleObject164.bin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1.vml"/><Relationship Id="rId4" Type="http://schemas.openxmlformats.org/officeDocument/2006/relationships/image" Target="../media/image212.wm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2.vml"/><Relationship Id="rId4" Type="http://schemas.openxmlformats.org/officeDocument/2006/relationships/image" Target="../media/image213.wm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215.wmf"/><Relationship Id="rId5" Type="http://schemas.openxmlformats.org/officeDocument/2006/relationships/oleObject" Target="../embeddings/oleObject169.bin"/><Relationship Id="rId4" Type="http://schemas.openxmlformats.org/officeDocument/2006/relationships/image" Target="../media/image214.wm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217.wmf"/><Relationship Id="rId5" Type="http://schemas.openxmlformats.org/officeDocument/2006/relationships/oleObject" Target="../embeddings/oleObject171.bin"/><Relationship Id="rId4" Type="http://schemas.openxmlformats.org/officeDocument/2006/relationships/image" Target="../media/image216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13" Type="http://schemas.openxmlformats.org/officeDocument/2006/relationships/oleObject" Target="../embeddings/oleObject29.bin"/><Relationship Id="rId18" Type="http://schemas.openxmlformats.org/officeDocument/2006/relationships/image" Target="../media/image40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26.bin"/><Relationship Id="rId12" Type="http://schemas.openxmlformats.org/officeDocument/2006/relationships/image" Target="../media/image37.wmf"/><Relationship Id="rId17" Type="http://schemas.openxmlformats.org/officeDocument/2006/relationships/oleObject" Target="../embeddings/oleObject31.bin"/><Relationship Id="rId2" Type="http://schemas.openxmlformats.org/officeDocument/2006/relationships/tags" Target="../tags/tag4.xml"/><Relationship Id="rId16" Type="http://schemas.openxmlformats.org/officeDocument/2006/relationships/image" Target="../media/image39.w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34.wmf"/><Relationship Id="rId11" Type="http://schemas.openxmlformats.org/officeDocument/2006/relationships/oleObject" Target="../embeddings/oleObject28.bin"/><Relationship Id="rId5" Type="http://schemas.openxmlformats.org/officeDocument/2006/relationships/oleObject" Target="../embeddings/oleObject25.bin"/><Relationship Id="rId15" Type="http://schemas.openxmlformats.org/officeDocument/2006/relationships/oleObject" Target="../embeddings/oleObject30.bin"/><Relationship Id="rId10" Type="http://schemas.openxmlformats.org/officeDocument/2006/relationships/image" Target="../media/image36.wmf"/><Relationship Id="rId4" Type="http://schemas.openxmlformats.org/officeDocument/2006/relationships/image" Target="../media/image41.jpeg"/><Relationship Id="rId9" Type="http://schemas.openxmlformats.org/officeDocument/2006/relationships/oleObject" Target="../embeddings/oleObject27.bin"/><Relationship Id="rId14" Type="http://schemas.openxmlformats.org/officeDocument/2006/relationships/image" Target="../media/image38.wmf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5.vml"/><Relationship Id="rId4" Type="http://schemas.openxmlformats.org/officeDocument/2006/relationships/image" Target="../media/image218.wmf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6.vml"/><Relationship Id="rId6" Type="http://schemas.openxmlformats.org/officeDocument/2006/relationships/image" Target="../media/image222.wmf"/><Relationship Id="rId5" Type="http://schemas.openxmlformats.org/officeDocument/2006/relationships/oleObject" Target="../embeddings/oleObject174.bin"/><Relationship Id="rId4" Type="http://schemas.openxmlformats.org/officeDocument/2006/relationships/image" Target="../media/image221.wmf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jpe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wmf"/><Relationship Id="rId3" Type="http://schemas.openxmlformats.org/officeDocument/2006/relationships/oleObject" Target="../embeddings/oleObject175.bin"/><Relationship Id="rId7" Type="http://schemas.openxmlformats.org/officeDocument/2006/relationships/oleObject" Target="../embeddings/oleObject177.bin"/><Relationship Id="rId12" Type="http://schemas.openxmlformats.org/officeDocument/2006/relationships/image" Target="../media/image22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225.wmf"/><Relationship Id="rId11" Type="http://schemas.openxmlformats.org/officeDocument/2006/relationships/oleObject" Target="../embeddings/oleObject179.bin"/><Relationship Id="rId5" Type="http://schemas.openxmlformats.org/officeDocument/2006/relationships/oleObject" Target="../embeddings/oleObject176.bin"/><Relationship Id="rId10" Type="http://schemas.openxmlformats.org/officeDocument/2006/relationships/image" Target="../media/image227.wmf"/><Relationship Id="rId4" Type="http://schemas.openxmlformats.org/officeDocument/2006/relationships/image" Target="../media/image224.wmf"/><Relationship Id="rId9" Type="http://schemas.openxmlformats.org/officeDocument/2006/relationships/oleObject" Target="../embeddings/oleObject178.bin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wmf"/><Relationship Id="rId3" Type="http://schemas.openxmlformats.org/officeDocument/2006/relationships/oleObject" Target="../embeddings/oleObject180.bin"/><Relationship Id="rId7" Type="http://schemas.openxmlformats.org/officeDocument/2006/relationships/oleObject" Target="../embeddings/oleObject18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235.wmf"/><Relationship Id="rId5" Type="http://schemas.openxmlformats.org/officeDocument/2006/relationships/oleObject" Target="../embeddings/oleObject181.bin"/><Relationship Id="rId4" Type="http://schemas.openxmlformats.org/officeDocument/2006/relationships/image" Target="../media/image197.wmf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5.bin"/><Relationship Id="rId13" Type="http://schemas.openxmlformats.org/officeDocument/2006/relationships/image" Target="../media/image249.wmf"/><Relationship Id="rId3" Type="http://schemas.openxmlformats.org/officeDocument/2006/relationships/image" Target="../media/image244.png"/><Relationship Id="rId7" Type="http://schemas.openxmlformats.org/officeDocument/2006/relationships/image" Target="../media/image246.wmf"/><Relationship Id="rId12" Type="http://schemas.openxmlformats.org/officeDocument/2006/relationships/oleObject" Target="../embeddings/oleObject18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9.vml"/><Relationship Id="rId6" Type="http://schemas.openxmlformats.org/officeDocument/2006/relationships/oleObject" Target="../embeddings/oleObject184.bin"/><Relationship Id="rId11" Type="http://schemas.openxmlformats.org/officeDocument/2006/relationships/image" Target="../media/image248.wmf"/><Relationship Id="rId5" Type="http://schemas.openxmlformats.org/officeDocument/2006/relationships/image" Target="../media/image245.wmf"/><Relationship Id="rId15" Type="http://schemas.openxmlformats.org/officeDocument/2006/relationships/image" Target="../media/image250.wmf"/><Relationship Id="rId10" Type="http://schemas.openxmlformats.org/officeDocument/2006/relationships/oleObject" Target="../embeddings/oleObject186.bin"/><Relationship Id="rId4" Type="http://schemas.openxmlformats.org/officeDocument/2006/relationships/oleObject" Target="../embeddings/oleObject183.bin"/><Relationship Id="rId9" Type="http://schemas.openxmlformats.org/officeDocument/2006/relationships/image" Target="../media/image247.wmf"/><Relationship Id="rId14" Type="http://schemas.openxmlformats.org/officeDocument/2006/relationships/oleObject" Target="../embeddings/oleObject188.bin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3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0.vml"/><Relationship Id="rId5" Type="http://schemas.openxmlformats.org/officeDocument/2006/relationships/image" Target="../media/image150.wmf"/><Relationship Id="rId4" Type="http://schemas.openxmlformats.org/officeDocument/2006/relationships/oleObject" Target="../embeddings/oleObject189.bin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42.wmf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jpe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jpe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jpe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44.wmf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jpe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oleObject" Target="../embeddings/oleObject36.bin"/><Relationship Id="rId7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37.bin"/><Relationship Id="rId10" Type="http://schemas.openxmlformats.org/officeDocument/2006/relationships/image" Target="../media/image49.wmf"/><Relationship Id="rId4" Type="http://schemas.openxmlformats.org/officeDocument/2006/relationships/image" Target="../media/image46.wmf"/><Relationship Id="rId9" Type="http://schemas.openxmlformats.org/officeDocument/2006/relationships/oleObject" Target="../embeddings/oleObject39.bin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9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jpe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3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jpe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wmf"/><Relationship Id="rId3" Type="http://schemas.openxmlformats.org/officeDocument/2006/relationships/oleObject" Target="../embeddings/oleObject190.bin"/><Relationship Id="rId7" Type="http://schemas.openxmlformats.org/officeDocument/2006/relationships/oleObject" Target="../embeddings/oleObject19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1.vml"/><Relationship Id="rId6" Type="http://schemas.openxmlformats.org/officeDocument/2006/relationships/image" Target="../media/image286.wmf"/><Relationship Id="rId5" Type="http://schemas.openxmlformats.org/officeDocument/2006/relationships/oleObject" Target="../embeddings/oleObject191.bin"/><Relationship Id="rId4" Type="http://schemas.openxmlformats.org/officeDocument/2006/relationships/image" Target="../media/image285.wmf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wmf"/><Relationship Id="rId13" Type="http://schemas.openxmlformats.org/officeDocument/2006/relationships/oleObject" Target="../embeddings/oleObject198.bin"/><Relationship Id="rId18" Type="http://schemas.openxmlformats.org/officeDocument/2006/relationships/image" Target="../media/image295.wmf"/><Relationship Id="rId3" Type="http://schemas.openxmlformats.org/officeDocument/2006/relationships/oleObject" Target="../embeddings/oleObject193.bin"/><Relationship Id="rId7" Type="http://schemas.openxmlformats.org/officeDocument/2006/relationships/oleObject" Target="../embeddings/oleObject195.bin"/><Relationship Id="rId12" Type="http://schemas.openxmlformats.org/officeDocument/2006/relationships/image" Target="../media/image292.wmf"/><Relationship Id="rId17" Type="http://schemas.openxmlformats.org/officeDocument/2006/relationships/oleObject" Target="../embeddings/oleObject200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294.wmf"/><Relationship Id="rId1" Type="http://schemas.openxmlformats.org/officeDocument/2006/relationships/vmlDrawing" Target="../drawings/vmlDrawing72.vml"/><Relationship Id="rId6" Type="http://schemas.openxmlformats.org/officeDocument/2006/relationships/image" Target="../media/image289.wmf"/><Relationship Id="rId11" Type="http://schemas.openxmlformats.org/officeDocument/2006/relationships/oleObject" Target="../embeddings/oleObject197.bin"/><Relationship Id="rId5" Type="http://schemas.openxmlformats.org/officeDocument/2006/relationships/oleObject" Target="../embeddings/oleObject194.bin"/><Relationship Id="rId15" Type="http://schemas.openxmlformats.org/officeDocument/2006/relationships/oleObject" Target="../embeddings/oleObject199.bin"/><Relationship Id="rId10" Type="http://schemas.openxmlformats.org/officeDocument/2006/relationships/image" Target="../media/image291.wmf"/><Relationship Id="rId4" Type="http://schemas.openxmlformats.org/officeDocument/2006/relationships/image" Target="../media/image288.wmf"/><Relationship Id="rId9" Type="http://schemas.openxmlformats.org/officeDocument/2006/relationships/oleObject" Target="../embeddings/oleObject196.bin"/><Relationship Id="rId14" Type="http://schemas.openxmlformats.org/officeDocument/2006/relationships/image" Target="../media/image293.wmf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wmf"/><Relationship Id="rId3" Type="http://schemas.openxmlformats.org/officeDocument/2006/relationships/oleObject" Target="../embeddings/oleObject201.bin"/><Relationship Id="rId7" Type="http://schemas.openxmlformats.org/officeDocument/2006/relationships/oleObject" Target="../embeddings/oleObject203.bin"/><Relationship Id="rId12" Type="http://schemas.openxmlformats.org/officeDocument/2006/relationships/image" Target="../media/image298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3.vml"/><Relationship Id="rId6" Type="http://schemas.openxmlformats.org/officeDocument/2006/relationships/image" Target="../media/image295.wmf"/><Relationship Id="rId11" Type="http://schemas.openxmlformats.org/officeDocument/2006/relationships/oleObject" Target="../embeddings/oleObject205.bin"/><Relationship Id="rId5" Type="http://schemas.openxmlformats.org/officeDocument/2006/relationships/oleObject" Target="../embeddings/oleObject202.bin"/><Relationship Id="rId10" Type="http://schemas.openxmlformats.org/officeDocument/2006/relationships/image" Target="../media/image297.wmf"/><Relationship Id="rId4" Type="http://schemas.openxmlformats.org/officeDocument/2006/relationships/image" Target="../media/image294.wmf"/><Relationship Id="rId9" Type="http://schemas.openxmlformats.org/officeDocument/2006/relationships/oleObject" Target="../embeddings/oleObject204.bin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wmf"/><Relationship Id="rId13" Type="http://schemas.openxmlformats.org/officeDocument/2006/relationships/oleObject" Target="../embeddings/oleObject211.bin"/><Relationship Id="rId18" Type="http://schemas.openxmlformats.org/officeDocument/2006/relationships/image" Target="../media/image305.wmf"/><Relationship Id="rId3" Type="http://schemas.openxmlformats.org/officeDocument/2006/relationships/oleObject" Target="../embeddings/oleObject206.bin"/><Relationship Id="rId7" Type="http://schemas.openxmlformats.org/officeDocument/2006/relationships/oleObject" Target="../embeddings/oleObject208.bin"/><Relationship Id="rId12" Type="http://schemas.openxmlformats.org/officeDocument/2006/relationships/image" Target="../media/image302.wmf"/><Relationship Id="rId17" Type="http://schemas.openxmlformats.org/officeDocument/2006/relationships/oleObject" Target="../embeddings/oleObject213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304.wmf"/><Relationship Id="rId20" Type="http://schemas.openxmlformats.org/officeDocument/2006/relationships/image" Target="../media/image306.wmf"/><Relationship Id="rId1" Type="http://schemas.openxmlformats.org/officeDocument/2006/relationships/vmlDrawing" Target="../drawings/vmlDrawing74.vml"/><Relationship Id="rId6" Type="http://schemas.openxmlformats.org/officeDocument/2006/relationships/image" Target="../media/image299.wmf"/><Relationship Id="rId11" Type="http://schemas.openxmlformats.org/officeDocument/2006/relationships/oleObject" Target="../embeddings/oleObject210.bin"/><Relationship Id="rId5" Type="http://schemas.openxmlformats.org/officeDocument/2006/relationships/oleObject" Target="../embeddings/oleObject207.bin"/><Relationship Id="rId15" Type="http://schemas.openxmlformats.org/officeDocument/2006/relationships/oleObject" Target="../embeddings/oleObject212.bin"/><Relationship Id="rId10" Type="http://schemas.openxmlformats.org/officeDocument/2006/relationships/image" Target="../media/image301.wmf"/><Relationship Id="rId19" Type="http://schemas.openxmlformats.org/officeDocument/2006/relationships/oleObject" Target="../embeddings/oleObject214.bin"/><Relationship Id="rId4" Type="http://schemas.openxmlformats.org/officeDocument/2006/relationships/image" Target="../media/image298.wmf"/><Relationship Id="rId9" Type="http://schemas.openxmlformats.org/officeDocument/2006/relationships/oleObject" Target="../embeddings/oleObject209.bin"/><Relationship Id="rId14" Type="http://schemas.openxmlformats.org/officeDocument/2006/relationships/image" Target="../media/image303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wmf"/><Relationship Id="rId13" Type="http://schemas.openxmlformats.org/officeDocument/2006/relationships/oleObject" Target="../embeddings/oleObject220.bin"/><Relationship Id="rId18" Type="http://schemas.openxmlformats.org/officeDocument/2006/relationships/image" Target="../media/image314.wmf"/><Relationship Id="rId3" Type="http://schemas.openxmlformats.org/officeDocument/2006/relationships/oleObject" Target="../embeddings/oleObject215.bin"/><Relationship Id="rId7" Type="http://schemas.openxmlformats.org/officeDocument/2006/relationships/oleObject" Target="../embeddings/oleObject217.bin"/><Relationship Id="rId12" Type="http://schemas.openxmlformats.org/officeDocument/2006/relationships/image" Target="../media/image311.wmf"/><Relationship Id="rId17" Type="http://schemas.openxmlformats.org/officeDocument/2006/relationships/oleObject" Target="../embeddings/oleObject222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313.wmf"/><Relationship Id="rId20" Type="http://schemas.openxmlformats.org/officeDocument/2006/relationships/image" Target="../media/image305.wmf"/><Relationship Id="rId1" Type="http://schemas.openxmlformats.org/officeDocument/2006/relationships/vmlDrawing" Target="../drawings/vmlDrawing75.vml"/><Relationship Id="rId6" Type="http://schemas.openxmlformats.org/officeDocument/2006/relationships/image" Target="../media/image308.wmf"/><Relationship Id="rId11" Type="http://schemas.openxmlformats.org/officeDocument/2006/relationships/oleObject" Target="../embeddings/oleObject219.bin"/><Relationship Id="rId5" Type="http://schemas.openxmlformats.org/officeDocument/2006/relationships/oleObject" Target="../embeddings/oleObject216.bin"/><Relationship Id="rId15" Type="http://schemas.openxmlformats.org/officeDocument/2006/relationships/oleObject" Target="../embeddings/oleObject221.bin"/><Relationship Id="rId10" Type="http://schemas.openxmlformats.org/officeDocument/2006/relationships/image" Target="../media/image310.wmf"/><Relationship Id="rId19" Type="http://schemas.openxmlformats.org/officeDocument/2006/relationships/oleObject" Target="../embeddings/oleObject223.bin"/><Relationship Id="rId4" Type="http://schemas.openxmlformats.org/officeDocument/2006/relationships/image" Target="../media/image307.wmf"/><Relationship Id="rId9" Type="http://schemas.openxmlformats.org/officeDocument/2006/relationships/oleObject" Target="../embeddings/oleObject218.bin"/><Relationship Id="rId14" Type="http://schemas.openxmlformats.org/officeDocument/2006/relationships/image" Target="../media/image312.wmf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wmf"/><Relationship Id="rId13" Type="http://schemas.openxmlformats.org/officeDocument/2006/relationships/oleObject" Target="../embeddings/oleObject229.bin"/><Relationship Id="rId18" Type="http://schemas.openxmlformats.org/officeDocument/2006/relationships/image" Target="../media/image322.wmf"/><Relationship Id="rId3" Type="http://schemas.openxmlformats.org/officeDocument/2006/relationships/oleObject" Target="../embeddings/oleObject224.bin"/><Relationship Id="rId21" Type="http://schemas.openxmlformats.org/officeDocument/2006/relationships/oleObject" Target="../embeddings/oleObject233.bin"/><Relationship Id="rId7" Type="http://schemas.openxmlformats.org/officeDocument/2006/relationships/oleObject" Target="../embeddings/oleObject226.bin"/><Relationship Id="rId12" Type="http://schemas.openxmlformats.org/officeDocument/2006/relationships/image" Target="../media/image319.wmf"/><Relationship Id="rId17" Type="http://schemas.openxmlformats.org/officeDocument/2006/relationships/oleObject" Target="../embeddings/oleObject231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321.wmf"/><Relationship Id="rId20" Type="http://schemas.openxmlformats.org/officeDocument/2006/relationships/image" Target="../media/image323.wmf"/><Relationship Id="rId1" Type="http://schemas.openxmlformats.org/officeDocument/2006/relationships/vmlDrawing" Target="../drawings/vmlDrawing76.vml"/><Relationship Id="rId6" Type="http://schemas.openxmlformats.org/officeDocument/2006/relationships/image" Target="../media/image316.wmf"/><Relationship Id="rId11" Type="http://schemas.openxmlformats.org/officeDocument/2006/relationships/oleObject" Target="../embeddings/oleObject228.bin"/><Relationship Id="rId5" Type="http://schemas.openxmlformats.org/officeDocument/2006/relationships/oleObject" Target="../embeddings/oleObject225.bin"/><Relationship Id="rId15" Type="http://schemas.openxmlformats.org/officeDocument/2006/relationships/oleObject" Target="../embeddings/oleObject230.bin"/><Relationship Id="rId10" Type="http://schemas.openxmlformats.org/officeDocument/2006/relationships/image" Target="../media/image318.wmf"/><Relationship Id="rId19" Type="http://schemas.openxmlformats.org/officeDocument/2006/relationships/oleObject" Target="../embeddings/oleObject232.bin"/><Relationship Id="rId4" Type="http://schemas.openxmlformats.org/officeDocument/2006/relationships/image" Target="../media/image315.wmf"/><Relationship Id="rId9" Type="http://schemas.openxmlformats.org/officeDocument/2006/relationships/oleObject" Target="../embeddings/oleObject227.bin"/><Relationship Id="rId14" Type="http://schemas.openxmlformats.org/officeDocument/2006/relationships/image" Target="../media/image320.wmf"/><Relationship Id="rId22" Type="http://schemas.openxmlformats.org/officeDocument/2006/relationships/image" Target="../media/image324.wmf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7.vml"/><Relationship Id="rId4" Type="http://schemas.openxmlformats.org/officeDocument/2006/relationships/image" Target="../media/image325.wmf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8.vml"/><Relationship Id="rId4" Type="http://schemas.openxmlformats.org/officeDocument/2006/relationships/image" Target="../media/image326.wmf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wmf"/><Relationship Id="rId13" Type="http://schemas.openxmlformats.org/officeDocument/2006/relationships/oleObject" Target="../embeddings/oleObject241.bin"/><Relationship Id="rId18" Type="http://schemas.openxmlformats.org/officeDocument/2006/relationships/image" Target="../media/image334.wmf"/><Relationship Id="rId3" Type="http://schemas.openxmlformats.org/officeDocument/2006/relationships/oleObject" Target="../embeddings/oleObject236.bin"/><Relationship Id="rId21" Type="http://schemas.openxmlformats.org/officeDocument/2006/relationships/oleObject" Target="../embeddings/oleObject245.bin"/><Relationship Id="rId7" Type="http://schemas.openxmlformats.org/officeDocument/2006/relationships/oleObject" Target="../embeddings/oleObject238.bin"/><Relationship Id="rId12" Type="http://schemas.openxmlformats.org/officeDocument/2006/relationships/image" Target="../media/image331.wmf"/><Relationship Id="rId17" Type="http://schemas.openxmlformats.org/officeDocument/2006/relationships/oleObject" Target="../embeddings/oleObject243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333.wmf"/><Relationship Id="rId20" Type="http://schemas.openxmlformats.org/officeDocument/2006/relationships/image" Target="../media/image335.wmf"/><Relationship Id="rId1" Type="http://schemas.openxmlformats.org/officeDocument/2006/relationships/vmlDrawing" Target="../drawings/vmlDrawing79.vml"/><Relationship Id="rId6" Type="http://schemas.openxmlformats.org/officeDocument/2006/relationships/image" Target="../media/image328.wmf"/><Relationship Id="rId11" Type="http://schemas.openxmlformats.org/officeDocument/2006/relationships/oleObject" Target="../embeddings/oleObject240.bin"/><Relationship Id="rId5" Type="http://schemas.openxmlformats.org/officeDocument/2006/relationships/oleObject" Target="../embeddings/oleObject237.bin"/><Relationship Id="rId15" Type="http://schemas.openxmlformats.org/officeDocument/2006/relationships/oleObject" Target="../embeddings/oleObject242.bin"/><Relationship Id="rId10" Type="http://schemas.openxmlformats.org/officeDocument/2006/relationships/image" Target="../media/image330.wmf"/><Relationship Id="rId19" Type="http://schemas.openxmlformats.org/officeDocument/2006/relationships/oleObject" Target="../embeddings/oleObject244.bin"/><Relationship Id="rId4" Type="http://schemas.openxmlformats.org/officeDocument/2006/relationships/image" Target="../media/image327.wmf"/><Relationship Id="rId9" Type="http://schemas.openxmlformats.org/officeDocument/2006/relationships/oleObject" Target="../embeddings/oleObject239.bin"/><Relationship Id="rId14" Type="http://schemas.openxmlformats.org/officeDocument/2006/relationships/image" Target="../media/image332.wmf"/><Relationship Id="rId22" Type="http://schemas.openxmlformats.org/officeDocument/2006/relationships/image" Target="../media/image336.wmf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wmf"/><Relationship Id="rId3" Type="http://schemas.openxmlformats.org/officeDocument/2006/relationships/oleObject" Target="../embeddings/oleObject246.bin"/><Relationship Id="rId7" Type="http://schemas.openxmlformats.org/officeDocument/2006/relationships/oleObject" Target="../embeddings/oleObject248.bin"/><Relationship Id="rId12" Type="http://schemas.openxmlformats.org/officeDocument/2006/relationships/image" Target="../media/image340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0.vml"/><Relationship Id="rId6" Type="http://schemas.openxmlformats.org/officeDocument/2006/relationships/image" Target="../media/image337.wmf"/><Relationship Id="rId11" Type="http://schemas.openxmlformats.org/officeDocument/2006/relationships/oleObject" Target="../embeddings/oleObject250.bin"/><Relationship Id="rId5" Type="http://schemas.openxmlformats.org/officeDocument/2006/relationships/oleObject" Target="../embeddings/oleObject247.bin"/><Relationship Id="rId10" Type="http://schemas.openxmlformats.org/officeDocument/2006/relationships/image" Target="../media/image339.wmf"/><Relationship Id="rId4" Type="http://schemas.openxmlformats.org/officeDocument/2006/relationships/image" Target="../media/image336.wmf"/><Relationship Id="rId9" Type="http://schemas.openxmlformats.org/officeDocument/2006/relationships/oleObject" Target="../embeddings/oleObject249.bin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1.vml"/><Relationship Id="rId6" Type="http://schemas.openxmlformats.org/officeDocument/2006/relationships/image" Target="../media/image342.wmf"/><Relationship Id="rId5" Type="http://schemas.openxmlformats.org/officeDocument/2006/relationships/oleObject" Target="../embeddings/oleObject252.bin"/><Relationship Id="rId4" Type="http://schemas.openxmlformats.org/officeDocument/2006/relationships/image" Target="../media/image341.wmf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wmf"/><Relationship Id="rId13" Type="http://schemas.openxmlformats.org/officeDocument/2006/relationships/oleObject" Target="../embeddings/oleObject258.bin"/><Relationship Id="rId3" Type="http://schemas.openxmlformats.org/officeDocument/2006/relationships/oleObject" Target="../embeddings/oleObject253.bin"/><Relationship Id="rId7" Type="http://schemas.openxmlformats.org/officeDocument/2006/relationships/oleObject" Target="../embeddings/oleObject255.bin"/><Relationship Id="rId12" Type="http://schemas.openxmlformats.org/officeDocument/2006/relationships/image" Target="../media/image347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2.vml"/><Relationship Id="rId6" Type="http://schemas.openxmlformats.org/officeDocument/2006/relationships/image" Target="../media/image344.wmf"/><Relationship Id="rId11" Type="http://schemas.openxmlformats.org/officeDocument/2006/relationships/oleObject" Target="../embeddings/oleObject257.bin"/><Relationship Id="rId5" Type="http://schemas.openxmlformats.org/officeDocument/2006/relationships/oleObject" Target="../embeddings/oleObject254.bin"/><Relationship Id="rId10" Type="http://schemas.openxmlformats.org/officeDocument/2006/relationships/image" Target="../media/image346.wmf"/><Relationship Id="rId4" Type="http://schemas.openxmlformats.org/officeDocument/2006/relationships/image" Target="../media/image343.wmf"/><Relationship Id="rId9" Type="http://schemas.openxmlformats.org/officeDocument/2006/relationships/oleObject" Target="../embeddings/oleObject256.bin"/><Relationship Id="rId14" Type="http://schemas.openxmlformats.org/officeDocument/2006/relationships/image" Target="../media/image348.wmf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wmf"/><Relationship Id="rId13" Type="http://schemas.openxmlformats.org/officeDocument/2006/relationships/oleObject" Target="../embeddings/oleObject264.bin"/><Relationship Id="rId3" Type="http://schemas.openxmlformats.org/officeDocument/2006/relationships/oleObject" Target="../embeddings/oleObject259.bin"/><Relationship Id="rId7" Type="http://schemas.openxmlformats.org/officeDocument/2006/relationships/oleObject" Target="../embeddings/oleObject261.bin"/><Relationship Id="rId12" Type="http://schemas.openxmlformats.org/officeDocument/2006/relationships/image" Target="../media/image351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3.vml"/><Relationship Id="rId6" Type="http://schemas.openxmlformats.org/officeDocument/2006/relationships/image" Target="../media/image344.wmf"/><Relationship Id="rId11" Type="http://schemas.openxmlformats.org/officeDocument/2006/relationships/oleObject" Target="../embeddings/oleObject263.bin"/><Relationship Id="rId5" Type="http://schemas.openxmlformats.org/officeDocument/2006/relationships/oleObject" Target="../embeddings/oleObject260.bin"/><Relationship Id="rId10" Type="http://schemas.openxmlformats.org/officeDocument/2006/relationships/image" Target="../media/image350.wmf"/><Relationship Id="rId4" Type="http://schemas.openxmlformats.org/officeDocument/2006/relationships/image" Target="../media/image343.wmf"/><Relationship Id="rId9" Type="http://schemas.openxmlformats.org/officeDocument/2006/relationships/oleObject" Target="../embeddings/oleObject262.bin"/><Relationship Id="rId14" Type="http://schemas.openxmlformats.org/officeDocument/2006/relationships/image" Target="../media/image352.wmf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wmf"/><Relationship Id="rId3" Type="http://schemas.openxmlformats.org/officeDocument/2006/relationships/oleObject" Target="../embeddings/oleObject265.bin"/><Relationship Id="rId7" Type="http://schemas.openxmlformats.org/officeDocument/2006/relationships/oleObject" Target="../embeddings/oleObject26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4.vml"/><Relationship Id="rId6" Type="http://schemas.openxmlformats.org/officeDocument/2006/relationships/image" Target="../media/image354.wmf"/><Relationship Id="rId5" Type="http://schemas.openxmlformats.org/officeDocument/2006/relationships/oleObject" Target="../embeddings/oleObject266.bin"/><Relationship Id="rId4" Type="http://schemas.openxmlformats.org/officeDocument/2006/relationships/image" Target="../media/image353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50.wmf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7.wmf"/><Relationship Id="rId13" Type="http://schemas.openxmlformats.org/officeDocument/2006/relationships/oleObject" Target="../embeddings/oleObject273.bin"/><Relationship Id="rId3" Type="http://schemas.openxmlformats.org/officeDocument/2006/relationships/oleObject" Target="../embeddings/oleObject268.bin"/><Relationship Id="rId7" Type="http://schemas.openxmlformats.org/officeDocument/2006/relationships/oleObject" Target="../embeddings/oleObject270.bin"/><Relationship Id="rId12" Type="http://schemas.openxmlformats.org/officeDocument/2006/relationships/image" Target="../media/image359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61.wmf"/><Relationship Id="rId1" Type="http://schemas.openxmlformats.org/officeDocument/2006/relationships/vmlDrawing" Target="../drawings/vmlDrawing85.vml"/><Relationship Id="rId6" Type="http://schemas.openxmlformats.org/officeDocument/2006/relationships/image" Target="../media/image356.wmf"/><Relationship Id="rId11" Type="http://schemas.openxmlformats.org/officeDocument/2006/relationships/oleObject" Target="../embeddings/oleObject272.bin"/><Relationship Id="rId5" Type="http://schemas.openxmlformats.org/officeDocument/2006/relationships/oleObject" Target="../embeddings/oleObject269.bin"/><Relationship Id="rId15" Type="http://schemas.openxmlformats.org/officeDocument/2006/relationships/oleObject" Target="../embeddings/oleObject274.bin"/><Relationship Id="rId10" Type="http://schemas.openxmlformats.org/officeDocument/2006/relationships/image" Target="../media/image358.wmf"/><Relationship Id="rId4" Type="http://schemas.openxmlformats.org/officeDocument/2006/relationships/image" Target="../media/image355.wmf"/><Relationship Id="rId9" Type="http://schemas.openxmlformats.org/officeDocument/2006/relationships/oleObject" Target="../embeddings/oleObject271.bin"/><Relationship Id="rId14" Type="http://schemas.openxmlformats.org/officeDocument/2006/relationships/image" Target="../media/image360.wmf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wmf"/><Relationship Id="rId13" Type="http://schemas.openxmlformats.org/officeDocument/2006/relationships/oleObject" Target="../embeddings/oleObject280.bin"/><Relationship Id="rId3" Type="http://schemas.openxmlformats.org/officeDocument/2006/relationships/oleObject" Target="../embeddings/oleObject275.bin"/><Relationship Id="rId7" Type="http://schemas.openxmlformats.org/officeDocument/2006/relationships/oleObject" Target="../embeddings/oleObject277.bin"/><Relationship Id="rId12" Type="http://schemas.openxmlformats.org/officeDocument/2006/relationships/image" Target="../media/image366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68.wmf"/><Relationship Id="rId1" Type="http://schemas.openxmlformats.org/officeDocument/2006/relationships/vmlDrawing" Target="../drawings/vmlDrawing86.vml"/><Relationship Id="rId6" Type="http://schemas.openxmlformats.org/officeDocument/2006/relationships/image" Target="../media/image363.wmf"/><Relationship Id="rId11" Type="http://schemas.openxmlformats.org/officeDocument/2006/relationships/oleObject" Target="../embeddings/oleObject279.bin"/><Relationship Id="rId5" Type="http://schemas.openxmlformats.org/officeDocument/2006/relationships/oleObject" Target="../embeddings/oleObject276.bin"/><Relationship Id="rId15" Type="http://schemas.openxmlformats.org/officeDocument/2006/relationships/oleObject" Target="../embeddings/oleObject281.bin"/><Relationship Id="rId10" Type="http://schemas.openxmlformats.org/officeDocument/2006/relationships/image" Target="../media/image365.wmf"/><Relationship Id="rId4" Type="http://schemas.openxmlformats.org/officeDocument/2006/relationships/image" Target="../media/image362.wmf"/><Relationship Id="rId9" Type="http://schemas.openxmlformats.org/officeDocument/2006/relationships/oleObject" Target="../embeddings/oleObject278.bin"/><Relationship Id="rId14" Type="http://schemas.openxmlformats.org/officeDocument/2006/relationships/image" Target="../media/image367.wmf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7.vml"/><Relationship Id="rId6" Type="http://schemas.openxmlformats.org/officeDocument/2006/relationships/image" Target="../media/image370.wmf"/><Relationship Id="rId5" Type="http://schemas.openxmlformats.org/officeDocument/2006/relationships/oleObject" Target="../embeddings/oleObject282.bin"/><Relationship Id="rId4" Type="http://schemas.openxmlformats.org/officeDocument/2006/relationships/image" Target="../media/image372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jpe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51.wmf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2.jpe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3.jpe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6.png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oleObject" Target="../embeddings/oleObject42.bin"/><Relationship Id="rId7" Type="http://schemas.openxmlformats.org/officeDocument/2006/relationships/oleObject" Target="../embeddings/oleObject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3.w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52.wmf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8.vml"/><Relationship Id="rId5" Type="http://schemas.openxmlformats.org/officeDocument/2006/relationships/image" Target="../media/image397.jpeg"/><Relationship Id="rId4" Type="http://schemas.openxmlformats.org/officeDocument/2006/relationships/image" Target="../media/image396.wmf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png"/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4.wmf"/><Relationship Id="rId3" Type="http://schemas.openxmlformats.org/officeDocument/2006/relationships/oleObject" Target="../embeddings/oleObject284.bin"/><Relationship Id="rId7" Type="http://schemas.openxmlformats.org/officeDocument/2006/relationships/oleObject" Target="../embeddings/oleObject286.bin"/><Relationship Id="rId12" Type="http://schemas.openxmlformats.org/officeDocument/2006/relationships/image" Target="../media/image40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9.vml"/><Relationship Id="rId6" Type="http://schemas.openxmlformats.org/officeDocument/2006/relationships/image" Target="../media/image403.wmf"/><Relationship Id="rId11" Type="http://schemas.openxmlformats.org/officeDocument/2006/relationships/oleObject" Target="../embeddings/oleObject288.bin"/><Relationship Id="rId5" Type="http://schemas.openxmlformats.org/officeDocument/2006/relationships/oleObject" Target="../embeddings/oleObject285.bin"/><Relationship Id="rId10" Type="http://schemas.openxmlformats.org/officeDocument/2006/relationships/image" Target="../media/image405.wmf"/><Relationship Id="rId4" Type="http://schemas.openxmlformats.org/officeDocument/2006/relationships/image" Target="../media/image402.wmf"/><Relationship Id="rId9" Type="http://schemas.openxmlformats.org/officeDocument/2006/relationships/oleObject" Target="../embeddings/oleObject287.bin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55.wmf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2.wmf"/><Relationship Id="rId13" Type="http://schemas.openxmlformats.org/officeDocument/2006/relationships/oleObject" Target="../embeddings/oleObject294.bin"/><Relationship Id="rId3" Type="http://schemas.openxmlformats.org/officeDocument/2006/relationships/oleObject" Target="../embeddings/oleObject289.bin"/><Relationship Id="rId7" Type="http://schemas.openxmlformats.org/officeDocument/2006/relationships/oleObject" Target="../embeddings/oleObject291.bin"/><Relationship Id="rId12" Type="http://schemas.openxmlformats.org/officeDocument/2006/relationships/image" Target="../media/image4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0.vml"/><Relationship Id="rId6" Type="http://schemas.openxmlformats.org/officeDocument/2006/relationships/image" Target="../media/image411.wmf"/><Relationship Id="rId11" Type="http://schemas.openxmlformats.org/officeDocument/2006/relationships/oleObject" Target="../embeddings/oleObject293.bin"/><Relationship Id="rId5" Type="http://schemas.openxmlformats.org/officeDocument/2006/relationships/oleObject" Target="../embeddings/oleObject290.bin"/><Relationship Id="rId10" Type="http://schemas.openxmlformats.org/officeDocument/2006/relationships/image" Target="../media/image413.wmf"/><Relationship Id="rId4" Type="http://schemas.openxmlformats.org/officeDocument/2006/relationships/image" Target="../media/image410.wmf"/><Relationship Id="rId9" Type="http://schemas.openxmlformats.org/officeDocument/2006/relationships/oleObject" Target="../embeddings/oleObject292.bin"/><Relationship Id="rId14" Type="http://schemas.openxmlformats.org/officeDocument/2006/relationships/image" Target="../media/image415.wmf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8.wmf"/><Relationship Id="rId3" Type="http://schemas.openxmlformats.org/officeDocument/2006/relationships/oleObject" Target="../embeddings/oleObject295.bin"/><Relationship Id="rId7" Type="http://schemas.openxmlformats.org/officeDocument/2006/relationships/oleObject" Target="../embeddings/oleObject29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1.vml"/><Relationship Id="rId6" Type="http://schemas.openxmlformats.org/officeDocument/2006/relationships/image" Target="../media/image417.wmf"/><Relationship Id="rId5" Type="http://schemas.openxmlformats.org/officeDocument/2006/relationships/oleObject" Target="../embeddings/oleObject296.bin"/><Relationship Id="rId4" Type="http://schemas.openxmlformats.org/officeDocument/2006/relationships/image" Target="../media/image416.wmf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2.vml"/><Relationship Id="rId6" Type="http://schemas.openxmlformats.org/officeDocument/2006/relationships/image" Target="../media/image420.wmf"/><Relationship Id="rId5" Type="http://schemas.openxmlformats.org/officeDocument/2006/relationships/oleObject" Target="../embeddings/oleObject299.bin"/><Relationship Id="rId4" Type="http://schemas.openxmlformats.org/officeDocument/2006/relationships/image" Target="../media/image419.wmf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3.vml"/><Relationship Id="rId6" Type="http://schemas.openxmlformats.org/officeDocument/2006/relationships/image" Target="../media/image422.wmf"/><Relationship Id="rId5" Type="http://schemas.openxmlformats.org/officeDocument/2006/relationships/oleObject" Target="../embeddings/oleObject301.bin"/><Relationship Id="rId4" Type="http://schemas.openxmlformats.org/officeDocument/2006/relationships/image" Target="../media/image421.wmf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7.wmf"/><Relationship Id="rId3" Type="http://schemas.openxmlformats.org/officeDocument/2006/relationships/oleObject" Target="../embeddings/oleObject302.bin"/><Relationship Id="rId7" Type="http://schemas.openxmlformats.org/officeDocument/2006/relationships/oleObject" Target="../embeddings/oleObject30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4.vml"/><Relationship Id="rId6" Type="http://schemas.openxmlformats.org/officeDocument/2006/relationships/image" Target="../media/image426.wmf"/><Relationship Id="rId5" Type="http://schemas.openxmlformats.org/officeDocument/2006/relationships/oleObject" Target="../embeddings/oleObject303.bin"/><Relationship Id="rId4" Type="http://schemas.openxmlformats.org/officeDocument/2006/relationships/image" Target="../media/image425.wmf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5.vml"/><Relationship Id="rId4" Type="http://schemas.openxmlformats.org/officeDocument/2006/relationships/image" Target="../media/image428.wmf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6.vml"/><Relationship Id="rId6" Type="http://schemas.openxmlformats.org/officeDocument/2006/relationships/image" Target="../media/image430.wmf"/><Relationship Id="rId5" Type="http://schemas.openxmlformats.org/officeDocument/2006/relationships/oleObject" Target="../embeddings/oleObject307.bin"/><Relationship Id="rId4" Type="http://schemas.openxmlformats.org/officeDocument/2006/relationships/image" Target="../media/image429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56.wmf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3.wmf"/><Relationship Id="rId3" Type="http://schemas.openxmlformats.org/officeDocument/2006/relationships/oleObject" Target="../embeddings/oleObject308.bin"/><Relationship Id="rId7" Type="http://schemas.openxmlformats.org/officeDocument/2006/relationships/oleObject" Target="../embeddings/oleObject3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7.vml"/><Relationship Id="rId6" Type="http://schemas.openxmlformats.org/officeDocument/2006/relationships/image" Target="../media/image432.wmf"/><Relationship Id="rId5" Type="http://schemas.openxmlformats.org/officeDocument/2006/relationships/oleObject" Target="../embeddings/oleObject309.bin"/><Relationship Id="rId4" Type="http://schemas.openxmlformats.org/officeDocument/2006/relationships/image" Target="../media/image431.wmf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8.vml"/><Relationship Id="rId6" Type="http://schemas.openxmlformats.org/officeDocument/2006/relationships/image" Target="../media/image436.wmf"/><Relationship Id="rId5" Type="http://schemas.openxmlformats.org/officeDocument/2006/relationships/oleObject" Target="../embeddings/oleObject312.bin"/><Relationship Id="rId4" Type="http://schemas.openxmlformats.org/officeDocument/2006/relationships/image" Target="../media/image435.wmf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9.wmf"/><Relationship Id="rId13" Type="http://schemas.openxmlformats.org/officeDocument/2006/relationships/oleObject" Target="../embeddings/oleObject318.bin"/><Relationship Id="rId3" Type="http://schemas.openxmlformats.org/officeDocument/2006/relationships/oleObject" Target="../embeddings/oleObject313.bin"/><Relationship Id="rId7" Type="http://schemas.openxmlformats.org/officeDocument/2006/relationships/oleObject" Target="../embeddings/oleObject315.bin"/><Relationship Id="rId12" Type="http://schemas.openxmlformats.org/officeDocument/2006/relationships/image" Target="../media/image435.wmf"/><Relationship Id="rId17" Type="http://schemas.openxmlformats.org/officeDocument/2006/relationships/oleObject" Target="../embeddings/oleObject32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41.wmf"/><Relationship Id="rId1" Type="http://schemas.openxmlformats.org/officeDocument/2006/relationships/vmlDrawing" Target="../drawings/vmlDrawing99.vml"/><Relationship Id="rId6" Type="http://schemas.openxmlformats.org/officeDocument/2006/relationships/image" Target="../media/image438.wmf"/><Relationship Id="rId11" Type="http://schemas.openxmlformats.org/officeDocument/2006/relationships/oleObject" Target="../embeddings/oleObject317.bin"/><Relationship Id="rId5" Type="http://schemas.openxmlformats.org/officeDocument/2006/relationships/oleObject" Target="../embeddings/oleObject314.bin"/><Relationship Id="rId15" Type="http://schemas.openxmlformats.org/officeDocument/2006/relationships/oleObject" Target="../embeddings/oleObject319.bin"/><Relationship Id="rId10" Type="http://schemas.openxmlformats.org/officeDocument/2006/relationships/image" Target="../media/image440.wmf"/><Relationship Id="rId4" Type="http://schemas.openxmlformats.org/officeDocument/2006/relationships/image" Target="../media/image437.wmf"/><Relationship Id="rId9" Type="http://schemas.openxmlformats.org/officeDocument/2006/relationships/oleObject" Target="../embeddings/oleObject316.bin"/><Relationship Id="rId14" Type="http://schemas.openxmlformats.org/officeDocument/2006/relationships/image" Target="../media/image436.wmf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6.png"/><Relationship Id="rId4" Type="http://schemas.openxmlformats.org/officeDocument/2006/relationships/image" Target="../media/image445.pn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9.wmf"/><Relationship Id="rId13" Type="http://schemas.openxmlformats.org/officeDocument/2006/relationships/oleObject" Target="../embeddings/oleObject326.bin"/><Relationship Id="rId18" Type="http://schemas.openxmlformats.org/officeDocument/2006/relationships/image" Target="../media/image454.wmf"/><Relationship Id="rId3" Type="http://schemas.openxmlformats.org/officeDocument/2006/relationships/oleObject" Target="../embeddings/oleObject321.bin"/><Relationship Id="rId7" Type="http://schemas.openxmlformats.org/officeDocument/2006/relationships/oleObject" Target="../embeddings/oleObject323.bin"/><Relationship Id="rId12" Type="http://schemas.openxmlformats.org/officeDocument/2006/relationships/image" Target="../media/image451.wmf"/><Relationship Id="rId17" Type="http://schemas.openxmlformats.org/officeDocument/2006/relationships/oleObject" Target="../embeddings/oleObject32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53.wmf"/><Relationship Id="rId1" Type="http://schemas.openxmlformats.org/officeDocument/2006/relationships/vmlDrawing" Target="../drawings/vmlDrawing100.vml"/><Relationship Id="rId6" Type="http://schemas.openxmlformats.org/officeDocument/2006/relationships/image" Target="../media/image448.wmf"/><Relationship Id="rId11" Type="http://schemas.openxmlformats.org/officeDocument/2006/relationships/oleObject" Target="../embeddings/oleObject325.bin"/><Relationship Id="rId5" Type="http://schemas.openxmlformats.org/officeDocument/2006/relationships/oleObject" Target="../embeddings/oleObject322.bin"/><Relationship Id="rId15" Type="http://schemas.openxmlformats.org/officeDocument/2006/relationships/oleObject" Target="../embeddings/oleObject327.bin"/><Relationship Id="rId10" Type="http://schemas.openxmlformats.org/officeDocument/2006/relationships/image" Target="../media/image450.wmf"/><Relationship Id="rId4" Type="http://schemas.openxmlformats.org/officeDocument/2006/relationships/image" Target="../media/image447.wmf"/><Relationship Id="rId9" Type="http://schemas.openxmlformats.org/officeDocument/2006/relationships/oleObject" Target="../embeddings/oleObject324.bin"/><Relationship Id="rId14" Type="http://schemas.openxmlformats.org/officeDocument/2006/relationships/image" Target="../media/image452.wmf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wmf"/><Relationship Id="rId3" Type="http://schemas.openxmlformats.org/officeDocument/2006/relationships/oleObject" Target="../embeddings/oleObject329.bin"/><Relationship Id="rId7" Type="http://schemas.openxmlformats.org/officeDocument/2006/relationships/oleObject" Target="../embeddings/oleObject3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1.vml"/><Relationship Id="rId6" Type="http://schemas.openxmlformats.org/officeDocument/2006/relationships/image" Target="../media/image456.wmf"/><Relationship Id="rId5" Type="http://schemas.openxmlformats.org/officeDocument/2006/relationships/oleObject" Target="../embeddings/oleObject330.bin"/><Relationship Id="rId4" Type="http://schemas.openxmlformats.org/officeDocument/2006/relationships/image" Target="../media/image455.wmf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3" Type="http://schemas.openxmlformats.org/officeDocument/2006/relationships/oleObject" Target="../embeddings/oleObject47.bin"/><Relationship Id="rId7" Type="http://schemas.openxmlformats.org/officeDocument/2006/relationships/oleObject" Target="../embeddings/oleObject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58.w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57.wmf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2.jpe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pn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60.wmf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1.jpe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jpeg"/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4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6.png"/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wmf"/><Relationship Id="rId13" Type="http://schemas.openxmlformats.org/officeDocument/2006/relationships/oleObject" Target="../embeddings/oleObject337.bin"/><Relationship Id="rId18" Type="http://schemas.openxmlformats.org/officeDocument/2006/relationships/image" Target="../media/image485.wmf"/><Relationship Id="rId26" Type="http://schemas.openxmlformats.org/officeDocument/2006/relationships/oleObject" Target="../embeddings/oleObject344.bin"/><Relationship Id="rId3" Type="http://schemas.openxmlformats.org/officeDocument/2006/relationships/oleObject" Target="../embeddings/oleObject332.bin"/><Relationship Id="rId21" Type="http://schemas.openxmlformats.org/officeDocument/2006/relationships/oleObject" Target="../embeddings/oleObject341.bin"/><Relationship Id="rId7" Type="http://schemas.openxmlformats.org/officeDocument/2006/relationships/oleObject" Target="../embeddings/oleObject334.bin"/><Relationship Id="rId12" Type="http://schemas.openxmlformats.org/officeDocument/2006/relationships/image" Target="../media/image482.wmf"/><Relationship Id="rId17" Type="http://schemas.openxmlformats.org/officeDocument/2006/relationships/oleObject" Target="../embeddings/oleObject339.bin"/><Relationship Id="rId25" Type="http://schemas.openxmlformats.org/officeDocument/2006/relationships/oleObject" Target="../embeddings/oleObject34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84.wmf"/><Relationship Id="rId20" Type="http://schemas.openxmlformats.org/officeDocument/2006/relationships/image" Target="../media/image486.wmf"/><Relationship Id="rId29" Type="http://schemas.openxmlformats.org/officeDocument/2006/relationships/image" Target="../media/image490.wmf"/><Relationship Id="rId1" Type="http://schemas.openxmlformats.org/officeDocument/2006/relationships/vmlDrawing" Target="../drawings/vmlDrawing102.vml"/><Relationship Id="rId6" Type="http://schemas.openxmlformats.org/officeDocument/2006/relationships/image" Target="../media/image479.wmf"/><Relationship Id="rId11" Type="http://schemas.openxmlformats.org/officeDocument/2006/relationships/oleObject" Target="../embeddings/oleObject336.bin"/><Relationship Id="rId24" Type="http://schemas.openxmlformats.org/officeDocument/2006/relationships/image" Target="../media/image488.wmf"/><Relationship Id="rId5" Type="http://schemas.openxmlformats.org/officeDocument/2006/relationships/oleObject" Target="../embeddings/oleObject333.bin"/><Relationship Id="rId15" Type="http://schemas.openxmlformats.org/officeDocument/2006/relationships/oleObject" Target="../embeddings/oleObject338.bin"/><Relationship Id="rId23" Type="http://schemas.openxmlformats.org/officeDocument/2006/relationships/oleObject" Target="../embeddings/oleObject342.bin"/><Relationship Id="rId28" Type="http://schemas.openxmlformats.org/officeDocument/2006/relationships/oleObject" Target="../embeddings/oleObject345.bin"/><Relationship Id="rId10" Type="http://schemas.openxmlformats.org/officeDocument/2006/relationships/image" Target="../media/image481.wmf"/><Relationship Id="rId19" Type="http://schemas.openxmlformats.org/officeDocument/2006/relationships/oleObject" Target="../embeddings/oleObject340.bin"/><Relationship Id="rId4" Type="http://schemas.openxmlformats.org/officeDocument/2006/relationships/image" Target="../media/image478.wmf"/><Relationship Id="rId9" Type="http://schemas.openxmlformats.org/officeDocument/2006/relationships/oleObject" Target="../embeddings/oleObject335.bin"/><Relationship Id="rId14" Type="http://schemas.openxmlformats.org/officeDocument/2006/relationships/image" Target="../media/image483.wmf"/><Relationship Id="rId22" Type="http://schemas.openxmlformats.org/officeDocument/2006/relationships/image" Target="../media/image487.wmf"/><Relationship Id="rId27" Type="http://schemas.openxmlformats.org/officeDocument/2006/relationships/image" Target="../media/image489.wmf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6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53.bin"/><Relationship Id="rId5" Type="http://schemas.openxmlformats.org/officeDocument/2006/relationships/image" Target="../media/image62.wmf"/><Relationship Id="rId4" Type="http://schemas.openxmlformats.org/officeDocument/2006/relationships/oleObject" Target="../embeddings/oleObject52.bin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4" Type="http://schemas.openxmlformats.org/officeDocument/2006/relationships/image" Target="../media/image495.jpeg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03.vml"/><Relationship Id="rId4" Type="http://schemas.openxmlformats.org/officeDocument/2006/relationships/image" Target="../media/image496.wmf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7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04.vml"/><Relationship Id="rId4" Type="http://schemas.openxmlformats.org/officeDocument/2006/relationships/image" Target="../media/image497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75.wmf"/><Relationship Id="rId4" Type="http://schemas.openxmlformats.org/officeDocument/2006/relationships/oleObject" Target="../embeddings/oleObject54.bin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05.vml"/><Relationship Id="rId4" Type="http://schemas.openxmlformats.org/officeDocument/2006/relationships/image" Target="../media/image498.wmf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9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06.vml"/><Relationship Id="rId4" Type="http://schemas.openxmlformats.org/officeDocument/2006/relationships/image" Target="../media/image499.wmf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0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07.vml"/><Relationship Id="rId4" Type="http://schemas.openxmlformats.org/officeDocument/2006/relationships/image" Target="../media/image500.wmf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08.vml"/><Relationship Id="rId4" Type="http://schemas.openxmlformats.org/officeDocument/2006/relationships/image" Target="../media/image501.wmf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09.vml"/><Relationship Id="rId4" Type="http://schemas.openxmlformats.org/officeDocument/2006/relationships/image" Target="../media/image502.wmf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10.vml"/><Relationship Id="rId4" Type="http://schemas.openxmlformats.org/officeDocument/2006/relationships/image" Target="../media/image503.wmf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11.vml"/><Relationship Id="rId4" Type="http://schemas.openxmlformats.org/officeDocument/2006/relationships/image" Target="../media/image504.wmf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5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12.vml"/><Relationship Id="rId4" Type="http://schemas.openxmlformats.org/officeDocument/2006/relationships/image" Target="../media/image505.wmf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13.vml"/><Relationship Id="rId4" Type="http://schemas.openxmlformats.org/officeDocument/2006/relationships/image" Target="../media/image506.wmf"/></Relationships>
</file>

<file path=ppt/slides/_rels/slide2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9.wmf"/><Relationship Id="rId3" Type="http://schemas.openxmlformats.org/officeDocument/2006/relationships/oleObject" Target="../embeddings/oleObject357.bin"/><Relationship Id="rId7" Type="http://schemas.openxmlformats.org/officeDocument/2006/relationships/oleObject" Target="../embeddings/oleObject359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14.vml"/><Relationship Id="rId6" Type="http://schemas.openxmlformats.org/officeDocument/2006/relationships/image" Target="../media/image508.wmf"/><Relationship Id="rId5" Type="http://schemas.openxmlformats.org/officeDocument/2006/relationships/oleObject" Target="../embeddings/oleObject358.bin"/><Relationship Id="rId4" Type="http://schemas.openxmlformats.org/officeDocument/2006/relationships/image" Target="../media/image507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7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56.bin"/><Relationship Id="rId5" Type="http://schemas.openxmlformats.org/officeDocument/2006/relationships/image" Target="../media/image77.wmf"/><Relationship Id="rId4" Type="http://schemas.openxmlformats.org/officeDocument/2006/relationships/oleObject" Target="../embeddings/oleObject55.bin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0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15.vml"/><Relationship Id="rId4" Type="http://schemas.openxmlformats.org/officeDocument/2006/relationships/image" Target="../media/image510.wmf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3.wmf"/><Relationship Id="rId3" Type="http://schemas.openxmlformats.org/officeDocument/2006/relationships/oleObject" Target="../embeddings/oleObject361.bin"/><Relationship Id="rId7" Type="http://schemas.openxmlformats.org/officeDocument/2006/relationships/oleObject" Target="../embeddings/oleObject363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16.vml"/><Relationship Id="rId6" Type="http://schemas.openxmlformats.org/officeDocument/2006/relationships/image" Target="../media/image512.wmf"/><Relationship Id="rId5" Type="http://schemas.openxmlformats.org/officeDocument/2006/relationships/oleObject" Target="../embeddings/oleObject362.bin"/><Relationship Id="rId4" Type="http://schemas.openxmlformats.org/officeDocument/2006/relationships/image" Target="../media/image511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13" Type="http://schemas.openxmlformats.org/officeDocument/2006/relationships/oleObject" Target="../embeddings/oleObject62.bin"/><Relationship Id="rId3" Type="http://schemas.openxmlformats.org/officeDocument/2006/relationships/oleObject" Target="../embeddings/oleObject57.bin"/><Relationship Id="rId7" Type="http://schemas.openxmlformats.org/officeDocument/2006/relationships/oleObject" Target="../embeddings/oleObject59.bin"/><Relationship Id="rId12" Type="http://schemas.openxmlformats.org/officeDocument/2006/relationships/image" Target="../media/image8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81.wmf"/><Relationship Id="rId11" Type="http://schemas.openxmlformats.org/officeDocument/2006/relationships/oleObject" Target="../embeddings/oleObject61.bin"/><Relationship Id="rId5" Type="http://schemas.openxmlformats.org/officeDocument/2006/relationships/oleObject" Target="../embeddings/oleObject58.bin"/><Relationship Id="rId10" Type="http://schemas.openxmlformats.org/officeDocument/2006/relationships/image" Target="../media/image83.wmf"/><Relationship Id="rId4" Type="http://schemas.openxmlformats.org/officeDocument/2006/relationships/image" Target="../media/image80.wmf"/><Relationship Id="rId9" Type="http://schemas.openxmlformats.org/officeDocument/2006/relationships/oleObject" Target="../embeddings/oleObject60.bin"/><Relationship Id="rId14" Type="http://schemas.openxmlformats.org/officeDocument/2006/relationships/image" Target="../media/image85.wmf"/></Relationships>
</file>

<file path=ppt/slides/_rels/slide2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6.wmf"/><Relationship Id="rId3" Type="http://schemas.openxmlformats.org/officeDocument/2006/relationships/oleObject" Target="../embeddings/oleObject364.bin"/><Relationship Id="rId7" Type="http://schemas.openxmlformats.org/officeDocument/2006/relationships/oleObject" Target="../embeddings/oleObject366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17.vml"/><Relationship Id="rId6" Type="http://schemas.openxmlformats.org/officeDocument/2006/relationships/image" Target="../media/image515.wmf"/><Relationship Id="rId5" Type="http://schemas.openxmlformats.org/officeDocument/2006/relationships/oleObject" Target="../embeddings/oleObject365.bin"/><Relationship Id="rId4" Type="http://schemas.openxmlformats.org/officeDocument/2006/relationships/image" Target="../media/image514.wmf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7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18.vml"/><Relationship Id="rId6" Type="http://schemas.openxmlformats.org/officeDocument/2006/relationships/image" Target="../media/image518.wmf"/><Relationship Id="rId5" Type="http://schemas.openxmlformats.org/officeDocument/2006/relationships/oleObject" Target="../embeddings/oleObject368.bin"/><Relationship Id="rId4" Type="http://schemas.openxmlformats.org/officeDocument/2006/relationships/image" Target="../media/image517.wmf"/></Relationships>
</file>

<file path=ppt/slides/_rels/slide2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1.wmf"/><Relationship Id="rId3" Type="http://schemas.openxmlformats.org/officeDocument/2006/relationships/oleObject" Target="../embeddings/oleObject369.bin"/><Relationship Id="rId7" Type="http://schemas.openxmlformats.org/officeDocument/2006/relationships/oleObject" Target="../embeddings/oleObject371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19.vml"/><Relationship Id="rId6" Type="http://schemas.openxmlformats.org/officeDocument/2006/relationships/image" Target="../media/image520.wmf"/><Relationship Id="rId5" Type="http://schemas.openxmlformats.org/officeDocument/2006/relationships/oleObject" Target="../embeddings/oleObject370.bin"/><Relationship Id="rId4" Type="http://schemas.openxmlformats.org/officeDocument/2006/relationships/image" Target="../media/image519.wmf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20.vml"/><Relationship Id="rId4" Type="http://schemas.openxmlformats.org/officeDocument/2006/relationships/image" Target="../media/image522.wmf"/></Relationships>
</file>

<file path=ppt/slides/_rels/slide2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5.wmf"/><Relationship Id="rId3" Type="http://schemas.openxmlformats.org/officeDocument/2006/relationships/oleObject" Target="../embeddings/oleObject373.bin"/><Relationship Id="rId7" Type="http://schemas.openxmlformats.org/officeDocument/2006/relationships/oleObject" Target="../embeddings/oleObject375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21.vml"/><Relationship Id="rId6" Type="http://schemas.openxmlformats.org/officeDocument/2006/relationships/image" Target="../media/image524.wmf"/><Relationship Id="rId5" Type="http://schemas.openxmlformats.org/officeDocument/2006/relationships/oleObject" Target="../embeddings/oleObject374.bin"/><Relationship Id="rId4" Type="http://schemas.openxmlformats.org/officeDocument/2006/relationships/image" Target="../media/image523.wmf"/><Relationship Id="rId9" Type="http://schemas.openxmlformats.org/officeDocument/2006/relationships/image" Target="../media/image526.png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22.vml"/><Relationship Id="rId4" Type="http://schemas.openxmlformats.org/officeDocument/2006/relationships/image" Target="../media/image527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13" Type="http://schemas.openxmlformats.org/officeDocument/2006/relationships/oleObject" Target="../embeddings/oleObject68.bin"/><Relationship Id="rId3" Type="http://schemas.openxmlformats.org/officeDocument/2006/relationships/oleObject" Target="../embeddings/oleObject63.bin"/><Relationship Id="rId7" Type="http://schemas.openxmlformats.org/officeDocument/2006/relationships/oleObject" Target="../embeddings/oleObject65.bin"/><Relationship Id="rId12" Type="http://schemas.openxmlformats.org/officeDocument/2006/relationships/image" Target="../media/image90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2.wmf"/><Relationship Id="rId1" Type="http://schemas.openxmlformats.org/officeDocument/2006/relationships/vmlDrawing" Target="../drawings/vmlDrawing23.vml"/><Relationship Id="rId6" Type="http://schemas.openxmlformats.org/officeDocument/2006/relationships/image" Target="../media/image87.wmf"/><Relationship Id="rId11" Type="http://schemas.openxmlformats.org/officeDocument/2006/relationships/oleObject" Target="../embeddings/oleObject67.bin"/><Relationship Id="rId5" Type="http://schemas.openxmlformats.org/officeDocument/2006/relationships/oleObject" Target="../embeddings/oleObject64.bin"/><Relationship Id="rId15" Type="http://schemas.openxmlformats.org/officeDocument/2006/relationships/oleObject" Target="../embeddings/oleObject69.bin"/><Relationship Id="rId10" Type="http://schemas.openxmlformats.org/officeDocument/2006/relationships/image" Target="../media/image89.wmf"/><Relationship Id="rId4" Type="http://schemas.openxmlformats.org/officeDocument/2006/relationships/image" Target="../media/image86.wmf"/><Relationship Id="rId9" Type="http://schemas.openxmlformats.org/officeDocument/2006/relationships/oleObject" Target="../embeddings/oleObject66.bin"/><Relationship Id="rId14" Type="http://schemas.openxmlformats.org/officeDocument/2006/relationships/image" Target="../media/image91.wmf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image" Target="../media/image7.jpe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wmf"/><Relationship Id="rId4" Type="http://schemas.openxmlformats.org/officeDocument/2006/relationships/image" Target="../media/image8.jpeg"/><Relationship Id="rId9" Type="http://schemas.openxmlformats.org/officeDocument/2006/relationships/oleObject" Target="../embeddings/oleObject3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7" Type="http://schemas.openxmlformats.org/officeDocument/2006/relationships/image" Target="../media/image9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72.bin"/><Relationship Id="rId5" Type="http://schemas.openxmlformats.org/officeDocument/2006/relationships/oleObject" Target="../embeddings/oleObject71.bin"/><Relationship Id="rId4" Type="http://schemas.openxmlformats.org/officeDocument/2006/relationships/image" Target="../media/image93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wmf"/><Relationship Id="rId3" Type="http://schemas.openxmlformats.org/officeDocument/2006/relationships/oleObject" Target="../embeddings/oleObject73.bin"/><Relationship Id="rId7" Type="http://schemas.openxmlformats.org/officeDocument/2006/relationships/oleObject" Target="../embeddings/oleObject7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96.wmf"/><Relationship Id="rId5" Type="http://schemas.openxmlformats.org/officeDocument/2006/relationships/oleObject" Target="../embeddings/oleObject74.bin"/><Relationship Id="rId4" Type="http://schemas.openxmlformats.org/officeDocument/2006/relationships/image" Target="../media/image95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wmf"/><Relationship Id="rId3" Type="http://schemas.openxmlformats.org/officeDocument/2006/relationships/oleObject" Target="../embeddings/oleObject76.bin"/><Relationship Id="rId7" Type="http://schemas.openxmlformats.org/officeDocument/2006/relationships/oleObject" Target="../embeddings/oleObject78.bin"/><Relationship Id="rId12" Type="http://schemas.openxmlformats.org/officeDocument/2006/relationships/image" Target="../media/image10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99.wmf"/><Relationship Id="rId11" Type="http://schemas.openxmlformats.org/officeDocument/2006/relationships/oleObject" Target="../embeddings/oleObject80.bin"/><Relationship Id="rId5" Type="http://schemas.openxmlformats.org/officeDocument/2006/relationships/oleObject" Target="../embeddings/oleObject77.bin"/><Relationship Id="rId10" Type="http://schemas.openxmlformats.org/officeDocument/2006/relationships/image" Target="../media/image101.wmf"/><Relationship Id="rId4" Type="http://schemas.openxmlformats.org/officeDocument/2006/relationships/image" Target="../media/image98.wmf"/><Relationship Id="rId9" Type="http://schemas.openxmlformats.org/officeDocument/2006/relationships/oleObject" Target="../embeddings/oleObject79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04.wmf"/><Relationship Id="rId5" Type="http://schemas.openxmlformats.org/officeDocument/2006/relationships/oleObject" Target="../embeddings/oleObject82.bin"/><Relationship Id="rId4" Type="http://schemas.openxmlformats.org/officeDocument/2006/relationships/image" Target="../media/image103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wmf"/><Relationship Id="rId3" Type="http://schemas.openxmlformats.org/officeDocument/2006/relationships/oleObject" Target="../embeddings/oleObject83.bin"/><Relationship Id="rId7" Type="http://schemas.openxmlformats.org/officeDocument/2006/relationships/oleObject" Target="../embeddings/oleObject8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06.wmf"/><Relationship Id="rId5" Type="http://schemas.openxmlformats.org/officeDocument/2006/relationships/oleObject" Target="../embeddings/oleObject84.bin"/><Relationship Id="rId4" Type="http://schemas.openxmlformats.org/officeDocument/2006/relationships/image" Target="../media/image105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oleObject" Target="../embeddings/oleObject86.bin"/><Relationship Id="rId7" Type="http://schemas.openxmlformats.org/officeDocument/2006/relationships/oleObject" Target="../embeddings/oleObject8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87.bin"/><Relationship Id="rId4" Type="http://schemas.openxmlformats.org/officeDocument/2006/relationships/image" Target="../media/image108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111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112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wmf"/><Relationship Id="rId3" Type="http://schemas.openxmlformats.org/officeDocument/2006/relationships/oleObject" Target="../embeddings/oleObject91.bin"/><Relationship Id="rId7" Type="http://schemas.openxmlformats.org/officeDocument/2006/relationships/oleObject" Target="../embeddings/oleObject9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14.wmf"/><Relationship Id="rId5" Type="http://schemas.openxmlformats.org/officeDocument/2006/relationships/oleObject" Target="../embeddings/oleObject92.bin"/><Relationship Id="rId4" Type="http://schemas.openxmlformats.org/officeDocument/2006/relationships/image" Target="../media/image113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wmf"/><Relationship Id="rId3" Type="http://schemas.openxmlformats.org/officeDocument/2006/relationships/oleObject" Target="../embeddings/oleObject94.bin"/><Relationship Id="rId7" Type="http://schemas.openxmlformats.org/officeDocument/2006/relationships/oleObject" Target="../embeddings/oleObject9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17.wmf"/><Relationship Id="rId5" Type="http://schemas.openxmlformats.org/officeDocument/2006/relationships/oleObject" Target="../embeddings/oleObject95.bin"/><Relationship Id="rId4" Type="http://schemas.openxmlformats.org/officeDocument/2006/relationships/image" Target="../media/image116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w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wmf"/><Relationship Id="rId13" Type="http://schemas.openxmlformats.org/officeDocument/2006/relationships/oleObject" Target="../embeddings/oleObject102.bin"/><Relationship Id="rId18" Type="http://schemas.openxmlformats.org/officeDocument/2006/relationships/image" Target="../media/image126.wmf"/><Relationship Id="rId3" Type="http://schemas.openxmlformats.org/officeDocument/2006/relationships/oleObject" Target="../embeddings/oleObject97.bin"/><Relationship Id="rId7" Type="http://schemas.openxmlformats.org/officeDocument/2006/relationships/oleObject" Target="../embeddings/oleObject99.bin"/><Relationship Id="rId12" Type="http://schemas.openxmlformats.org/officeDocument/2006/relationships/image" Target="../media/image123.wmf"/><Relationship Id="rId17" Type="http://schemas.openxmlformats.org/officeDocument/2006/relationships/oleObject" Target="../embeddings/oleObject10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25.wmf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20.wmf"/><Relationship Id="rId11" Type="http://schemas.openxmlformats.org/officeDocument/2006/relationships/oleObject" Target="../embeddings/oleObject101.bin"/><Relationship Id="rId5" Type="http://schemas.openxmlformats.org/officeDocument/2006/relationships/oleObject" Target="../embeddings/oleObject98.bin"/><Relationship Id="rId15" Type="http://schemas.openxmlformats.org/officeDocument/2006/relationships/oleObject" Target="../embeddings/oleObject103.bin"/><Relationship Id="rId10" Type="http://schemas.openxmlformats.org/officeDocument/2006/relationships/image" Target="../media/image122.wmf"/><Relationship Id="rId4" Type="http://schemas.openxmlformats.org/officeDocument/2006/relationships/image" Target="../media/image119.wmf"/><Relationship Id="rId9" Type="http://schemas.openxmlformats.org/officeDocument/2006/relationships/oleObject" Target="../embeddings/oleObject100.bin"/><Relationship Id="rId14" Type="http://schemas.openxmlformats.org/officeDocument/2006/relationships/image" Target="../media/image124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wmf"/><Relationship Id="rId13" Type="http://schemas.openxmlformats.org/officeDocument/2006/relationships/oleObject" Target="../embeddings/oleObject110.bin"/><Relationship Id="rId3" Type="http://schemas.openxmlformats.org/officeDocument/2006/relationships/oleObject" Target="../embeddings/oleObject105.bin"/><Relationship Id="rId7" Type="http://schemas.openxmlformats.org/officeDocument/2006/relationships/oleObject" Target="../embeddings/oleObject107.bin"/><Relationship Id="rId12" Type="http://schemas.openxmlformats.org/officeDocument/2006/relationships/image" Target="../media/image131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3.wmf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28.wmf"/><Relationship Id="rId11" Type="http://schemas.openxmlformats.org/officeDocument/2006/relationships/oleObject" Target="../embeddings/oleObject109.bin"/><Relationship Id="rId5" Type="http://schemas.openxmlformats.org/officeDocument/2006/relationships/oleObject" Target="../embeddings/oleObject106.bin"/><Relationship Id="rId15" Type="http://schemas.openxmlformats.org/officeDocument/2006/relationships/oleObject" Target="../embeddings/oleObject111.bin"/><Relationship Id="rId10" Type="http://schemas.openxmlformats.org/officeDocument/2006/relationships/image" Target="../media/image130.wmf"/><Relationship Id="rId4" Type="http://schemas.openxmlformats.org/officeDocument/2006/relationships/image" Target="../media/image127.wmf"/><Relationship Id="rId9" Type="http://schemas.openxmlformats.org/officeDocument/2006/relationships/oleObject" Target="../embeddings/oleObject108.bin"/><Relationship Id="rId14" Type="http://schemas.openxmlformats.org/officeDocument/2006/relationships/image" Target="../media/image132.w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4" Type="http://schemas.openxmlformats.org/officeDocument/2006/relationships/image" Target="../media/image134.w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wmf"/><Relationship Id="rId13" Type="http://schemas.openxmlformats.org/officeDocument/2006/relationships/oleObject" Target="../embeddings/oleObject118.bin"/><Relationship Id="rId3" Type="http://schemas.openxmlformats.org/officeDocument/2006/relationships/oleObject" Target="../embeddings/oleObject113.bin"/><Relationship Id="rId7" Type="http://schemas.openxmlformats.org/officeDocument/2006/relationships/oleObject" Target="../embeddings/oleObject115.bin"/><Relationship Id="rId12" Type="http://schemas.openxmlformats.org/officeDocument/2006/relationships/image" Target="../media/image13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36.wmf"/><Relationship Id="rId11" Type="http://schemas.openxmlformats.org/officeDocument/2006/relationships/oleObject" Target="../embeddings/oleObject117.bin"/><Relationship Id="rId5" Type="http://schemas.openxmlformats.org/officeDocument/2006/relationships/oleObject" Target="../embeddings/oleObject114.bin"/><Relationship Id="rId10" Type="http://schemas.openxmlformats.org/officeDocument/2006/relationships/image" Target="../media/image138.wmf"/><Relationship Id="rId4" Type="http://schemas.openxmlformats.org/officeDocument/2006/relationships/image" Target="../media/image135.wmf"/><Relationship Id="rId9" Type="http://schemas.openxmlformats.org/officeDocument/2006/relationships/oleObject" Target="../embeddings/oleObject116.bin"/><Relationship Id="rId14" Type="http://schemas.openxmlformats.org/officeDocument/2006/relationships/image" Target="../media/image140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4" Type="http://schemas.openxmlformats.org/officeDocument/2006/relationships/image" Target="../media/image141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13" Type="http://schemas.openxmlformats.org/officeDocument/2006/relationships/oleObject" Target="../embeddings/oleObject11.bin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17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9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w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5" Type="http://schemas.openxmlformats.org/officeDocument/2006/relationships/oleObject" Target="../embeddings/oleObject12.bin"/><Relationship Id="rId10" Type="http://schemas.openxmlformats.org/officeDocument/2006/relationships/image" Target="../media/image16.wmf"/><Relationship Id="rId4" Type="http://schemas.openxmlformats.org/officeDocument/2006/relationships/image" Target="../media/image13.wmf"/><Relationship Id="rId9" Type="http://schemas.openxmlformats.org/officeDocument/2006/relationships/oleObject" Target="../embeddings/oleObject9.bin"/><Relationship Id="rId14" Type="http://schemas.openxmlformats.org/officeDocument/2006/relationships/image" Target="../media/image18.w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4" Type="http://schemas.openxmlformats.org/officeDocument/2006/relationships/image" Target="../media/image150.w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wmf"/><Relationship Id="rId3" Type="http://schemas.openxmlformats.org/officeDocument/2006/relationships/oleObject" Target="../embeddings/oleObject121.bin"/><Relationship Id="rId7" Type="http://schemas.openxmlformats.org/officeDocument/2006/relationships/oleObject" Target="../embeddings/oleObject1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51.wmf"/><Relationship Id="rId5" Type="http://schemas.openxmlformats.org/officeDocument/2006/relationships/oleObject" Target="../embeddings/oleObject122.bin"/><Relationship Id="rId10" Type="http://schemas.openxmlformats.org/officeDocument/2006/relationships/image" Target="../media/image153.wmf"/><Relationship Id="rId4" Type="http://schemas.openxmlformats.org/officeDocument/2006/relationships/image" Target="../media/image150.wmf"/><Relationship Id="rId9" Type="http://schemas.openxmlformats.org/officeDocument/2006/relationships/oleObject" Target="../embeddings/oleObject124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52.wmf"/><Relationship Id="rId5" Type="http://schemas.openxmlformats.org/officeDocument/2006/relationships/oleObject" Target="../embeddings/oleObject126.bin"/><Relationship Id="rId4" Type="http://schemas.openxmlformats.org/officeDocument/2006/relationships/image" Target="../media/image150.w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52.wmf"/><Relationship Id="rId5" Type="http://schemas.openxmlformats.org/officeDocument/2006/relationships/oleObject" Target="../embeddings/oleObject128.bin"/><Relationship Id="rId4" Type="http://schemas.openxmlformats.org/officeDocument/2006/relationships/image" Target="../media/image150.w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wmf"/><Relationship Id="rId13" Type="http://schemas.openxmlformats.org/officeDocument/2006/relationships/oleObject" Target="../embeddings/oleObject134.bin"/><Relationship Id="rId3" Type="http://schemas.openxmlformats.org/officeDocument/2006/relationships/oleObject" Target="../embeddings/oleObject129.bin"/><Relationship Id="rId7" Type="http://schemas.openxmlformats.org/officeDocument/2006/relationships/oleObject" Target="../embeddings/oleObject131.bin"/><Relationship Id="rId12" Type="http://schemas.openxmlformats.org/officeDocument/2006/relationships/image" Target="../media/image157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9.wmf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54.wmf"/><Relationship Id="rId11" Type="http://schemas.openxmlformats.org/officeDocument/2006/relationships/oleObject" Target="../embeddings/oleObject133.bin"/><Relationship Id="rId5" Type="http://schemas.openxmlformats.org/officeDocument/2006/relationships/oleObject" Target="../embeddings/oleObject130.bin"/><Relationship Id="rId15" Type="http://schemas.openxmlformats.org/officeDocument/2006/relationships/oleObject" Target="../embeddings/oleObject135.bin"/><Relationship Id="rId10" Type="http://schemas.openxmlformats.org/officeDocument/2006/relationships/image" Target="../media/image156.wmf"/><Relationship Id="rId4" Type="http://schemas.openxmlformats.org/officeDocument/2006/relationships/image" Target="../media/image150.wmf"/><Relationship Id="rId9" Type="http://schemas.openxmlformats.org/officeDocument/2006/relationships/oleObject" Target="../embeddings/oleObject132.bin"/><Relationship Id="rId14" Type="http://schemas.openxmlformats.org/officeDocument/2006/relationships/image" Target="../media/image158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59.wmf"/><Relationship Id="rId5" Type="http://schemas.openxmlformats.org/officeDocument/2006/relationships/oleObject" Target="../embeddings/oleObject137.bin"/><Relationship Id="rId4" Type="http://schemas.openxmlformats.org/officeDocument/2006/relationships/image" Target="../media/image150.w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wmf"/><Relationship Id="rId3" Type="http://schemas.openxmlformats.org/officeDocument/2006/relationships/oleObject" Target="../embeddings/oleObject138.bin"/><Relationship Id="rId7" Type="http://schemas.openxmlformats.org/officeDocument/2006/relationships/oleObject" Target="../embeddings/oleObject1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52.wmf"/><Relationship Id="rId5" Type="http://schemas.openxmlformats.org/officeDocument/2006/relationships/oleObject" Target="../embeddings/oleObject139.bin"/><Relationship Id="rId10" Type="http://schemas.openxmlformats.org/officeDocument/2006/relationships/image" Target="../media/image161.wmf"/><Relationship Id="rId4" Type="http://schemas.openxmlformats.org/officeDocument/2006/relationships/image" Target="../media/image150.wmf"/><Relationship Id="rId9" Type="http://schemas.openxmlformats.org/officeDocument/2006/relationships/oleObject" Target="../embeddings/oleObject141.bin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13" Type="http://schemas.openxmlformats.org/officeDocument/2006/relationships/oleObject" Target="../embeddings/oleObject18.bin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12" Type="http://schemas.openxmlformats.org/officeDocument/2006/relationships/image" Target="../media/image26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8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w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4.bin"/><Relationship Id="rId15" Type="http://schemas.openxmlformats.org/officeDocument/2006/relationships/oleObject" Target="../embeddings/oleObject19.bin"/><Relationship Id="rId10" Type="http://schemas.openxmlformats.org/officeDocument/2006/relationships/image" Target="../media/image25.wmf"/><Relationship Id="rId4" Type="http://schemas.openxmlformats.org/officeDocument/2006/relationships/image" Target="../media/image22.wmf"/><Relationship Id="rId9" Type="http://schemas.openxmlformats.org/officeDocument/2006/relationships/oleObject" Target="../embeddings/oleObject16.bin"/><Relationship Id="rId14" Type="http://schemas.openxmlformats.org/officeDocument/2006/relationships/image" Target="../media/image27.w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wmf"/><Relationship Id="rId3" Type="http://schemas.openxmlformats.org/officeDocument/2006/relationships/oleObject" Target="../embeddings/oleObject142.bin"/><Relationship Id="rId7" Type="http://schemas.openxmlformats.org/officeDocument/2006/relationships/oleObject" Target="../embeddings/oleObject1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173.wmf"/><Relationship Id="rId5" Type="http://schemas.openxmlformats.org/officeDocument/2006/relationships/oleObject" Target="../embeddings/oleObject143.bin"/><Relationship Id="rId4" Type="http://schemas.openxmlformats.org/officeDocument/2006/relationships/image" Target="../media/image172.w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5" Type="http://schemas.openxmlformats.org/officeDocument/2006/relationships/image" Target="../media/image175.png"/><Relationship Id="rId4" Type="http://schemas.openxmlformats.org/officeDocument/2006/relationships/image" Target="../media/image174.w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4.wmf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180.wmf"/><Relationship Id="rId5" Type="http://schemas.openxmlformats.org/officeDocument/2006/relationships/oleObject" Target="../embeddings/oleObject148.bin"/><Relationship Id="rId4" Type="http://schemas.openxmlformats.org/officeDocument/2006/relationships/image" Target="../media/image179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9.w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4" Type="http://schemas.openxmlformats.org/officeDocument/2006/relationships/image" Target="../media/image181.w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4" Type="http://schemas.openxmlformats.org/officeDocument/2006/relationships/image" Target="../media/image182.w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4" Type="http://schemas.openxmlformats.org/officeDocument/2006/relationships/image" Target="../media/image183.w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185.wmf"/><Relationship Id="rId5" Type="http://schemas.openxmlformats.org/officeDocument/2006/relationships/oleObject" Target="../embeddings/oleObject153.bin"/><Relationship Id="rId4" Type="http://schemas.openxmlformats.org/officeDocument/2006/relationships/image" Target="../media/image184.w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4" Type="http://schemas.openxmlformats.org/officeDocument/2006/relationships/image" Target="../media/image185.w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5" Type="http://schemas.openxmlformats.org/officeDocument/2006/relationships/image" Target="../media/image186.wmf"/><Relationship Id="rId4" Type="http://schemas.openxmlformats.org/officeDocument/2006/relationships/oleObject" Target="../embeddings/oleObject155.bin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4" Type="http://schemas.openxmlformats.org/officeDocument/2006/relationships/image" Target="../media/image191.w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5" Type="http://schemas.openxmlformats.org/officeDocument/2006/relationships/image" Target="../media/image192.wmf"/><Relationship Id="rId4" Type="http://schemas.openxmlformats.org/officeDocument/2006/relationships/oleObject" Target="../embeddings/oleObject15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ítulo 3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pPr eaLnBrk="1" hangingPunct="1"/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Transformadas de Laplace</a:t>
            </a:r>
            <a:endParaRPr lang="pt-BR" smtClean="0"/>
          </a:p>
        </p:txBody>
      </p:sp>
      <p:sp>
        <p:nvSpPr>
          <p:cNvPr id="139267" name="Subtítulo 4"/>
          <p:cNvSpPr>
            <a:spLocks noGrp="1"/>
          </p:cNvSpPr>
          <p:nvPr>
            <p:ph type="subTitle" sz="quarter" idx="1"/>
          </p:nvPr>
        </p:nvSpPr>
        <p:spPr>
          <a:xfrm>
            <a:off x="247650" y="4786331"/>
            <a:ext cx="9410700" cy="803275"/>
          </a:xfrm>
        </p:spPr>
        <p:txBody>
          <a:bodyPr/>
          <a:lstStyle/>
          <a:p>
            <a:pPr eaLnBrk="1" hangingPunct="1"/>
            <a:r>
              <a:rPr lang="en-US" smtClean="0"/>
              <a:t>Prof.Gustavo Corrêa Mirapalheta</a:t>
            </a:r>
          </a:p>
          <a:p>
            <a:pPr eaLnBrk="1" hangingPunct="1"/>
            <a:r>
              <a:rPr lang="en-US" smtClean="0"/>
              <a:t>Hsu, cap.3</a:t>
            </a:r>
            <a:endParaRPr lang="pt-B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Transformadas de Laplace de f(t) = e</a:t>
            </a:r>
            <a:r>
              <a:rPr lang="pt-BR" baseline="30000" smtClean="0"/>
              <a:t>-t</a:t>
            </a:r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1887437"/>
              </p:ext>
            </p:extLst>
          </p:nvPr>
        </p:nvGraphicFramePr>
        <p:xfrm>
          <a:off x="2289274" y="1578503"/>
          <a:ext cx="4679950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2" name="Equação" r:id="rId3" imgW="1777680" imgH="330120" progId="Equation.3">
                  <p:embed/>
                </p:oleObj>
              </mc:Choice>
              <mc:Fallback>
                <p:oleObj name="Equação" r:id="rId3" imgW="1777680" imgH="33012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9274" y="1578503"/>
                        <a:ext cx="4679950" cy="868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9280510"/>
              </p:ext>
            </p:extLst>
          </p:nvPr>
        </p:nvGraphicFramePr>
        <p:xfrm>
          <a:off x="2371834" y="2688183"/>
          <a:ext cx="3711575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3" name="Equação" r:id="rId5" imgW="1409400" imgH="419040" progId="Equation.3">
                  <p:embed/>
                </p:oleObj>
              </mc:Choice>
              <mc:Fallback>
                <p:oleObj name="Equação" r:id="rId5" imgW="1409400" imgH="419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1834" y="2688183"/>
                        <a:ext cx="3711575" cy="110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7648533"/>
              </p:ext>
            </p:extLst>
          </p:nvPr>
        </p:nvGraphicFramePr>
        <p:xfrm>
          <a:off x="2409924" y="4199483"/>
          <a:ext cx="2740025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4" name="Equação" r:id="rId7" imgW="1041120" imgH="419040" progId="Equation.3">
                  <p:embed/>
                </p:oleObj>
              </mc:Choice>
              <mc:Fallback>
                <p:oleObj name="Equação" r:id="rId7" imgW="1041120" imgH="4190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9924" y="4199483"/>
                        <a:ext cx="2740025" cy="110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 produzir um gráfico com animação:</a:t>
            </a:r>
          </a:p>
        </p:txBody>
      </p:sp>
      <p:sp>
        <p:nvSpPr>
          <p:cNvPr id="87044" name="Espaço Reservado para Conteúdo 2"/>
          <p:cNvSpPr>
            <a:spLocks noGrp="1"/>
          </p:cNvSpPr>
          <p:nvPr>
            <p:ph idx="1"/>
          </p:nvPr>
        </p:nvSpPr>
        <p:spPr>
          <a:xfrm>
            <a:off x="128591" y="1052521"/>
            <a:ext cx="9505950" cy="5381625"/>
          </a:xfrm>
        </p:spPr>
        <p:txBody>
          <a:bodyPr/>
          <a:lstStyle/>
          <a:p>
            <a:r>
              <a:rPr lang="en-US" smtClean="0"/>
              <a:t>No wxMaxima :</a:t>
            </a:r>
          </a:p>
          <a:p>
            <a:pPr lvl="1"/>
            <a:r>
              <a:rPr lang="en-US" smtClean="0"/>
              <a:t>with_slider(n,makelist(n,n,1,10),                        						[t,v(n,t)],                        						[t,0,1],                        						[y,-0.2,1.1],                        						[legend,""]);</a:t>
            </a:r>
          </a:p>
          <a:p>
            <a:pPr lvl="1"/>
            <a:endParaRPr lang="en-US" smtClean="0"/>
          </a:p>
        </p:txBody>
      </p:sp>
      <p:graphicFrame>
        <p:nvGraphicFramePr>
          <p:cNvPr id="87042" name="Object 3"/>
          <p:cNvGraphicFramePr>
            <a:graphicFrameLocks noChangeAspect="1"/>
          </p:cNvGraphicFramePr>
          <p:nvPr/>
        </p:nvGraphicFramePr>
        <p:xfrm>
          <a:off x="6931025" y="981075"/>
          <a:ext cx="2846388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26" name="Equação" r:id="rId3" imgW="1422360" imgH="431640" progId="Equation.3">
                  <p:embed/>
                </p:oleObj>
              </mc:Choice>
              <mc:Fallback>
                <p:oleObj name="Equação" r:id="rId3" imgW="1422360" imgH="431640" progId="Equation.3">
                  <p:embed/>
                  <p:pic>
                    <p:nvPicPr>
                      <p:cNvPr id="8704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1025" y="981075"/>
                        <a:ext cx="2846388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704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0500"/>
            <a:ext cx="4762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4000500"/>
            <a:ext cx="4762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170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38" name="Picture 2" descr="16_04a-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18" y="1628776"/>
            <a:ext cx="6840537" cy="481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7939" name="Título 2"/>
          <p:cNvSpPr>
            <a:spLocks noGrp="1"/>
          </p:cNvSpPr>
          <p:nvPr>
            <p:ph type="title"/>
          </p:nvPr>
        </p:nvSpPr>
        <p:spPr>
          <a:xfrm>
            <a:off x="271469" y="519113"/>
            <a:ext cx="9363075" cy="533400"/>
          </a:xfrm>
        </p:spPr>
        <p:txBody>
          <a:bodyPr/>
          <a:lstStyle/>
          <a:p>
            <a:r>
              <a:rPr lang="en-US" smtClean="0"/>
              <a:t>Exercícios 1a, 1b, 1c: Calcular a série de Fourier das funções a seguir : onda quad., triangular e trem de pulsos</a:t>
            </a:r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54541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Exercício 1a : Onda Quadrada</a:t>
            </a:r>
          </a:p>
        </p:txBody>
      </p:sp>
      <p:sp>
        <p:nvSpPr>
          <p:cNvPr id="168963" name="Espaço Reservado para Conteúdo 2"/>
          <p:cNvSpPr>
            <a:spLocks noGrp="1"/>
          </p:cNvSpPr>
          <p:nvPr>
            <p:ph idx="1"/>
          </p:nvPr>
        </p:nvSpPr>
        <p:spPr>
          <a:xfrm>
            <a:off x="293691" y="692168"/>
            <a:ext cx="9340850" cy="5381625"/>
          </a:xfrm>
        </p:spPr>
        <p:txBody>
          <a:bodyPr/>
          <a:lstStyle/>
          <a:p>
            <a:r>
              <a:rPr lang="en-US" smtClean="0"/>
              <a:t>Resolução</a:t>
            </a:r>
          </a:p>
          <a:p>
            <a:pPr lvl="1"/>
            <a:r>
              <a:rPr lang="en-US" smtClean="0"/>
              <a:t>Inicialização</a:t>
            </a:r>
          </a:p>
          <a:p>
            <a:pPr lvl="2"/>
            <a:r>
              <a:rPr lang="de-DE" smtClean="0"/>
              <a:t>kill(all);declare(k,integer);w0[T]:=2*%pi/T;</a:t>
            </a:r>
            <a:endParaRPr lang="en-US" smtClean="0"/>
          </a:p>
          <a:p>
            <a:pPr lvl="1"/>
            <a:r>
              <a:rPr lang="en-US" smtClean="0"/>
              <a:t>Cálculo de a0 (Resposta a0=0)</a:t>
            </a:r>
          </a:p>
          <a:p>
            <a:pPr lvl="2"/>
            <a:r>
              <a:rPr lang="en-US" smtClean="0"/>
              <a:t>1/T*(integrate(Vm,t,0,T/2)+integrate(-Vm,t,T/2,T));</a:t>
            </a:r>
          </a:p>
          <a:p>
            <a:pPr lvl="1"/>
            <a:r>
              <a:rPr lang="en-US" smtClean="0"/>
              <a:t>Cálculo de ak (Resposta ak=0)</a:t>
            </a:r>
          </a:p>
          <a:p>
            <a:pPr lvl="2"/>
            <a:r>
              <a:rPr lang="en-US" smtClean="0"/>
              <a:t>2/T*(integrate(Vm*cos(w0[T]*k*t),t,0,T/2)+		 	 	 integrate(-Vm*cos(w0[T]*k*t),t,T/2,T));</a:t>
            </a:r>
          </a:p>
        </p:txBody>
      </p:sp>
    </p:spTree>
    <p:extLst>
      <p:ext uri="{BB962C8B-B14F-4D97-AF65-F5344CB8AC3E}">
        <p14:creationId xmlns:p14="http://schemas.microsoft.com/office/powerpoint/2010/main" val="139750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Exercício 1a : Onda Quadrada</a:t>
            </a:r>
          </a:p>
        </p:txBody>
      </p:sp>
      <p:sp>
        <p:nvSpPr>
          <p:cNvPr id="88069" name="Espaço Reservado para Conteúdo 2"/>
          <p:cNvSpPr>
            <a:spLocks noGrp="1"/>
          </p:cNvSpPr>
          <p:nvPr>
            <p:ph idx="1"/>
          </p:nvPr>
        </p:nvSpPr>
        <p:spPr>
          <a:xfrm>
            <a:off x="293691" y="692168"/>
            <a:ext cx="9340850" cy="5381625"/>
          </a:xfrm>
        </p:spPr>
        <p:txBody>
          <a:bodyPr/>
          <a:lstStyle/>
          <a:p>
            <a:r>
              <a:rPr lang="en-US" smtClean="0"/>
              <a:t>Resolução</a:t>
            </a:r>
          </a:p>
          <a:p>
            <a:pPr lvl="1"/>
            <a:r>
              <a:rPr lang="en-US" smtClean="0"/>
              <a:t>Cálculo de bk -&gt; </a:t>
            </a:r>
          </a:p>
          <a:p>
            <a:pPr lvl="2"/>
            <a:r>
              <a:rPr lang="de-DE" smtClean="0"/>
              <a:t>2/T*(integrate(Vm*sin(w0[T]*k*t),t,0,T/2)+		 	 	 integrate(-Vm*sin(w0[T]*k*t),t,T/2,T));</a:t>
            </a:r>
          </a:p>
          <a:p>
            <a:pPr lvl="2"/>
            <a:r>
              <a:rPr lang="de-DE" smtClean="0"/>
              <a:t>ratsimp(%)</a:t>
            </a:r>
          </a:p>
          <a:p>
            <a:pPr lvl="2"/>
            <a:endParaRPr lang="de-DE" smtClean="0"/>
          </a:p>
          <a:p>
            <a:pPr lvl="2"/>
            <a:endParaRPr lang="de-DE" smtClean="0"/>
          </a:p>
          <a:p>
            <a:pPr lvl="2"/>
            <a:r>
              <a:rPr lang="de-DE" smtClean="0"/>
              <a:t>Para k=par, bk=0</a:t>
            </a:r>
          </a:p>
          <a:p>
            <a:pPr lvl="2"/>
            <a:r>
              <a:rPr lang="de-DE" smtClean="0"/>
              <a:t>Para k=ímpar, bk=4Vm/(pi.k)</a:t>
            </a:r>
          </a:p>
          <a:p>
            <a:pPr lvl="2"/>
            <a:r>
              <a:rPr lang="de-DE" smtClean="0"/>
              <a:t>Fazendo k variar de 1 a kf, bk fica com a expressão :</a:t>
            </a:r>
          </a:p>
          <a:p>
            <a:pPr lvl="2"/>
            <a:r>
              <a:rPr lang="de-DE" smtClean="0"/>
              <a:t>b[k,Vm]:=4*Vm/(%pi*(2*k-1))</a:t>
            </a:r>
          </a:p>
          <a:p>
            <a:pPr lvl="1">
              <a:buFontTx/>
              <a:buNone/>
            </a:pPr>
            <a:endParaRPr lang="en-US" smtClean="0"/>
          </a:p>
        </p:txBody>
      </p:sp>
      <p:pic>
        <p:nvPicPr>
          <p:cNvPr id="8807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13" y="3068638"/>
            <a:ext cx="18161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8066" name="Object 2"/>
          <p:cNvGraphicFramePr>
            <a:graphicFrameLocks noChangeAspect="1"/>
          </p:cNvGraphicFramePr>
          <p:nvPr/>
        </p:nvGraphicFramePr>
        <p:xfrm>
          <a:off x="1703388" y="5638800"/>
          <a:ext cx="2601912" cy="81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4" name="Equação" r:id="rId4" imgW="1257120" imgH="393480" progId="Equation.3">
                  <p:embed/>
                </p:oleObj>
              </mc:Choice>
              <mc:Fallback>
                <p:oleObj name="Equação" r:id="rId4" imgW="1257120" imgH="393480" progId="Equation.3">
                  <p:embed/>
                  <p:pic>
                    <p:nvPicPr>
                      <p:cNvPr id="8806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3388" y="5638800"/>
                        <a:ext cx="2601912" cy="814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67" name="Object 4"/>
          <p:cNvGraphicFramePr>
            <a:graphicFrameLocks noChangeAspect="1"/>
          </p:cNvGraphicFramePr>
          <p:nvPr/>
        </p:nvGraphicFramePr>
        <p:xfrm>
          <a:off x="4745038" y="5586431"/>
          <a:ext cx="3232150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5" name="Equação" r:id="rId6" imgW="1562040" imgH="419040" progId="Equation.3">
                  <p:embed/>
                </p:oleObj>
              </mc:Choice>
              <mc:Fallback>
                <p:oleObj name="Equação" r:id="rId6" imgW="1562040" imgH="419040" progId="Equation.3">
                  <p:embed/>
                  <p:pic>
                    <p:nvPicPr>
                      <p:cNvPr id="8806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5038" y="5586431"/>
                        <a:ext cx="3232150" cy="86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081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Exercício 1a : Onda Quadrada</a:t>
            </a:r>
          </a:p>
        </p:txBody>
      </p:sp>
      <p:sp>
        <p:nvSpPr>
          <p:cNvPr id="169987" name="Espaço Reservado para Conteúdo 2"/>
          <p:cNvSpPr>
            <a:spLocks noGrp="1"/>
          </p:cNvSpPr>
          <p:nvPr>
            <p:ph idx="1"/>
          </p:nvPr>
        </p:nvSpPr>
        <p:spPr>
          <a:xfrm>
            <a:off x="293691" y="692168"/>
            <a:ext cx="9340850" cy="5381625"/>
          </a:xfrm>
        </p:spPr>
        <p:txBody>
          <a:bodyPr/>
          <a:lstStyle/>
          <a:p>
            <a:r>
              <a:rPr lang="en-US" smtClean="0"/>
              <a:t>Resolução</a:t>
            </a:r>
          </a:p>
          <a:p>
            <a:pPr lvl="1"/>
            <a:r>
              <a:rPr lang="en-US" smtClean="0"/>
              <a:t>Gráfico de v(t)</a:t>
            </a:r>
          </a:p>
          <a:p>
            <a:pPr lvl="2"/>
            <a:r>
              <a:rPr lang="de-DE" smtClean="0"/>
              <a:t>b[k,Vm]:=4*Vm/(%pi*(2*k-1))</a:t>
            </a:r>
          </a:p>
          <a:p>
            <a:pPr lvl="2"/>
            <a:r>
              <a:rPr lang="de-DE" smtClean="0"/>
              <a:t>v[kf,Vm,T,t]:=sum(b[k,Vm]*sin(w0[T]*(2*k-1)*t),k,1,kf)</a:t>
            </a:r>
          </a:p>
          <a:p>
            <a:pPr lvl="2"/>
            <a:r>
              <a:rPr lang="de-DE" smtClean="0"/>
              <a:t>with_slider(n,makelist(n,n,1,25),            						[v[n,1,1,t]],		            					[t,-2,2]);</a:t>
            </a:r>
          </a:p>
        </p:txBody>
      </p:sp>
      <p:pic>
        <p:nvPicPr>
          <p:cNvPr id="16998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3956050"/>
            <a:ext cx="4762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98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38" y="4000500"/>
            <a:ext cx="4762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625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Exercício 1b: Onda Triangular</a:t>
            </a:r>
          </a:p>
        </p:txBody>
      </p:sp>
      <p:sp>
        <p:nvSpPr>
          <p:cNvPr id="171011" name="Espaço Reservado para Conteúdo 2"/>
          <p:cNvSpPr>
            <a:spLocks noGrp="1"/>
          </p:cNvSpPr>
          <p:nvPr>
            <p:ph idx="1"/>
          </p:nvPr>
        </p:nvSpPr>
        <p:spPr>
          <a:xfrm>
            <a:off x="293691" y="1000126"/>
            <a:ext cx="9340850" cy="5381625"/>
          </a:xfrm>
        </p:spPr>
        <p:txBody>
          <a:bodyPr/>
          <a:lstStyle/>
          <a:p>
            <a:r>
              <a:rPr lang="en-US" smtClean="0"/>
              <a:t>Fazer em aula</a:t>
            </a:r>
          </a:p>
        </p:txBody>
      </p:sp>
    </p:spTree>
    <p:extLst>
      <p:ext uri="{BB962C8B-B14F-4D97-AF65-F5344CB8AC3E}">
        <p14:creationId xmlns:p14="http://schemas.microsoft.com/office/powerpoint/2010/main" val="396566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Exercício 1c: Trêm de pulsos</a:t>
            </a:r>
          </a:p>
        </p:txBody>
      </p:sp>
      <p:sp>
        <p:nvSpPr>
          <p:cNvPr id="172035" name="Espaço Reservado para Conteúdo 2"/>
          <p:cNvSpPr>
            <a:spLocks noGrp="1"/>
          </p:cNvSpPr>
          <p:nvPr>
            <p:ph idx="1"/>
          </p:nvPr>
        </p:nvSpPr>
        <p:spPr>
          <a:xfrm>
            <a:off x="293691" y="836712"/>
            <a:ext cx="9340850" cy="5381625"/>
          </a:xfrm>
        </p:spPr>
        <p:txBody>
          <a:bodyPr/>
          <a:lstStyle/>
          <a:p>
            <a:pPr lvl="1"/>
            <a:r>
              <a:rPr lang="en-US" dirty="0" smtClean="0"/>
              <a:t>&gt;&gt;kill(all</a:t>
            </a:r>
            <a:r>
              <a:rPr lang="en-US" dirty="0"/>
              <a:t>);declare(</a:t>
            </a:r>
            <a:r>
              <a:rPr lang="en-US" dirty="0" err="1"/>
              <a:t>k,integer</a:t>
            </a:r>
            <a:r>
              <a:rPr lang="en-US" dirty="0"/>
              <a:t>);w0[T]:=2*%pi/T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Cálculo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smtClean="0"/>
              <a:t>a0</a:t>
            </a:r>
          </a:p>
          <a:p>
            <a:pPr lvl="1"/>
            <a:r>
              <a:rPr lang="en-US" dirty="0" smtClean="0"/>
              <a:t>&gt;&gt; </a:t>
            </a:r>
            <a:r>
              <a:rPr lang="en-US" dirty="0"/>
              <a:t>1/T*(integrate(Vm,t,0,T/2)+integrate(-</a:t>
            </a:r>
            <a:r>
              <a:rPr lang="en-US" dirty="0" err="1"/>
              <a:t>Vm,t,T</a:t>
            </a:r>
            <a:r>
              <a:rPr lang="en-US" dirty="0"/>
              <a:t>/2,T</a:t>
            </a:r>
            <a:r>
              <a:rPr lang="en-US" dirty="0" smtClean="0"/>
              <a:t>));</a:t>
            </a:r>
          </a:p>
          <a:p>
            <a:r>
              <a:rPr lang="en-US" dirty="0" err="1" smtClean="0"/>
              <a:t>Cálculo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 smtClean="0"/>
              <a:t>ak</a:t>
            </a:r>
            <a:endParaRPr lang="en-US" dirty="0" smtClean="0"/>
          </a:p>
          <a:p>
            <a:pPr lvl="1"/>
            <a:r>
              <a:rPr lang="en-US" dirty="0" smtClean="0"/>
              <a:t>&gt;&gt;2/T</a:t>
            </a:r>
            <a:r>
              <a:rPr lang="en-US" dirty="0"/>
              <a:t>*(integrate(</a:t>
            </a:r>
            <a:r>
              <a:rPr lang="en-US" dirty="0" err="1"/>
              <a:t>Vm</a:t>
            </a:r>
            <a:r>
              <a:rPr lang="en-US" dirty="0"/>
              <a:t>*</a:t>
            </a:r>
            <a:r>
              <a:rPr lang="en-US" dirty="0" err="1"/>
              <a:t>cos</a:t>
            </a:r>
            <a:r>
              <a:rPr lang="en-US" dirty="0"/>
              <a:t>(w0[T]*k*t),t,0,T/2)+integrate(-</a:t>
            </a:r>
            <a:r>
              <a:rPr lang="en-US" dirty="0" err="1"/>
              <a:t>Vm</a:t>
            </a:r>
            <a:r>
              <a:rPr lang="en-US" dirty="0"/>
              <a:t>*</a:t>
            </a:r>
            <a:r>
              <a:rPr lang="en-US" dirty="0" err="1"/>
              <a:t>cos</a:t>
            </a:r>
            <a:r>
              <a:rPr lang="en-US" dirty="0"/>
              <a:t>(w0[T]*k*t),</a:t>
            </a:r>
            <a:r>
              <a:rPr lang="en-US" dirty="0" err="1"/>
              <a:t>t,T</a:t>
            </a:r>
            <a:r>
              <a:rPr lang="en-US" dirty="0"/>
              <a:t>/2,T</a:t>
            </a:r>
            <a:r>
              <a:rPr lang="en-US" dirty="0" smtClean="0"/>
              <a:t>));</a:t>
            </a:r>
          </a:p>
          <a:p>
            <a:r>
              <a:rPr lang="en-US" dirty="0" err="1" smtClean="0"/>
              <a:t>Cálculo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 smtClean="0"/>
              <a:t>bk</a:t>
            </a:r>
            <a:endParaRPr lang="en-US" dirty="0" smtClean="0"/>
          </a:p>
          <a:p>
            <a:pPr lvl="1"/>
            <a:r>
              <a:rPr lang="en-US" dirty="0" smtClean="0"/>
              <a:t>&gt;&gt;2/T</a:t>
            </a:r>
            <a:r>
              <a:rPr lang="en-US" dirty="0"/>
              <a:t>*(integrate(</a:t>
            </a:r>
            <a:r>
              <a:rPr lang="en-US" dirty="0" err="1"/>
              <a:t>Vm</a:t>
            </a:r>
            <a:r>
              <a:rPr lang="en-US" dirty="0"/>
              <a:t>*sin(w0[T]*k*t),t,0,T/2)+integrate(-</a:t>
            </a:r>
            <a:r>
              <a:rPr lang="en-US" dirty="0" err="1"/>
              <a:t>Vm</a:t>
            </a:r>
            <a:r>
              <a:rPr lang="en-US" dirty="0"/>
              <a:t>*sin(w0[T]*k*t),</a:t>
            </a:r>
            <a:r>
              <a:rPr lang="en-US" dirty="0" err="1"/>
              <a:t>t,T</a:t>
            </a:r>
            <a:r>
              <a:rPr lang="en-US" dirty="0"/>
              <a:t>/2,T</a:t>
            </a:r>
            <a:r>
              <a:rPr lang="en-US" dirty="0" smtClean="0"/>
              <a:t>));</a:t>
            </a:r>
          </a:p>
          <a:p>
            <a:pPr lvl="1"/>
            <a:r>
              <a:rPr lang="en-US" dirty="0" smtClean="0"/>
              <a:t>&gt;&gt; </a:t>
            </a:r>
            <a:r>
              <a:rPr lang="en-US" dirty="0" err="1"/>
              <a:t>ratsimp</a:t>
            </a:r>
            <a:r>
              <a:rPr lang="en-US" dirty="0" smtClean="0"/>
              <a:t>(%);</a:t>
            </a:r>
          </a:p>
        </p:txBody>
      </p:sp>
    </p:spTree>
    <p:extLst>
      <p:ext uri="{BB962C8B-B14F-4D97-AF65-F5344CB8AC3E}">
        <p14:creationId xmlns:p14="http://schemas.microsoft.com/office/powerpoint/2010/main" val="185496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Exercício 1c: Trêm de pulsos</a:t>
            </a:r>
          </a:p>
        </p:txBody>
      </p:sp>
      <p:sp>
        <p:nvSpPr>
          <p:cNvPr id="172035" name="Espaço Reservado para Conteúdo 2"/>
          <p:cNvSpPr>
            <a:spLocks noGrp="1"/>
          </p:cNvSpPr>
          <p:nvPr>
            <p:ph idx="1"/>
          </p:nvPr>
        </p:nvSpPr>
        <p:spPr>
          <a:xfrm>
            <a:off x="293691" y="1000126"/>
            <a:ext cx="9340850" cy="5381625"/>
          </a:xfrm>
        </p:spPr>
        <p:txBody>
          <a:bodyPr/>
          <a:lstStyle/>
          <a:p>
            <a:r>
              <a:rPr lang="en-US" dirty="0"/>
              <a:t>Para k par </a:t>
            </a:r>
            <a:r>
              <a:rPr lang="en-US" dirty="0" err="1"/>
              <a:t>bk</a:t>
            </a:r>
            <a:r>
              <a:rPr lang="en-US" dirty="0"/>
              <a:t>=0 </a:t>
            </a:r>
            <a:r>
              <a:rPr lang="en-US" dirty="0" err="1"/>
              <a:t>pois</a:t>
            </a:r>
            <a:r>
              <a:rPr lang="en-US" dirty="0"/>
              <a:t> 2(-1)^k-2 = </a:t>
            </a:r>
            <a:r>
              <a:rPr lang="en-US" dirty="0" smtClean="0"/>
              <a:t>0</a:t>
            </a:r>
          </a:p>
          <a:p>
            <a:r>
              <a:rPr lang="en-US" dirty="0" smtClean="0"/>
              <a:t>Para </a:t>
            </a:r>
            <a:r>
              <a:rPr lang="en-US" dirty="0"/>
              <a:t>k </a:t>
            </a:r>
            <a:r>
              <a:rPr lang="en-US" dirty="0" err="1"/>
              <a:t>impar</a:t>
            </a:r>
            <a:r>
              <a:rPr lang="en-US" dirty="0"/>
              <a:t> </a:t>
            </a:r>
            <a:r>
              <a:rPr lang="en-US" dirty="0" err="1"/>
              <a:t>bk</a:t>
            </a:r>
            <a:r>
              <a:rPr lang="en-US" dirty="0"/>
              <a:t> é </a:t>
            </a:r>
            <a:r>
              <a:rPr lang="en-US" dirty="0" err="1"/>
              <a:t>multiplicado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smtClean="0"/>
              <a:t>4</a:t>
            </a:r>
          </a:p>
          <a:p>
            <a:pPr lvl="1"/>
            <a:r>
              <a:rPr lang="en-US" dirty="0" smtClean="0"/>
              <a:t>&gt;&gt; </a:t>
            </a:r>
            <a:r>
              <a:rPr lang="en-US" dirty="0"/>
              <a:t>b[</a:t>
            </a:r>
            <a:r>
              <a:rPr lang="en-US" dirty="0" err="1"/>
              <a:t>k,Vm</a:t>
            </a:r>
            <a:r>
              <a:rPr lang="en-US" dirty="0"/>
              <a:t>]:=(4*</a:t>
            </a:r>
            <a:r>
              <a:rPr lang="en-US" dirty="0" err="1"/>
              <a:t>Vm</a:t>
            </a:r>
            <a:r>
              <a:rPr lang="en-US" dirty="0"/>
              <a:t>)/(%pi*(2*k-1</a:t>
            </a:r>
            <a:r>
              <a:rPr lang="en-US" dirty="0" smtClean="0"/>
              <a:t>));</a:t>
            </a:r>
          </a:p>
          <a:p>
            <a:pPr lvl="1"/>
            <a:r>
              <a:rPr lang="en-US" dirty="0" smtClean="0"/>
              <a:t>&gt;&gt; </a:t>
            </a:r>
            <a:r>
              <a:rPr lang="en-US" dirty="0"/>
              <a:t>v[</a:t>
            </a:r>
            <a:r>
              <a:rPr lang="en-US" dirty="0" err="1"/>
              <a:t>kf,Vm,T,t</a:t>
            </a:r>
            <a:r>
              <a:rPr lang="en-US" dirty="0"/>
              <a:t>]:=(sum(b[</a:t>
            </a:r>
            <a:r>
              <a:rPr lang="en-US" dirty="0" err="1"/>
              <a:t>k,Vm</a:t>
            </a:r>
            <a:r>
              <a:rPr lang="en-US" dirty="0"/>
              <a:t>]*sin(w0[T]*(2*k-1)*t),k,1,kf</a:t>
            </a:r>
            <a:r>
              <a:rPr lang="en-US" dirty="0" smtClean="0"/>
              <a:t>));</a:t>
            </a:r>
          </a:p>
          <a:p>
            <a:pPr lvl="1"/>
            <a:r>
              <a:rPr lang="en-US" dirty="0" smtClean="0"/>
              <a:t>&gt;&gt; </a:t>
            </a:r>
            <a:r>
              <a:rPr lang="en-US" dirty="0" err="1"/>
              <a:t>with_slider</a:t>
            </a:r>
            <a:r>
              <a:rPr lang="en-US" dirty="0"/>
              <a:t>(</a:t>
            </a:r>
            <a:r>
              <a:rPr lang="en-US" dirty="0" err="1"/>
              <a:t>n,makelist</a:t>
            </a:r>
            <a:r>
              <a:rPr lang="en-US" dirty="0"/>
              <a:t>(n,n,1,25</a:t>
            </a:r>
            <a:r>
              <a:rPr lang="en-US" dirty="0" smtClean="0"/>
              <a:t>),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		       [</a:t>
            </a:r>
            <a:r>
              <a:rPr lang="en-US" dirty="0"/>
              <a:t>v[n,1,1,t</a:t>
            </a:r>
            <a:r>
              <a:rPr lang="en-US" dirty="0" smtClean="0"/>
              <a:t>]],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	                </a:t>
            </a:r>
            <a:r>
              <a:rPr lang="en-US" dirty="0"/>
              <a:t>[t,-2,2</a:t>
            </a:r>
            <a:r>
              <a:rPr lang="en-US" dirty="0" smtClean="0"/>
              <a:t>]);</a:t>
            </a:r>
          </a:p>
        </p:txBody>
      </p:sp>
    </p:spTree>
    <p:extLst>
      <p:ext uri="{BB962C8B-B14F-4D97-AF65-F5344CB8AC3E}">
        <p14:creationId xmlns:p14="http://schemas.microsoft.com/office/powerpoint/2010/main" val="391884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Exercício 1c: Trêm de pulsos</a:t>
            </a:r>
          </a:p>
        </p:txBody>
      </p:sp>
      <p:sp>
        <p:nvSpPr>
          <p:cNvPr id="172035" name="Espaço Reservado para Conteúdo 2"/>
          <p:cNvSpPr>
            <a:spLocks noGrp="1"/>
          </p:cNvSpPr>
          <p:nvPr>
            <p:ph idx="1"/>
          </p:nvPr>
        </p:nvSpPr>
        <p:spPr>
          <a:xfrm>
            <a:off x="293691" y="1000126"/>
            <a:ext cx="9340850" cy="5381625"/>
          </a:xfrm>
        </p:spPr>
        <p:txBody>
          <a:bodyPr/>
          <a:lstStyle/>
          <a:p>
            <a:pPr lvl="1"/>
            <a:r>
              <a:rPr lang="en-US" dirty="0" smtClean="0"/>
              <a:t>&gt;&gt; </a:t>
            </a:r>
            <a:r>
              <a:rPr lang="en-US" dirty="0"/>
              <a:t>kill(all);load(draw</a:t>
            </a:r>
            <a:r>
              <a:rPr lang="en-US" dirty="0" smtClean="0"/>
              <a:t>);</a:t>
            </a:r>
          </a:p>
          <a:p>
            <a:pPr lvl="1"/>
            <a:r>
              <a:rPr lang="en-US" dirty="0" smtClean="0"/>
              <a:t>&gt;&gt; </a:t>
            </a:r>
            <a:r>
              <a:rPr lang="en-US" dirty="0" err="1"/>
              <a:t>bk</a:t>
            </a:r>
            <a:r>
              <a:rPr lang="en-US" dirty="0"/>
              <a:t>[</a:t>
            </a:r>
            <a:r>
              <a:rPr lang="en-US" dirty="0" err="1"/>
              <a:t>k,Vm</a:t>
            </a:r>
            <a:r>
              <a:rPr lang="en-US" dirty="0"/>
              <a:t>]:=-((2*(-1)^k-2)*</a:t>
            </a:r>
            <a:r>
              <a:rPr lang="en-US" dirty="0" err="1"/>
              <a:t>Vm</a:t>
            </a:r>
            <a:r>
              <a:rPr lang="en-US" dirty="0"/>
              <a:t>)/(%pi*k</a:t>
            </a:r>
            <a:r>
              <a:rPr lang="en-US" dirty="0" smtClean="0"/>
              <a:t>);</a:t>
            </a:r>
          </a:p>
          <a:p>
            <a:pPr lvl="1"/>
            <a:r>
              <a:rPr lang="en-US" dirty="0" smtClean="0"/>
              <a:t>&gt;&gt; </a:t>
            </a:r>
            <a:r>
              <a:rPr lang="en-US" dirty="0" err="1"/>
              <a:t>bpts</a:t>
            </a:r>
            <a:r>
              <a:rPr lang="en-US" dirty="0"/>
              <a:t>[</a:t>
            </a:r>
            <a:r>
              <a:rPr lang="en-US" dirty="0" err="1"/>
              <a:t>kf</a:t>
            </a:r>
            <a:r>
              <a:rPr lang="en-US" dirty="0"/>
              <a:t>]:=</a:t>
            </a:r>
            <a:r>
              <a:rPr lang="en-US" dirty="0" err="1"/>
              <a:t>makelist</a:t>
            </a:r>
            <a:r>
              <a:rPr lang="en-US" dirty="0"/>
              <a:t>([</a:t>
            </a:r>
            <a:r>
              <a:rPr lang="en-US" dirty="0" err="1"/>
              <a:t>k,bk</a:t>
            </a:r>
            <a:r>
              <a:rPr lang="en-US" dirty="0"/>
              <a:t>[k,1]],k,1,kf</a:t>
            </a:r>
            <a:r>
              <a:rPr lang="en-US" dirty="0" smtClean="0"/>
              <a:t>);</a:t>
            </a:r>
          </a:p>
          <a:p>
            <a:pPr lvl="1"/>
            <a:r>
              <a:rPr lang="en-US" dirty="0" smtClean="0"/>
              <a:t>&gt;&gt; </a:t>
            </a:r>
            <a:r>
              <a:rPr lang="en-US" dirty="0" err="1"/>
              <a:t>bpts</a:t>
            </a:r>
            <a:r>
              <a:rPr lang="en-US" dirty="0"/>
              <a:t>[10</a:t>
            </a:r>
            <a:r>
              <a:rPr lang="en-US" dirty="0" smtClean="0"/>
              <a:t>];</a:t>
            </a:r>
          </a:p>
          <a:p>
            <a:pPr lvl="1"/>
            <a:r>
              <a:rPr lang="en-US" dirty="0" smtClean="0"/>
              <a:t>&gt;&gt; </a:t>
            </a:r>
            <a:r>
              <a:rPr lang="en-US" dirty="0"/>
              <a:t>wxplot2d([[</a:t>
            </a:r>
            <a:r>
              <a:rPr lang="en-US" dirty="0" err="1"/>
              <a:t>discrete,bpts</a:t>
            </a:r>
            <a:r>
              <a:rPr lang="en-US" dirty="0"/>
              <a:t>[20]]],         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		   [</a:t>
            </a:r>
            <a:r>
              <a:rPr lang="en-US" dirty="0"/>
              <a:t>x,0,20],[y,-1,2],[</a:t>
            </a:r>
            <a:r>
              <a:rPr lang="en-US" dirty="0" err="1"/>
              <a:t>style,points</a:t>
            </a:r>
            <a:r>
              <a:rPr lang="en-US" dirty="0"/>
              <a:t>]);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6621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Funções Pares e Ímpares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Função par: f(x) = f(-x), por exemplo cos(x)</a:t>
            </a:r>
          </a:p>
          <a:p>
            <a:r>
              <a:rPr lang="pt-BR" smtClean="0"/>
              <a:t>Função ímpar: f(x) = -f(-x), por ex., sin(x)</a:t>
            </a:r>
          </a:p>
          <a:p>
            <a:r>
              <a:rPr lang="pt-BR" smtClean="0"/>
              <a:t>Produto de função par por par é par</a:t>
            </a:r>
          </a:p>
          <a:p>
            <a:r>
              <a:rPr lang="pt-BR" smtClean="0"/>
              <a:t>Produto de função ímpar por ímpar é par</a:t>
            </a:r>
          </a:p>
          <a:p>
            <a:r>
              <a:rPr lang="pt-BR" smtClean="0"/>
              <a:t>Produto de função par por ímpar é ímpar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059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Exercicios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Cosidere</a:t>
            </a:r>
            <a:r>
              <a:rPr lang="pt-BR" dirty="0" smtClean="0"/>
              <a:t> um pulso definido por f(t) = </a:t>
            </a:r>
            <a:r>
              <a:rPr lang="pt-BR" dirty="0" err="1" smtClean="0"/>
              <a:t>e</a:t>
            </a:r>
            <a:r>
              <a:rPr lang="pt-BR" baseline="30000" dirty="0" err="1" smtClean="0"/>
              <a:t>at</a:t>
            </a:r>
            <a:r>
              <a:rPr lang="pt-BR" dirty="0" smtClean="0"/>
              <a:t> 0&lt;t&lt;T, f(t) = 0 todos os outros instantes. Encontre F(s)</a:t>
            </a:r>
          </a:p>
          <a:p>
            <a:pPr lvl="1"/>
            <a:r>
              <a:rPr lang="pt-BR" dirty="0" smtClean="0"/>
              <a:t>Considere a soma das funções </a:t>
            </a:r>
            <a:r>
              <a:rPr lang="pt-BR" dirty="0" err="1" smtClean="0"/>
              <a:t>e</a:t>
            </a:r>
            <a:r>
              <a:rPr lang="pt-BR" baseline="30000" dirty="0" err="1" smtClean="0"/>
              <a:t>at</a:t>
            </a:r>
            <a:r>
              <a:rPr lang="pt-BR" dirty="0" smtClean="0"/>
              <a:t> (u(t)-u(t-T))</a:t>
            </a:r>
          </a:p>
          <a:p>
            <a:pPr lvl="1"/>
            <a:r>
              <a:rPr lang="pt-BR" dirty="0" smtClean="0"/>
              <a:t>Esta soma representa a função f(t). Logo : </a:t>
            </a:r>
          </a:p>
        </p:txBody>
      </p:sp>
      <p:graphicFrame>
        <p:nvGraphicFramePr>
          <p:cNvPr id="123908" name="Object 2"/>
          <p:cNvGraphicFramePr>
            <a:graphicFrameLocks noChangeAspect="1"/>
          </p:cNvGraphicFramePr>
          <p:nvPr/>
        </p:nvGraphicFramePr>
        <p:xfrm>
          <a:off x="1411287" y="3500438"/>
          <a:ext cx="6831013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9" name="Equation" r:id="rId3" imgW="2882880" imgH="393480" progId="Equation.3">
                  <p:embed/>
                </p:oleObj>
              </mc:Choice>
              <mc:Fallback>
                <p:oleObj name="Equation" r:id="rId3" imgW="2882880" imgH="3934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1287" y="3500438"/>
                        <a:ext cx="6831013" cy="931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Efeito da simetria nos coef.de Fourier</a:t>
            </a:r>
            <a:endParaRPr lang="pt-BR" smtClean="0"/>
          </a:p>
        </p:txBody>
      </p:sp>
      <p:sp>
        <p:nvSpPr>
          <p:cNvPr id="173059" name="Espaço Reservado para Conteúdo 2"/>
          <p:cNvSpPr>
            <a:spLocks noGrp="1"/>
          </p:cNvSpPr>
          <p:nvPr>
            <p:ph idx="1"/>
          </p:nvPr>
        </p:nvSpPr>
        <p:spPr>
          <a:xfrm>
            <a:off x="0" y="1071570"/>
            <a:ext cx="9906000" cy="5381625"/>
          </a:xfrm>
        </p:spPr>
        <p:txBody>
          <a:bodyPr/>
          <a:lstStyle/>
          <a:p>
            <a:r>
              <a:rPr lang="en-US" smtClean="0"/>
              <a:t>Funções ímpares -&gt; Simetria tipo cosseno</a:t>
            </a:r>
          </a:p>
          <a:p>
            <a:pPr lvl="1"/>
            <a:r>
              <a:rPr lang="en-US" smtClean="0"/>
              <a:t> f(t) = f(-t) -&gt; b</a:t>
            </a:r>
            <a:r>
              <a:rPr lang="en-US" baseline="-25000" smtClean="0"/>
              <a:t>k</a:t>
            </a:r>
            <a:r>
              <a:rPr lang="en-US" smtClean="0"/>
              <a:t> = 0 para todo </a:t>
            </a:r>
            <a:r>
              <a:rPr lang="en-US" i="1" smtClean="0"/>
              <a:t>k</a:t>
            </a:r>
            <a:endParaRPr lang="en-US" smtClean="0"/>
          </a:p>
          <a:p>
            <a:pPr lvl="1"/>
            <a:endParaRPr lang="pt-BR" smtClean="0"/>
          </a:p>
        </p:txBody>
      </p:sp>
      <p:pic>
        <p:nvPicPr>
          <p:cNvPr id="173060" name="Picture 2" descr="16_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2205038"/>
            <a:ext cx="9805987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085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Efeito da simetria nos coef.de Fourier</a:t>
            </a:r>
            <a:endParaRPr lang="pt-BR" smtClean="0"/>
          </a:p>
        </p:txBody>
      </p:sp>
      <p:sp>
        <p:nvSpPr>
          <p:cNvPr id="174083" name="Espaço Reservado para Conteúdo 2"/>
          <p:cNvSpPr>
            <a:spLocks noGrp="1"/>
          </p:cNvSpPr>
          <p:nvPr>
            <p:ph idx="1"/>
          </p:nvPr>
        </p:nvSpPr>
        <p:spPr>
          <a:xfrm>
            <a:off x="0" y="833446"/>
            <a:ext cx="9906000" cy="5381625"/>
          </a:xfrm>
        </p:spPr>
        <p:txBody>
          <a:bodyPr/>
          <a:lstStyle/>
          <a:p>
            <a:r>
              <a:rPr lang="en-US" smtClean="0"/>
              <a:t>Funções pares -&gt; Simetria tipo seno</a:t>
            </a:r>
          </a:p>
          <a:p>
            <a:pPr lvl="1"/>
            <a:r>
              <a:rPr lang="en-US" smtClean="0"/>
              <a:t> f(t) = -f(-t) -&gt; a</a:t>
            </a:r>
            <a:r>
              <a:rPr lang="en-US" baseline="-25000" smtClean="0"/>
              <a:t>k</a:t>
            </a:r>
            <a:r>
              <a:rPr lang="en-US" smtClean="0"/>
              <a:t> = 0 para todo </a:t>
            </a:r>
            <a:r>
              <a:rPr lang="en-US" i="1" smtClean="0"/>
              <a:t>k</a:t>
            </a:r>
            <a:endParaRPr lang="en-US" smtClean="0"/>
          </a:p>
          <a:p>
            <a:pPr lvl="1"/>
            <a:endParaRPr lang="pt-BR" smtClean="0"/>
          </a:p>
        </p:txBody>
      </p:sp>
      <p:pic>
        <p:nvPicPr>
          <p:cNvPr id="174084" name="Picture 2" descr="16_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2290781"/>
            <a:ext cx="9805987" cy="416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062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Efeito da simetria nos coef.de Fourier</a:t>
            </a:r>
            <a:endParaRPr lang="pt-BR" smtClean="0"/>
          </a:p>
        </p:txBody>
      </p:sp>
      <p:sp>
        <p:nvSpPr>
          <p:cNvPr id="175107" name="Espaço Reservado para Conteúdo 2"/>
          <p:cNvSpPr>
            <a:spLocks noGrp="1"/>
          </p:cNvSpPr>
          <p:nvPr>
            <p:ph idx="1"/>
          </p:nvPr>
        </p:nvSpPr>
        <p:spPr>
          <a:xfrm>
            <a:off x="0" y="908058"/>
            <a:ext cx="9906000" cy="5381625"/>
          </a:xfrm>
        </p:spPr>
        <p:txBody>
          <a:bodyPr/>
          <a:lstStyle/>
          <a:p>
            <a:r>
              <a:rPr lang="en-US" smtClean="0"/>
              <a:t>Simetria de ½ onda  -&gt; girar no meio do período 					 não muda a forma da onda</a:t>
            </a:r>
          </a:p>
          <a:p>
            <a:pPr lvl="1"/>
            <a:r>
              <a:rPr lang="en-US" smtClean="0"/>
              <a:t> f(t) = -f(t – T/2) -&gt; a</a:t>
            </a:r>
            <a:r>
              <a:rPr lang="en-US" baseline="-25000" smtClean="0"/>
              <a:t>k </a:t>
            </a:r>
            <a:r>
              <a:rPr lang="en-US" smtClean="0"/>
              <a:t>= b</a:t>
            </a:r>
            <a:r>
              <a:rPr lang="en-US" baseline="-25000" smtClean="0"/>
              <a:t>k </a:t>
            </a:r>
            <a:r>
              <a:rPr lang="en-US" smtClean="0"/>
              <a:t>= 0 para k par</a:t>
            </a:r>
          </a:p>
          <a:p>
            <a:pPr lvl="1"/>
            <a:r>
              <a:rPr lang="en-US" smtClean="0"/>
              <a:t>Deslocar meio periodo e inverter = sinal original</a:t>
            </a:r>
          </a:p>
          <a:p>
            <a:pPr lvl="1"/>
            <a:endParaRPr lang="pt-BR" smtClean="0"/>
          </a:p>
        </p:txBody>
      </p:sp>
      <p:pic>
        <p:nvPicPr>
          <p:cNvPr id="175108" name="Picture 2" descr="16_08a-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095" y="2924175"/>
            <a:ext cx="7200900" cy="386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248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Efeito da simetria nos coef.de Fourier</a:t>
            </a:r>
            <a:endParaRPr lang="pt-BR" smtClean="0"/>
          </a:p>
        </p:txBody>
      </p:sp>
      <p:sp>
        <p:nvSpPr>
          <p:cNvPr id="176131" name="Espaço Reservado para Conteúdo 2"/>
          <p:cNvSpPr>
            <a:spLocks noGrp="1"/>
          </p:cNvSpPr>
          <p:nvPr>
            <p:ph idx="1"/>
          </p:nvPr>
        </p:nvSpPr>
        <p:spPr>
          <a:xfrm>
            <a:off x="0" y="765180"/>
            <a:ext cx="9906000" cy="5381625"/>
          </a:xfrm>
        </p:spPr>
        <p:txBody>
          <a:bodyPr/>
          <a:lstStyle/>
          <a:p>
            <a:r>
              <a:rPr lang="en-US" smtClean="0"/>
              <a:t>Simetria de ¼ de onda</a:t>
            </a:r>
          </a:p>
          <a:p>
            <a:pPr lvl="1"/>
            <a:r>
              <a:rPr lang="en-US" smtClean="0"/>
              <a:t>Girar no 1o ¼ de período e no 2o ¼ de período mantém a onda igual</a:t>
            </a:r>
          </a:p>
          <a:p>
            <a:pPr lvl="1"/>
            <a:r>
              <a:rPr lang="en-US" smtClean="0"/>
              <a:t>1o sinal abaixo tem simetria de ¼ de onda, 2o não tem.</a:t>
            </a:r>
          </a:p>
        </p:txBody>
      </p:sp>
      <p:pic>
        <p:nvPicPr>
          <p:cNvPr id="176132" name="Picture 2" descr="16_09a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2924175"/>
            <a:ext cx="8208963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11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Exercício 2 </a:t>
            </a:r>
            <a:endParaRPr lang="pt-BR" smtClean="0"/>
          </a:p>
        </p:txBody>
      </p:sp>
      <p:sp>
        <p:nvSpPr>
          <p:cNvPr id="177155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Encontre a série de Fourier do sinal abaixo ( comprove as propriedades de simetria )</a:t>
            </a:r>
            <a:endParaRPr lang="pt-BR" smtClean="0"/>
          </a:p>
        </p:txBody>
      </p:sp>
      <p:pic>
        <p:nvPicPr>
          <p:cNvPr id="177156" name="Picture 2" descr="16_10-01AO1-16-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8" y="2439988"/>
            <a:ext cx="9805987" cy="413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120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Exercício 2 (solução) – a0</a:t>
            </a:r>
          </a:p>
        </p:txBody>
      </p:sp>
      <p:sp>
        <p:nvSpPr>
          <p:cNvPr id="9" name="Espaço Reservado para Conteúdo 8"/>
          <p:cNvSpPr>
            <a:spLocks noGrp="1"/>
          </p:cNvSpPr>
          <p:nvPr>
            <p:ph sz="half" idx="2"/>
          </p:nvPr>
        </p:nvSpPr>
        <p:spPr>
          <a:xfrm>
            <a:off x="4160838" y="908058"/>
            <a:ext cx="5961062" cy="5834063"/>
          </a:xfrm>
        </p:spPr>
        <p:txBody>
          <a:bodyPr>
            <a:normAutofit fontScale="62500" lnSpcReduction="20000"/>
          </a:bodyPr>
          <a:lstStyle/>
          <a:p>
            <a:pPr>
              <a:defRPr/>
            </a:pP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simetria</a:t>
            </a:r>
            <a:r>
              <a:rPr lang="en-US" dirty="0" smtClean="0"/>
              <a:t>, a0=0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err="1" smtClean="0"/>
              <a:t>Pelo</a:t>
            </a:r>
            <a:r>
              <a:rPr lang="en-US" dirty="0" smtClean="0"/>
              <a:t> </a:t>
            </a:r>
            <a:r>
              <a:rPr lang="en-US" dirty="0" err="1" smtClean="0"/>
              <a:t>wxMaxima</a:t>
            </a:r>
            <a:r>
              <a:rPr lang="en-US" dirty="0" smtClean="0"/>
              <a:t> :</a:t>
            </a:r>
          </a:p>
          <a:p>
            <a:pPr lvl="1">
              <a:defRPr/>
            </a:pPr>
            <a:r>
              <a:rPr lang="en-US" dirty="0" smtClean="0"/>
              <a:t>a0 : 0;</a:t>
            </a:r>
          </a:p>
          <a:p>
            <a:pPr lvl="1">
              <a:defRPr/>
            </a:pPr>
            <a:r>
              <a:rPr lang="en-US" dirty="0" smtClean="0"/>
              <a:t>a0 : a0+1/T*</a:t>
            </a:r>
            <a:r>
              <a:rPr lang="en-US" dirty="0" err="1" smtClean="0"/>
              <a:t>Vm</a:t>
            </a:r>
            <a:r>
              <a:rPr lang="en-US" dirty="0" smtClean="0"/>
              <a:t>*integrate(6*t/T,t,0,T/6);</a:t>
            </a:r>
          </a:p>
          <a:p>
            <a:pPr lvl="1">
              <a:defRPr/>
            </a:pPr>
            <a:r>
              <a:rPr lang="en-US" dirty="0" smtClean="0"/>
              <a:t>a0 : a0+1/T*</a:t>
            </a:r>
            <a:r>
              <a:rPr lang="en-US" dirty="0" err="1" smtClean="0"/>
              <a:t>Vm</a:t>
            </a:r>
            <a:r>
              <a:rPr lang="en-US" dirty="0" smtClean="0"/>
              <a:t>*integrate(1,t,T/6,T/3);</a:t>
            </a:r>
          </a:p>
          <a:p>
            <a:pPr lvl="1">
              <a:defRPr/>
            </a:pPr>
            <a:r>
              <a:rPr lang="en-US" dirty="0" smtClean="0"/>
              <a:t>a0 : a0+1/T*</a:t>
            </a:r>
            <a:r>
              <a:rPr lang="en-US" dirty="0" err="1" smtClean="0"/>
              <a:t>Vm</a:t>
            </a:r>
            <a:r>
              <a:rPr lang="en-US" dirty="0" smtClean="0"/>
              <a:t>*integrate(3-6*t/</a:t>
            </a:r>
            <a:r>
              <a:rPr lang="en-US" dirty="0" err="1" smtClean="0"/>
              <a:t>T,t,T</a:t>
            </a:r>
            <a:r>
              <a:rPr lang="en-US" dirty="0" smtClean="0"/>
              <a:t>/3,2*T/3);</a:t>
            </a:r>
          </a:p>
          <a:p>
            <a:pPr lvl="1">
              <a:defRPr/>
            </a:pPr>
            <a:r>
              <a:rPr lang="en-US" dirty="0" smtClean="0"/>
              <a:t>a0 : a0+1/T*</a:t>
            </a:r>
            <a:r>
              <a:rPr lang="en-US" dirty="0" err="1" smtClean="0"/>
              <a:t>Vm</a:t>
            </a:r>
            <a:r>
              <a:rPr lang="en-US" dirty="0" smtClean="0"/>
              <a:t>*integrate(-1,t,2*T/3,5*T/6);</a:t>
            </a:r>
          </a:p>
          <a:p>
            <a:pPr lvl="1">
              <a:defRPr/>
            </a:pPr>
            <a:r>
              <a:rPr lang="en-US" dirty="0" smtClean="0"/>
              <a:t>a0 : a0+1/T*</a:t>
            </a:r>
            <a:r>
              <a:rPr lang="en-US" dirty="0" err="1" smtClean="0"/>
              <a:t>Vm</a:t>
            </a:r>
            <a:r>
              <a:rPr lang="en-US" dirty="0" smtClean="0"/>
              <a:t>*integrate(6*(-1+t/T),t,5*T/6,T);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err="1" smtClean="0"/>
              <a:t>Teremos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resposta</a:t>
            </a:r>
            <a:endParaRPr lang="en-US" dirty="0" smtClean="0"/>
          </a:p>
          <a:p>
            <a:pPr lvl="1">
              <a:defRPr/>
            </a:pPr>
            <a:r>
              <a:rPr lang="pt-BR" dirty="0" smtClean="0"/>
              <a:t>0</a:t>
            </a:r>
          </a:p>
          <a:p>
            <a:pPr lvl="1">
              <a:defRPr/>
            </a:pPr>
            <a:r>
              <a:rPr lang="pt-BR" dirty="0" smtClean="0"/>
              <a:t>(</a:t>
            </a:r>
            <a:r>
              <a:rPr lang="pt-BR" dirty="0" err="1" smtClean="0"/>
              <a:t>Vm</a:t>
            </a:r>
            <a:r>
              <a:rPr lang="pt-BR" dirty="0" smtClean="0"/>
              <a:t>*T)/12</a:t>
            </a:r>
          </a:p>
          <a:p>
            <a:pPr lvl="1">
              <a:defRPr/>
            </a:pPr>
            <a:r>
              <a:rPr lang="pt-BR" dirty="0" smtClean="0"/>
              <a:t>(</a:t>
            </a:r>
            <a:r>
              <a:rPr lang="pt-BR" dirty="0" err="1" smtClean="0"/>
              <a:t>Vm</a:t>
            </a:r>
            <a:r>
              <a:rPr lang="pt-BR" dirty="0" smtClean="0"/>
              <a:t>*T)/4</a:t>
            </a:r>
          </a:p>
          <a:p>
            <a:pPr lvl="1">
              <a:defRPr/>
            </a:pPr>
            <a:r>
              <a:rPr lang="pt-BR" dirty="0" smtClean="0"/>
              <a:t>(</a:t>
            </a:r>
            <a:r>
              <a:rPr lang="pt-BR" dirty="0" err="1" smtClean="0"/>
              <a:t>Vm</a:t>
            </a:r>
            <a:r>
              <a:rPr lang="pt-BR" dirty="0" smtClean="0"/>
              <a:t>*T)/4</a:t>
            </a:r>
          </a:p>
          <a:p>
            <a:pPr lvl="1">
              <a:defRPr/>
            </a:pPr>
            <a:r>
              <a:rPr lang="pt-BR" dirty="0" smtClean="0"/>
              <a:t>(</a:t>
            </a:r>
            <a:r>
              <a:rPr lang="pt-BR" dirty="0" err="1" smtClean="0"/>
              <a:t>Vm</a:t>
            </a:r>
            <a:r>
              <a:rPr lang="pt-BR" dirty="0" smtClean="0"/>
              <a:t>*T)/12</a:t>
            </a:r>
          </a:p>
          <a:p>
            <a:pPr lvl="1">
              <a:defRPr/>
            </a:pPr>
            <a:r>
              <a:rPr lang="pt-BR" dirty="0" smtClean="0"/>
              <a:t>0</a:t>
            </a:r>
          </a:p>
          <a:p>
            <a:pPr>
              <a:defRPr/>
            </a:pPr>
            <a:endParaRPr lang="pt-BR" dirty="0" smtClean="0"/>
          </a:p>
          <a:p>
            <a:pPr>
              <a:defRPr/>
            </a:pPr>
            <a:r>
              <a:rPr lang="pt-BR" dirty="0" smtClean="0"/>
              <a:t>Comprovando a simetria</a:t>
            </a:r>
            <a:endParaRPr lang="en-US" dirty="0"/>
          </a:p>
        </p:txBody>
      </p:sp>
      <p:graphicFrame>
        <p:nvGraphicFramePr>
          <p:cNvPr id="89090" name="Object 2"/>
          <p:cNvGraphicFramePr>
            <a:graphicFrameLocks noChangeAspect="1"/>
          </p:cNvGraphicFramePr>
          <p:nvPr/>
        </p:nvGraphicFramePr>
        <p:xfrm>
          <a:off x="128598" y="1268416"/>
          <a:ext cx="3170237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90" name="Equação" r:id="rId3" imgW="1333440" imgH="393480" progId="Equation.3">
                  <p:embed/>
                </p:oleObj>
              </mc:Choice>
              <mc:Fallback>
                <p:oleObj name="Equação" r:id="rId3" imgW="1333440" imgH="393480" progId="Equation.3">
                  <p:embed/>
                  <p:pic>
                    <p:nvPicPr>
                      <p:cNvPr id="8909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98" y="1268416"/>
                        <a:ext cx="3170237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091" name="Object 3"/>
          <p:cNvGraphicFramePr>
            <a:graphicFrameLocks noChangeAspect="1"/>
          </p:cNvGraphicFramePr>
          <p:nvPr/>
        </p:nvGraphicFramePr>
        <p:xfrm>
          <a:off x="128598" y="2420956"/>
          <a:ext cx="2808287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91" name="Equação" r:id="rId5" imgW="1180800" imgH="228600" progId="Equation.3">
                  <p:embed/>
                </p:oleObj>
              </mc:Choice>
              <mc:Fallback>
                <p:oleObj name="Equação" r:id="rId5" imgW="1180800" imgH="228600" progId="Equation.3">
                  <p:embed/>
                  <p:pic>
                    <p:nvPicPr>
                      <p:cNvPr id="8909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98" y="2420956"/>
                        <a:ext cx="2808287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092" name="Object 4"/>
          <p:cNvGraphicFramePr>
            <a:graphicFrameLocks noChangeAspect="1"/>
          </p:cNvGraphicFramePr>
          <p:nvPr/>
        </p:nvGraphicFramePr>
        <p:xfrm>
          <a:off x="128588" y="3246440"/>
          <a:ext cx="407670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92" name="Equação" r:id="rId7" imgW="1714320" imgH="228600" progId="Equation.3">
                  <p:embed/>
                </p:oleObj>
              </mc:Choice>
              <mc:Fallback>
                <p:oleObj name="Equação" r:id="rId7" imgW="1714320" imgH="228600" progId="Equation.3">
                  <p:embed/>
                  <p:pic>
                    <p:nvPicPr>
                      <p:cNvPr id="8909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88" y="3246440"/>
                        <a:ext cx="4076700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093" name="Object 5"/>
          <p:cNvGraphicFramePr>
            <a:graphicFrameLocks noChangeAspect="1"/>
          </p:cNvGraphicFramePr>
          <p:nvPr/>
        </p:nvGraphicFramePr>
        <p:xfrm>
          <a:off x="128590" y="4038618"/>
          <a:ext cx="3262312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93" name="Equação" r:id="rId9" imgW="1371600" imgH="228600" progId="Equation.3">
                  <p:embed/>
                </p:oleObj>
              </mc:Choice>
              <mc:Fallback>
                <p:oleObj name="Equação" r:id="rId9" imgW="1371600" imgH="228600" progId="Equation.3">
                  <p:embed/>
                  <p:pic>
                    <p:nvPicPr>
                      <p:cNvPr id="8909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90" y="4038618"/>
                        <a:ext cx="3262312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094" name="Object 6"/>
          <p:cNvGraphicFramePr>
            <a:graphicFrameLocks noChangeAspect="1"/>
          </p:cNvGraphicFramePr>
          <p:nvPr/>
        </p:nvGraphicFramePr>
        <p:xfrm>
          <a:off x="128588" y="4868881"/>
          <a:ext cx="4259262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94" name="Equação" r:id="rId11" imgW="1790640" imgH="228600" progId="Equation.3">
                  <p:embed/>
                </p:oleObj>
              </mc:Choice>
              <mc:Fallback>
                <p:oleObj name="Equação" r:id="rId11" imgW="1790640" imgH="228600" progId="Equation.3">
                  <p:embed/>
                  <p:pic>
                    <p:nvPicPr>
                      <p:cNvPr id="8909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88" y="4868881"/>
                        <a:ext cx="4259262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237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Exercício 2 (solução) – a</a:t>
            </a:r>
            <a:r>
              <a:rPr lang="en-US" baseline="-25000" smtClean="0"/>
              <a:t>k</a:t>
            </a:r>
          </a:p>
        </p:txBody>
      </p:sp>
      <p:sp>
        <p:nvSpPr>
          <p:cNvPr id="90116" name="Espaço Reservado para Conteúdo 2"/>
          <p:cNvSpPr>
            <a:spLocks noGrp="1"/>
          </p:cNvSpPr>
          <p:nvPr>
            <p:ph idx="1"/>
          </p:nvPr>
        </p:nvSpPr>
        <p:spPr>
          <a:xfrm>
            <a:off x="57150" y="784226"/>
            <a:ext cx="9648825" cy="6073775"/>
          </a:xfrm>
        </p:spPr>
        <p:txBody>
          <a:bodyPr/>
          <a:lstStyle/>
          <a:p>
            <a:r>
              <a:rPr lang="en-US" sz="2000" smtClean="0"/>
              <a:t>kill(all)$</a:t>
            </a:r>
          </a:p>
          <a:p>
            <a:pPr>
              <a:buFontTx/>
              <a:buNone/>
            </a:pPr>
            <a:r>
              <a:rPr lang="en-US" sz="2000" smtClean="0"/>
              <a:t>	declare(k,integer)$</a:t>
            </a:r>
          </a:p>
          <a:p>
            <a:pPr>
              <a:buFontTx/>
              <a:buNone/>
            </a:pPr>
            <a:r>
              <a:rPr lang="en-US" sz="2000" smtClean="0"/>
              <a:t>	ak : 2/T*Vm*(integrate((6*t/T)*cos(2*%pi/T*k*t),t,0,T/6) +              		    integrate(1*cos(2*%pi/T*k*t),t,T/6,T/3) +              			    integrate((3-6*t/T)*cos(2*%pi/T*k*t),t,T/3,2*T/3) +              		    integrate(-1*cos(2*%pi/T*k*t),t,2*T/3,5*T/6) +              		    integrate((6*(-1+t/T))*cos(2*%pi/T*k*t),t,5*T/6,T) )$</a:t>
            </a:r>
          </a:p>
          <a:p>
            <a:r>
              <a:rPr lang="en-US" sz="2000" smtClean="0"/>
              <a:t>trigsimp(%o2);</a:t>
            </a:r>
          </a:p>
          <a:p>
            <a:pPr lvl="1"/>
            <a:endParaRPr lang="en-US" sz="1600" smtClean="0"/>
          </a:p>
          <a:p>
            <a:pPr lvl="1"/>
            <a:endParaRPr lang="en-US" sz="1600" smtClean="0"/>
          </a:p>
          <a:p>
            <a:pPr lvl="1"/>
            <a:endParaRPr lang="en-US" sz="1600" smtClean="0"/>
          </a:p>
          <a:p>
            <a:r>
              <a:rPr lang="en-US" sz="2000" smtClean="0"/>
              <a:t>x[k]:=%pi*k/3;</a:t>
            </a:r>
          </a:p>
          <a:p>
            <a:r>
              <a:rPr lang="en-US" sz="2000" smtClean="0"/>
              <a:t>f[k]:=(-cos(5*x[k])-cos(4*x[k])+cos(2*x[k])+cos(x[k]));</a:t>
            </a:r>
          </a:p>
          <a:p>
            <a:r>
              <a:rPr lang="en-US" sz="2000" smtClean="0"/>
              <a:t>f[238]=0;f[77]=0 -&gt; qualquer a</a:t>
            </a:r>
            <a:r>
              <a:rPr lang="en-US" sz="2000" baseline="-25000" smtClean="0"/>
              <a:t>k</a:t>
            </a:r>
            <a:r>
              <a:rPr lang="en-US" sz="2000" smtClean="0"/>
              <a:t>=0, simetria tipo seno</a:t>
            </a:r>
          </a:p>
        </p:txBody>
      </p:sp>
      <p:graphicFrame>
        <p:nvGraphicFramePr>
          <p:cNvPr id="90114" name="Object 3"/>
          <p:cNvGraphicFramePr>
            <a:graphicFrameLocks noChangeAspect="1"/>
          </p:cNvGraphicFramePr>
          <p:nvPr/>
        </p:nvGraphicFramePr>
        <p:xfrm>
          <a:off x="457209" y="4024313"/>
          <a:ext cx="5719763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98" name="Equação" r:id="rId3" imgW="3301920" imgH="457200" progId="Equation.3">
                  <p:embed/>
                </p:oleObj>
              </mc:Choice>
              <mc:Fallback>
                <p:oleObj name="Equação" r:id="rId3" imgW="3301920" imgH="457200" progId="Equation.3">
                  <p:embed/>
                  <p:pic>
                    <p:nvPicPr>
                      <p:cNvPr id="9011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9" y="4024313"/>
                        <a:ext cx="5719763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541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9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Exercício 2 (solução) – b</a:t>
            </a:r>
            <a:r>
              <a:rPr lang="en-US" baseline="-25000" smtClean="0"/>
              <a:t>k</a:t>
            </a:r>
          </a:p>
        </p:txBody>
      </p:sp>
      <p:sp>
        <p:nvSpPr>
          <p:cNvPr id="91140" name="Espaço Reservado para Conteúdo 2"/>
          <p:cNvSpPr>
            <a:spLocks noGrp="1"/>
          </p:cNvSpPr>
          <p:nvPr>
            <p:ph idx="1"/>
          </p:nvPr>
        </p:nvSpPr>
        <p:spPr>
          <a:xfrm>
            <a:off x="200025" y="784225"/>
            <a:ext cx="9577388" cy="5740400"/>
          </a:xfrm>
        </p:spPr>
        <p:txBody>
          <a:bodyPr/>
          <a:lstStyle/>
          <a:p>
            <a:r>
              <a:rPr lang="en-US" sz="2000" smtClean="0"/>
              <a:t>kill(all)$</a:t>
            </a:r>
          </a:p>
          <a:p>
            <a:pPr>
              <a:buFontTx/>
              <a:buNone/>
            </a:pPr>
            <a:r>
              <a:rPr lang="en-US" sz="2000" smtClean="0"/>
              <a:t>	declare(k,integer)$</a:t>
            </a:r>
          </a:p>
          <a:p>
            <a:pPr>
              <a:buFontTx/>
              <a:buNone/>
            </a:pPr>
            <a:r>
              <a:rPr lang="en-US" sz="2000" smtClean="0"/>
              <a:t>	bk : 2/T*Vm*(integrate((6*t/T)*sin(2*%pi/T*k*t),t,0,T/6) +              		    integrate(1*sin(2*%pi/T*k*t),t,T/6,T/3) +              			    integrate((3-6*t/T)*sin(2*%pi/T*k*t),t,T/3,2*T/3) +              		    integrate(-1*sin(2*%pi/T*k*t),t,2*T/3,5*T/6) +              		    integrate((6*(-1+t/T))*sin(2*%pi/T*k*t),t,5*T/6,T) )$</a:t>
            </a:r>
          </a:p>
          <a:p>
            <a:r>
              <a:rPr lang="en-US" sz="2000" smtClean="0"/>
              <a:t>trigsimp(%o2);</a:t>
            </a:r>
          </a:p>
          <a:p>
            <a:pPr lvl="1"/>
            <a:endParaRPr lang="en-US" sz="1600" smtClean="0"/>
          </a:p>
          <a:p>
            <a:pPr lvl="1"/>
            <a:endParaRPr lang="en-US" sz="1600" smtClean="0"/>
          </a:p>
          <a:p>
            <a:pPr lvl="1"/>
            <a:endParaRPr lang="en-US" sz="1600" smtClean="0"/>
          </a:p>
          <a:p>
            <a:r>
              <a:rPr lang="en-US" sz="2000" smtClean="0"/>
              <a:t>x[k]:=%pi*k/3;</a:t>
            </a:r>
          </a:p>
          <a:p>
            <a:r>
              <a:rPr lang="en-US" sz="2000" smtClean="0"/>
              <a:t>f[k]:=(-sin(5*x[k])-sin(4*x[k])+sin(2*x[k])+sin(x[k]))*3*Vm/  									(%pi*k)^2</a:t>
            </a:r>
          </a:p>
          <a:p>
            <a:r>
              <a:rPr lang="en-US" sz="2000" smtClean="0"/>
              <a:t>Para k=par, b</a:t>
            </a:r>
            <a:r>
              <a:rPr lang="en-US" sz="2000" baseline="-25000" smtClean="0"/>
              <a:t>k</a:t>
            </a:r>
            <a:r>
              <a:rPr lang="en-US" sz="2000" smtClean="0"/>
              <a:t>=0 -&gt; simetria de meia onda</a:t>
            </a:r>
          </a:p>
        </p:txBody>
      </p:sp>
      <p:graphicFrame>
        <p:nvGraphicFramePr>
          <p:cNvPr id="91138" name="Object 2"/>
          <p:cNvGraphicFramePr>
            <a:graphicFrameLocks noChangeAspect="1"/>
          </p:cNvGraphicFramePr>
          <p:nvPr/>
        </p:nvGraphicFramePr>
        <p:xfrm>
          <a:off x="415925" y="4024313"/>
          <a:ext cx="5588000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2" name="Equação" r:id="rId3" imgW="3225600" imgH="457200" progId="Equation.3">
                  <p:embed/>
                </p:oleObj>
              </mc:Choice>
              <mc:Fallback>
                <p:oleObj name="Equação" r:id="rId3" imgW="3225600" imgH="457200" progId="Equation.3">
                  <p:embed/>
                  <p:pic>
                    <p:nvPicPr>
                      <p:cNvPr id="9113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925" y="4024313"/>
                        <a:ext cx="5588000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681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Exercício 2 (solução) – b</a:t>
            </a:r>
            <a:r>
              <a:rPr lang="en-US" baseline="-25000" smtClean="0"/>
              <a:t>k </a:t>
            </a:r>
            <a:r>
              <a:rPr lang="en-US" smtClean="0"/>
              <a:t>ímpar</a:t>
            </a:r>
            <a:endParaRPr lang="en-US" baseline="-25000" smtClean="0"/>
          </a:p>
        </p:txBody>
      </p:sp>
      <p:sp>
        <p:nvSpPr>
          <p:cNvPr id="92165" name="Espaço Reservado para Conteúdo 2"/>
          <p:cNvSpPr>
            <a:spLocks noGrp="1"/>
          </p:cNvSpPr>
          <p:nvPr>
            <p:ph idx="1"/>
          </p:nvPr>
        </p:nvSpPr>
        <p:spPr>
          <a:xfrm>
            <a:off x="144467" y="784225"/>
            <a:ext cx="9704387" cy="6029325"/>
          </a:xfrm>
        </p:spPr>
        <p:txBody>
          <a:bodyPr/>
          <a:lstStyle/>
          <a:p>
            <a:r>
              <a:rPr lang="en-US" sz="2000" smtClean="0"/>
              <a:t>O sinal tem simetria de ½onda, portanto pode-se integrar em ½período</a:t>
            </a:r>
          </a:p>
          <a:p>
            <a:r>
              <a:rPr lang="de-DE" sz="2000" smtClean="0"/>
              <a:t>kill(all)$</a:t>
            </a:r>
          </a:p>
          <a:p>
            <a:pPr>
              <a:buFontTx/>
              <a:buNone/>
            </a:pPr>
            <a:r>
              <a:rPr lang="de-DE" sz="2000" smtClean="0"/>
              <a:t>	declare(k,integer)$ </a:t>
            </a:r>
            <a:r>
              <a:rPr lang="de-DE" sz="2000" i="1" smtClean="0"/>
              <a:t>(Obs: o </a:t>
            </a:r>
            <a:r>
              <a:rPr lang="de-DE" sz="2000" b="1" i="1" smtClean="0"/>
              <a:t>2 </a:t>
            </a:r>
            <a:r>
              <a:rPr lang="de-DE" sz="2000" i="1" smtClean="0"/>
              <a:t>é devido a simetria. 2 vezes ½ período)</a:t>
            </a:r>
            <a:endParaRPr lang="de-DE" sz="2000" b="1" i="1" smtClean="0"/>
          </a:p>
          <a:p>
            <a:pPr>
              <a:buFontTx/>
              <a:buNone/>
            </a:pPr>
            <a:r>
              <a:rPr lang="de-DE" sz="2000" smtClean="0"/>
              <a:t>	ak : </a:t>
            </a:r>
            <a:r>
              <a:rPr lang="de-DE" sz="2000" b="1" i="1" smtClean="0"/>
              <a:t>2</a:t>
            </a:r>
            <a:r>
              <a:rPr lang="de-DE" sz="2000" smtClean="0"/>
              <a:t>*2/T*Vm*(integrate((6*t/T)*sin(2*%pi/T*k*t),t,0,T/6) +              	 	        integrate(1*sin(2*%pi/T*k*t),t,T/6,T/3) +              		        integrate((3-6*t/T)*sin(2*%pi/T*k*t),t,T/3,T/2) )$</a:t>
            </a:r>
          </a:p>
          <a:p>
            <a:pPr>
              <a:buFontTx/>
              <a:buNone/>
            </a:pPr>
            <a:r>
              <a:rPr lang="de-DE" sz="2000" smtClean="0"/>
              <a:t>	trigsimp(%o2);</a:t>
            </a:r>
          </a:p>
          <a:p>
            <a:pPr>
              <a:buFontTx/>
              <a:buNone/>
            </a:pPr>
            <a:endParaRPr lang="de-DE" sz="2000" smtClean="0"/>
          </a:p>
          <a:p>
            <a:pPr>
              <a:buFontTx/>
              <a:buNone/>
            </a:pPr>
            <a:endParaRPr lang="de-DE" sz="2000" smtClean="0"/>
          </a:p>
          <a:p>
            <a:pPr>
              <a:buFontTx/>
              <a:buNone/>
            </a:pPr>
            <a:endParaRPr lang="de-DE" sz="2000" smtClean="0"/>
          </a:p>
          <a:p>
            <a:pPr>
              <a:buFontTx/>
              <a:buNone/>
            </a:pPr>
            <a:r>
              <a:rPr lang="en-US" sz="2000" smtClean="0"/>
              <a:t>    x[k]:=%pi*k/3$</a:t>
            </a:r>
          </a:p>
          <a:p>
            <a:pPr>
              <a:buFontTx/>
              <a:buNone/>
            </a:pPr>
            <a:r>
              <a:rPr lang="en-US" sz="2000" smtClean="0"/>
              <a:t>    f[k]:=(sin(2*x[k])+sin(x[k]));</a:t>
            </a:r>
          </a:p>
          <a:p>
            <a:pPr>
              <a:buFontTx/>
              <a:buNone/>
            </a:pPr>
            <a:r>
              <a:rPr lang="en-US" sz="2000" smtClean="0"/>
              <a:t>    f[1];f[3];f[5];f[7];f[9];f[11];f[13];f[15];f[17];</a:t>
            </a:r>
          </a:p>
          <a:p>
            <a:pPr>
              <a:buFontTx/>
              <a:buNone/>
            </a:pPr>
            <a:r>
              <a:rPr lang="en-US" sz="2000" smtClean="0"/>
              <a:t>    </a:t>
            </a:r>
          </a:p>
        </p:txBody>
      </p:sp>
      <p:graphicFrame>
        <p:nvGraphicFramePr>
          <p:cNvPr id="92162" name="Object 3"/>
          <p:cNvGraphicFramePr>
            <a:graphicFrameLocks noChangeAspect="1"/>
          </p:cNvGraphicFramePr>
          <p:nvPr/>
        </p:nvGraphicFramePr>
        <p:xfrm>
          <a:off x="488951" y="3789381"/>
          <a:ext cx="3589338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50" name="Equação" r:id="rId3" imgW="1752480" imgH="457200" progId="Equation.3">
                  <p:embed/>
                </p:oleObj>
              </mc:Choice>
              <mc:Fallback>
                <p:oleObj name="Equação" r:id="rId3" imgW="1752480" imgH="457200" progId="Equation.3">
                  <p:embed/>
                  <p:pic>
                    <p:nvPicPr>
                      <p:cNvPr id="9216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951" y="3789381"/>
                        <a:ext cx="3589338" cy="935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63" name="Object 4"/>
          <p:cNvGraphicFramePr>
            <a:graphicFrameLocks noChangeAspect="1"/>
          </p:cNvGraphicFramePr>
          <p:nvPr/>
        </p:nvGraphicFramePr>
        <p:xfrm>
          <a:off x="560388" y="6175393"/>
          <a:ext cx="4032250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51" name="Equação" r:id="rId5" imgW="1968480" imgH="241200" progId="Equation.3">
                  <p:embed/>
                </p:oleObj>
              </mc:Choice>
              <mc:Fallback>
                <p:oleObj name="Equação" r:id="rId5" imgW="1968480" imgH="241200" progId="Equation.3">
                  <p:embed/>
                  <p:pic>
                    <p:nvPicPr>
                      <p:cNvPr id="9216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388" y="6175393"/>
                        <a:ext cx="4032250" cy="49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574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Exercício 2 (solução) – b</a:t>
            </a:r>
            <a:r>
              <a:rPr lang="en-US" baseline="-25000" smtClean="0"/>
              <a:t>k </a:t>
            </a:r>
            <a:r>
              <a:rPr lang="en-US" smtClean="0"/>
              <a:t>ímpar</a:t>
            </a:r>
            <a:endParaRPr lang="en-US" baseline="-25000" smtClean="0"/>
          </a:p>
        </p:txBody>
      </p:sp>
      <p:sp>
        <p:nvSpPr>
          <p:cNvPr id="93189" name="Espaço Reservado para Conteúdo 2"/>
          <p:cNvSpPr>
            <a:spLocks noGrp="1"/>
          </p:cNvSpPr>
          <p:nvPr>
            <p:ph idx="1"/>
          </p:nvPr>
        </p:nvSpPr>
        <p:spPr>
          <a:xfrm>
            <a:off x="144467" y="784225"/>
            <a:ext cx="9704387" cy="6029325"/>
          </a:xfrm>
        </p:spPr>
        <p:txBody>
          <a:bodyPr/>
          <a:lstStyle/>
          <a:p>
            <a:r>
              <a:rPr lang="en-US" sz="2000" smtClean="0"/>
              <a:t>O sinal tem simetria de ¼ de onda, portanto pode-se integ.de 0 a ¼T </a:t>
            </a:r>
            <a:r>
              <a:rPr lang="de-DE" sz="2000" smtClean="0"/>
              <a:t>kill(all)$</a:t>
            </a:r>
          </a:p>
          <a:p>
            <a:pPr>
              <a:buFontTx/>
              <a:buNone/>
            </a:pPr>
            <a:r>
              <a:rPr lang="de-DE" sz="2000" smtClean="0"/>
              <a:t>	declare(k,integer)$ </a:t>
            </a:r>
            <a:r>
              <a:rPr lang="de-DE" sz="2000" i="1" smtClean="0"/>
              <a:t>(O </a:t>
            </a:r>
            <a:r>
              <a:rPr lang="de-DE" sz="2000" b="1" i="1" smtClean="0"/>
              <a:t>4 </a:t>
            </a:r>
            <a:r>
              <a:rPr lang="de-DE" sz="2000" i="1" smtClean="0"/>
              <a:t>é devido a simetria. 4 vezes ¼ de onda)</a:t>
            </a:r>
            <a:endParaRPr lang="de-DE" sz="2000" smtClean="0"/>
          </a:p>
          <a:p>
            <a:pPr>
              <a:buFontTx/>
              <a:buNone/>
            </a:pPr>
            <a:r>
              <a:rPr lang="de-DE" sz="2000" smtClean="0"/>
              <a:t>	ak : </a:t>
            </a:r>
            <a:r>
              <a:rPr lang="de-DE" sz="2000" b="1" i="1" smtClean="0"/>
              <a:t>4</a:t>
            </a:r>
            <a:r>
              <a:rPr lang="de-DE" sz="2000" smtClean="0"/>
              <a:t>*2/T*Vm*(integrate((6*t/T)*sin(2*%pi/T*k*t),t,0,T/6) +              		         integrate(1*sin(2*%pi/T*k*t),t,T/6,T/4)</a:t>
            </a:r>
          </a:p>
          <a:p>
            <a:pPr>
              <a:buFontTx/>
              <a:buNone/>
            </a:pPr>
            <a:r>
              <a:rPr lang="de-DE" sz="2000" smtClean="0"/>
              <a:t>	trigsimp(%o2);</a:t>
            </a:r>
          </a:p>
          <a:p>
            <a:pPr>
              <a:buFontTx/>
              <a:buNone/>
            </a:pPr>
            <a:r>
              <a:rPr lang="de-DE" sz="2000" smtClean="0"/>
              <a:t>						</a:t>
            </a:r>
            <a:r>
              <a:rPr lang="de-DE" sz="2000" i="1" smtClean="0"/>
              <a:t>Para k impar cos(pi/2.k)=0</a:t>
            </a:r>
            <a:endParaRPr lang="de-DE" sz="2000" smtClean="0"/>
          </a:p>
          <a:p>
            <a:pPr>
              <a:buFontTx/>
              <a:buNone/>
            </a:pPr>
            <a:endParaRPr lang="de-DE" sz="2000" smtClean="0"/>
          </a:p>
          <a:p>
            <a:pPr>
              <a:buFontTx/>
              <a:buNone/>
            </a:pPr>
            <a:r>
              <a:rPr lang="en-US" sz="2000" smtClean="0"/>
              <a:t>    x[k]:=%pi*k/3$</a:t>
            </a:r>
          </a:p>
          <a:p>
            <a:pPr>
              <a:buFontTx/>
              <a:buNone/>
            </a:pPr>
            <a:r>
              <a:rPr lang="en-US" sz="2000" smtClean="0"/>
              <a:t>    b[k]:=sin(x[k]*12/(%pi*k)^2*Vm; </a:t>
            </a:r>
            <a:r>
              <a:rPr lang="en-US" sz="2000" i="1" smtClean="0"/>
              <a:t>(para k impar, isto é 1;3;5;7…)</a:t>
            </a:r>
          </a:p>
          <a:p>
            <a:r>
              <a:rPr lang="en-US" sz="2000" smtClean="0"/>
              <a:t>A função então será representada pela série :</a:t>
            </a:r>
          </a:p>
          <a:p>
            <a:pPr>
              <a:buFontTx/>
              <a:buNone/>
            </a:pPr>
            <a:r>
              <a:rPr lang="en-US" sz="2000" smtClean="0"/>
              <a:t>    </a:t>
            </a:r>
          </a:p>
        </p:txBody>
      </p:sp>
      <p:graphicFrame>
        <p:nvGraphicFramePr>
          <p:cNvPr id="93186" name="Object 2"/>
          <p:cNvGraphicFramePr>
            <a:graphicFrameLocks noChangeAspect="1"/>
          </p:cNvGraphicFramePr>
          <p:nvPr/>
        </p:nvGraphicFramePr>
        <p:xfrm>
          <a:off x="488957" y="3213100"/>
          <a:ext cx="4111625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4" name="Equação" r:id="rId3" imgW="2006280" imgH="457200" progId="Equation.3">
                  <p:embed/>
                </p:oleObj>
              </mc:Choice>
              <mc:Fallback>
                <p:oleObj name="Equação" r:id="rId3" imgW="2006280" imgH="457200" progId="Equation.3">
                  <p:embed/>
                  <p:pic>
                    <p:nvPicPr>
                      <p:cNvPr id="9318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957" y="3213100"/>
                        <a:ext cx="4111625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187" name="Object 4"/>
          <p:cNvGraphicFramePr>
            <a:graphicFrameLocks noChangeAspect="1"/>
          </p:cNvGraphicFramePr>
          <p:nvPr/>
        </p:nvGraphicFramePr>
        <p:xfrm>
          <a:off x="544523" y="5459431"/>
          <a:ext cx="4840287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5" name="Equação" r:id="rId5" imgW="2361960" imgH="444240" progId="Equation.3">
                  <p:embed/>
                </p:oleObj>
              </mc:Choice>
              <mc:Fallback>
                <p:oleObj name="Equação" r:id="rId5" imgW="2361960" imgH="444240" progId="Equation.3">
                  <p:embed/>
                  <p:pic>
                    <p:nvPicPr>
                      <p:cNvPr id="9318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523" y="5459431"/>
                        <a:ext cx="4840287" cy="911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151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1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Função Impulso</a:t>
            </a:r>
            <a:endParaRPr lang="pt-BR" smtClean="0"/>
          </a:p>
        </p:txBody>
      </p:sp>
      <p:pic>
        <p:nvPicPr>
          <p:cNvPr id="8202" name="Picture 2" descr="C:\Documents and Settings\Steveo\My Documents\Engineering\Dorf\prepare_present\jpgs\dorfart_ch14\14-03-01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928688"/>
            <a:ext cx="4681538" cy="552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5956" name="Object 4"/>
          <p:cNvGraphicFramePr>
            <a:graphicFrameLocks noChangeAspect="1"/>
          </p:cNvGraphicFramePr>
          <p:nvPr/>
        </p:nvGraphicFramePr>
        <p:xfrm>
          <a:off x="6465888" y="908050"/>
          <a:ext cx="200660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5" name="Equação" r:id="rId5" imgW="927000" imgH="279360" progId="Equation.3">
                  <p:embed/>
                </p:oleObj>
              </mc:Choice>
              <mc:Fallback>
                <p:oleObj name="Equação" r:id="rId5" imgW="927000" imgH="27936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5888" y="908050"/>
                        <a:ext cx="2006600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57" name="Object 5"/>
          <p:cNvGraphicFramePr>
            <a:graphicFrameLocks noChangeAspect="1"/>
          </p:cNvGraphicFramePr>
          <p:nvPr/>
        </p:nvGraphicFramePr>
        <p:xfrm>
          <a:off x="5464175" y="1628775"/>
          <a:ext cx="4040188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6" name="Equação" r:id="rId7" imgW="1866600" imgH="279360" progId="Equation.3">
                  <p:embed/>
                </p:oleObj>
              </mc:Choice>
              <mc:Fallback>
                <p:oleObj name="Equação" r:id="rId7" imgW="1866600" imgH="27936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4175" y="1628775"/>
                        <a:ext cx="4040188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58" name="Object 6"/>
          <p:cNvGraphicFramePr>
            <a:graphicFrameLocks noChangeAspect="1"/>
          </p:cNvGraphicFramePr>
          <p:nvPr/>
        </p:nvGraphicFramePr>
        <p:xfrm>
          <a:off x="3803660" y="2206625"/>
          <a:ext cx="3381375" cy="1150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7" name="Equação" r:id="rId9" imgW="1562040" imgH="533160" progId="Equation.3">
                  <p:embed/>
                </p:oleObj>
              </mc:Choice>
              <mc:Fallback>
                <p:oleObj name="Equação" r:id="rId9" imgW="1562040" imgH="53316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3660" y="2206625"/>
                        <a:ext cx="3381375" cy="1150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59" name="Object 7"/>
          <p:cNvGraphicFramePr>
            <a:graphicFrameLocks noChangeAspect="1"/>
          </p:cNvGraphicFramePr>
          <p:nvPr/>
        </p:nvGraphicFramePr>
        <p:xfrm>
          <a:off x="7091363" y="2205056"/>
          <a:ext cx="2667000" cy="1150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8" name="Equação" r:id="rId11" imgW="1231560" imgH="533160" progId="Equation.3">
                  <p:embed/>
                </p:oleObj>
              </mc:Choice>
              <mc:Fallback>
                <p:oleObj name="Equação" r:id="rId11" imgW="1231560" imgH="53316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1363" y="2205056"/>
                        <a:ext cx="2667000" cy="1150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60" name="Object 8"/>
          <p:cNvGraphicFramePr>
            <a:graphicFrameLocks noChangeAspect="1"/>
          </p:cNvGraphicFramePr>
          <p:nvPr/>
        </p:nvGraphicFramePr>
        <p:xfrm>
          <a:off x="3800484" y="3357569"/>
          <a:ext cx="3794125" cy="1150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9" name="Equação" r:id="rId13" imgW="1752480" imgH="533160" progId="Equation.3">
                  <p:embed/>
                </p:oleObj>
              </mc:Choice>
              <mc:Fallback>
                <p:oleObj name="Equação" r:id="rId13" imgW="1752480" imgH="53316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0484" y="3357569"/>
                        <a:ext cx="3794125" cy="1150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61" name="Object 9"/>
          <p:cNvGraphicFramePr>
            <a:graphicFrameLocks noChangeAspect="1"/>
          </p:cNvGraphicFramePr>
          <p:nvPr/>
        </p:nvGraphicFramePr>
        <p:xfrm>
          <a:off x="8048625" y="3440119"/>
          <a:ext cx="1760538" cy="985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0" name="Equação" r:id="rId15" imgW="812520" imgH="457200" progId="Equation.3">
                  <p:embed/>
                </p:oleObj>
              </mc:Choice>
              <mc:Fallback>
                <p:oleObj name="Equação" r:id="rId15" imgW="812520" imgH="4572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48625" y="3440119"/>
                        <a:ext cx="1760538" cy="985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62" name="Object 10"/>
          <p:cNvGraphicFramePr>
            <a:graphicFrameLocks noChangeAspect="1"/>
          </p:cNvGraphicFramePr>
          <p:nvPr/>
        </p:nvGraphicFramePr>
        <p:xfrm>
          <a:off x="3825884" y="4719638"/>
          <a:ext cx="11271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1" name="Equação" r:id="rId17" imgW="520560" imgH="203040" progId="Equation.3">
                  <p:embed/>
                </p:oleObj>
              </mc:Choice>
              <mc:Fallback>
                <p:oleObj name="Equação" r:id="rId17" imgW="520560" imgH="20304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5884" y="4719638"/>
                        <a:ext cx="1127125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5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25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25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25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25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25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25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1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Exercício 2 (solução) – gráfico de V(t)</a:t>
            </a:r>
            <a:endParaRPr lang="en-US" baseline="-25000" smtClean="0"/>
          </a:p>
        </p:txBody>
      </p:sp>
      <p:sp>
        <p:nvSpPr>
          <p:cNvPr id="94212" name="Espaço Reservado para Conteúdo 2"/>
          <p:cNvSpPr>
            <a:spLocks noGrp="1"/>
          </p:cNvSpPr>
          <p:nvPr>
            <p:ph idx="1"/>
          </p:nvPr>
        </p:nvSpPr>
        <p:spPr>
          <a:xfrm>
            <a:off x="144467" y="784225"/>
            <a:ext cx="9704387" cy="6029325"/>
          </a:xfrm>
        </p:spPr>
        <p:txBody>
          <a:bodyPr/>
          <a:lstStyle/>
          <a:p>
            <a:r>
              <a:rPr lang="en-US" sz="2000" smtClean="0"/>
              <a:t>Vamos representar a função V(t) pela </a:t>
            </a:r>
          </a:p>
          <a:p>
            <a:endParaRPr lang="en-US" sz="2000" smtClean="0"/>
          </a:p>
          <a:p>
            <a:endParaRPr lang="en-US" sz="2000" smtClean="0"/>
          </a:p>
          <a:p>
            <a:r>
              <a:rPr lang="en-US" sz="2000" smtClean="0"/>
              <a:t>Os parâmetros serão :</a:t>
            </a:r>
          </a:p>
          <a:p>
            <a:pPr lvl="1"/>
            <a:r>
              <a:rPr lang="en-US" sz="1600" smtClean="0"/>
              <a:t>T = 5</a:t>
            </a:r>
          </a:p>
          <a:p>
            <a:pPr lvl="1"/>
            <a:r>
              <a:rPr lang="en-US" sz="1600" smtClean="0"/>
              <a:t>Vm = 1</a:t>
            </a:r>
          </a:p>
          <a:p>
            <a:r>
              <a:rPr lang="en-US" sz="2000" smtClean="0"/>
              <a:t>A sequência de comandos  do wxMaxima será :</a:t>
            </a:r>
          </a:p>
          <a:p>
            <a:pPr lvl="1"/>
            <a:r>
              <a:rPr lang="en-US" sz="1600" smtClean="0"/>
              <a:t>kill(all)$</a:t>
            </a:r>
          </a:p>
          <a:p>
            <a:pPr lvl="1"/>
            <a:r>
              <a:rPr lang="en-US" sz="1600" smtClean="0"/>
              <a:t>x[k]:=%pi*k/3$</a:t>
            </a:r>
          </a:p>
          <a:p>
            <a:pPr lvl="1"/>
            <a:r>
              <a:rPr lang="en-US" sz="1600" smtClean="0"/>
              <a:t>b[k]:=sin(x[k])/(k^2)$</a:t>
            </a:r>
          </a:p>
          <a:p>
            <a:pPr lvl="1"/>
            <a:r>
              <a:rPr lang="en-US" sz="1600" smtClean="0"/>
              <a:t>tr[T,k,t]:=b[k]*sin(2*%pi/T*k*t)$</a:t>
            </a:r>
          </a:p>
          <a:p>
            <a:pPr lvl="1"/>
            <a:r>
              <a:rPr lang="en-US" sz="1600" smtClean="0"/>
              <a:t>k0[Vm]:= 12*Vm/%pi^2$</a:t>
            </a:r>
          </a:p>
          <a:p>
            <a:pPr lvl="1"/>
            <a:r>
              <a:rPr lang="en-US" sz="1600" smtClean="0"/>
              <a:t>wxplot2d([k0[1]*sum(tr[5,2*k+1,t], k, 0, 20)], [t,-5,5])$</a:t>
            </a:r>
          </a:p>
          <a:p>
            <a:r>
              <a:rPr lang="en-US" sz="2000" smtClean="0"/>
              <a:t>Observações :</a:t>
            </a:r>
          </a:p>
          <a:p>
            <a:pPr lvl="1"/>
            <a:r>
              <a:rPr lang="en-US" sz="1600" smtClean="0"/>
              <a:t>Sequência com 20 termos ímpares; Termos ímpares obtidos com 2*k+1 como parâmetro da função.</a:t>
            </a:r>
          </a:p>
        </p:txBody>
      </p:sp>
      <p:graphicFrame>
        <p:nvGraphicFramePr>
          <p:cNvPr id="94210" name="Object 3"/>
          <p:cNvGraphicFramePr>
            <a:graphicFrameLocks noChangeAspect="1"/>
          </p:cNvGraphicFramePr>
          <p:nvPr/>
        </p:nvGraphicFramePr>
        <p:xfrm>
          <a:off x="560398" y="1196993"/>
          <a:ext cx="4840287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4" name="Equação" r:id="rId3" imgW="2361960" imgH="444240" progId="Equation.3">
                  <p:embed/>
                </p:oleObj>
              </mc:Choice>
              <mc:Fallback>
                <p:oleObj name="Equação" r:id="rId3" imgW="2361960" imgH="444240" progId="Equation.3">
                  <p:embed/>
                  <p:pic>
                    <p:nvPicPr>
                      <p:cNvPr id="942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398" y="1196993"/>
                        <a:ext cx="4840287" cy="911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349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Exercício 2 (solução) – gráfico de V(t)</a:t>
            </a:r>
          </a:p>
        </p:txBody>
      </p:sp>
      <p:sp>
        <p:nvSpPr>
          <p:cNvPr id="178179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mtClean="0"/>
              <a:t>Com T=5, Vm=1 e 20 coeficientes ímpares temos :</a:t>
            </a:r>
          </a:p>
        </p:txBody>
      </p:sp>
      <p:pic>
        <p:nvPicPr>
          <p:cNvPr id="17818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848" y="1916116"/>
            <a:ext cx="7369175" cy="442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613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smtClean="0"/>
              <a:t>Exercício 2 (solução) – gráfico animado de V(t)</a:t>
            </a:r>
          </a:p>
        </p:txBody>
      </p:sp>
      <p:sp>
        <p:nvSpPr>
          <p:cNvPr id="179203" name="Espaço Reservado para Conteúdo 2"/>
          <p:cNvSpPr>
            <a:spLocks noGrp="1"/>
          </p:cNvSpPr>
          <p:nvPr>
            <p:ph idx="1"/>
          </p:nvPr>
        </p:nvSpPr>
        <p:spPr>
          <a:xfrm>
            <a:off x="293691" y="908058"/>
            <a:ext cx="9340850" cy="5381625"/>
          </a:xfrm>
        </p:spPr>
        <p:txBody>
          <a:bodyPr/>
          <a:lstStyle/>
          <a:p>
            <a:pPr lvl="1"/>
            <a:r>
              <a:rPr lang="en-US" smtClean="0"/>
              <a:t>Com T=5, Vm=1 e 20 coeficientes ímpares temos :</a:t>
            </a:r>
          </a:p>
          <a:p>
            <a:pPr lvl="1"/>
            <a:r>
              <a:rPr lang="en-US" smtClean="0"/>
              <a:t>with_slider(kf,makelist(n,n,1,20),           </a:t>
            </a:r>
          </a:p>
          <a:p>
            <a:pPr lvl="1">
              <a:buFontTx/>
              <a:buNone/>
            </a:pPr>
            <a:r>
              <a:rPr lang="en-US" smtClean="0"/>
              <a:t>				  [k0[1]*sum(tr[5,2*k+1,t], k, 0, kf)], </a:t>
            </a:r>
          </a:p>
          <a:p>
            <a:pPr lvl="1">
              <a:buFontTx/>
              <a:buNone/>
            </a:pPr>
            <a:r>
              <a:rPr lang="en-US" smtClean="0"/>
              <a:t>		            	  [t,-5,5],</a:t>
            </a:r>
          </a:p>
          <a:p>
            <a:pPr lvl="1">
              <a:buFontTx/>
              <a:buNone/>
            </a:pPr>
            <a:r>
              <a:rPr lang="en-US" smtClean="0"/>
              <a:t>				  [legend,””)</a:t>
            </a:r>
          </a:p>
        </p:txBody>
      </p:sp>
      <p:pic>
        <p:nvPicPr>
          <p:cNvPr id="17920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3644900"/>
            <a:ext cx="4762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920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38" y="3644900"/>
            <a:ext cx="4762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716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Forma fasorial para a série de Fourier</a:t>
            </a:r>
            <a:endParaRPr lang="pt-BR" smtClean="0"/>
          </a:p>
        </p:txBody>
      </p:sp>
      <p:sp>
        <p:nvSpPr>
          <p:cNvPr id="95237" name="Espaço Reservado para Conteúdo 2"/>
          <p:cNvSpPr>
            <a:spLocks noGrp="1"/>
          </p:cNvSpPr>
          <p:nvPr>
            <p:ph idx="1"/>
          </p:nvPr>
        </p:nvSpPr>
        <p:spPr>
          <a:xfrm>
            <a:off x="293691" y="833446"/>
            <a:ext cx="9340850" cy="5381625"/>
          </a:xfrm>
        </p:spPr>
        <p:txBody>
          <a:bodyPr/>
          <a:lstStyle/>
          <a:p>
            <a:r>
              <a:rPr lang="en-US" smtClean="0"/>
              <a:t>A série de Fourier pode ser expressa da seguinte forma :</a:t>
            </a:r>
          </a:p>
          <a:p>
            <a:pPr lvl="1"/>
            <a:endParaRPr lang="en-US" smtClean="0"/>
          </a:p>
          <a:p>
            <a:pPr lvl="1"/>
            <a:r>
              <a:rPr lang="en-US" smtClean="0"/>
              <a:t>onde :</a:t>
            </a:r>
          </a:p>
          <a:p>
            <a:endParaRPr lang="pt-BR" smtClean="0"/>
          </a:p>
        </p:txBody>
      </p:sp>
      <p:graphicFrame>
        <p:nvGraphicFramePr>
          <p:cNvPr id="95234" name="Object 2"/>
          <p:cNvGraphicFramePr>
            <a:graphicFrameLocks noChangeAspect="1"/>
          </p:cNvGraphicFramePr>
          <p:nvPr/>
        </p:nvGraphicFramePr>
        <p:xfrm>
          <a:off x="2238377" y="1285878"/>
          <a:ext cx="4530725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22" name="Equação" r:id="rId3" imgW="1955520" imgH="431640" progId="Equation.3">
                  <p:embed/>
                </p:oleObj>
              </mc:Choice>
              <mc:Fallback>
                <p:oleObj name="Equação" r:id="rId3" imgW="1955520" imgH="431640" progId="Equation.3">
                  <p:embed/>
                  <p:pic>
                    <p:nvPicPr>
                      <p:cNvPr id="9523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8377" y="1285878"/>
                        <a:ext cx="4530725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35" name="Object 3"/>
          <p:cNvGraphicFramePr>
            <a:graphicFrameLocks noChangeAspect="1"/>
          </p:cNvGraphicFramePr>
          <p:nvPr/>
        </p:nvGraphicFramePr>
        <p:xfrm>
          <a:off x="2228850" y="2292350"/>
          <a:ext cx="567690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23" name="Equação" r:id="rId5" imgW="2450880" imgH="304560" progId="Equation.3">
                  <p:embed/>
                </p:oleObj>
              </mc:Choice>
              <mc:Fallback>
                <p:oleObj name="Equação" r:id="rId5" imgW="2450880" imgH="304560" progId="Equation.3">
                  <p:embed/>
                  <p:pic>
                    <p:nvPicPr>
                      <p:cNvPr id="9523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8850" y="2292350"/>
                        <a:ext cx="5676900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152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Exemplo 3 – Cálcule os coeficientes fasoriais  do sinal mostrado abaixo</a:t>
            </a:r>
            <a:endParaRPr lang="pt-BR" smtClean="0"/>
          </a:p>
        </p:txBody>
      </p:sp>
      <p:pic>
        <p:nvPicPr>
          <p:cNvPr id="180227" name="Picture 2" descr="16_11Ex16-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" y="1247777"/>
            <a:ext cx="9023350" cy="512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445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Exemplo 3 – Solução</a:t>
            </a:r>
            <a:endParaRPr lang="pt-BR" smtClean="0"/>
          </a:p>
        </p:txBody>
      </p:sp>
      <p:sp>
        <p:nvSpPr>
          <p:cNvPr id="9626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Calculando no wxMaxima as expressões :</a:t>
            </a:r>
          </a:p>
          <a:p>
            <a:endParaRPr lang="en-US" smtClean="0"/>
          </a:p>
          <a:p>
            <a:endParaRPr lang="en-US" smtClean="0"/>
          </a:p>
          <a:p>
            <a:pPr lvl="2"/>
            <a:r>
              <a:rPr lang="de-DE" smtClean="0"/>
              <a:t>kill(all);</a:t>
            </a:r>
          </a:p>
          <a:p>
            <a:pPr lvl="2"/>
            <a:r>
              <a:rPr lang="de-DE" smtClean="0"/>
              <a:t>declare(k,integer);</a:t>
            </a:r>
          </a:p>
          <a:p>
            <a:pPr lvl="2"/>
            <a:r>
              <a:rPr lang="de-DE" smtClean="0"/>
              <a:t>a0[Vm,T]:=1/T*integrate(Vm,t,0,T/4);</a:t>
            </a:r>
          </a:p>
          <a:p>
            <a:pPr lvl="2"/>
            <a:r>
              <a:rPr lang="de-DE" smtClean="0"/>
              <a:t>a[k,Vm,T]:=2/T*integrate(Vm*cos(2*%pi/T*k*t),t,0,T/4);</a:t>
            </a:r>
          </a:p>
          <a:p>
            <a:pPr lvl="2"/>
            <a:r>
              <a:rPr lang="de-DE" smtClean="0"/>
              <a:t>b[k,Vm,T]:=2/T*integrate(Vm*sin(2*%pi/T*k*t),t,0,T/4);</a:t>
            </a:r>
            <a:endParaRPr lang="en-US" smtClean="0"/>
          </a:p>
        </p:txBody>
      </p:sp>
      <p:graphicFrame>
        <p:nvGraphicFramePr>
          <p:cNvPr id="96258" name="Object 4"/>
          <p:cNvGraphicFramePr>
            <a:graphicFrameLocks noChangeAspect="1"/>
          </p:cNvGraphicFramePr>
          <p:nvPr/>
        </p:nvGraphicFramePr>
        <p:xfrm>
          <a:off x="704850" y="1844693"/>
          <a:ext cx="3468688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58" name="Equação" r:id="rId3" imgW="1600200" imgH="431640" progId="Equation.3">
                  <p:embed/>
                </p:oleObj>
              </mc:Choice>
              <mc:Fallback>
                <p:oleObj name="Equação" r:id="rId3" imgW="1600200" imgH="431640" progId="Equation.3">
                  <p:embed/>
                  <p:pic>
                    <p:nvPicPr>
                      <p:cNvPr id="9625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850" y="1844693"/>
                        <a:ext cx="3468688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59" name="Object 5"/>
          <p:cNvGraphicFramePr>
            <a:graphicFrameLocks noChangeAspect="1"/>
          </p:cNvGraphicFramePr>
          <p:nvPr/>
        </p:nvGraphicFramePr>
        <p:xfrm>
          <a:off x="4562475" y="1844693"/>
          <a:ext cx="3386138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59" name="Equação" r:id="rId5" imgW="1562040" imgH="431640" progId="Equation.3">
                  <p:embed/>
                </p:oleObj>
              </mc:Choice>
              <mc:Fallback>
                <p:oleObj name="Equação" r:id="rId5" imgW="1562040" imgH="431640" progId="Equation.3">
                  <p:embed/>
                  <p:pic>
                    <p:nvPicPr>
                      <p:cNvPr id="9625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2475" y="1844693"/>
                        <a:ext cx="3386138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60" name="Object 8"/>
          <p:cNvGraphicFramePr>
            <a:graphicFrameLocks noChangeAspect="1"/>
          </p:cNvGraphicFramePr>
          <p:nvPr/>
        </p:nvGraphicFramePr>
        <p:xfrm>
          <a:off x="3722688" y="5499100"/>
          <a:ext cx="1981200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60" name="Equação" r:id="rId7" imgW="914400" imgH="406080" progId="Equation.3">
                  <p:embed/>
                </p:oleObj>
              </mc:Choice>
              <mc:Fallback>
                <p:oleObj name="Equação" r:id="rId7" imgW="914400" imgH="406080" progId="Equation.3">
                  <p:embed/>
                  <p:pic>
                    <p:nvPicPr>
                      <p:cNvPr id="9626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2688" y="5499100"/>
                        <a:ext cx="1981200" cy="88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61" name="Object 9"/>
          <p:cNvGraphicFramePr>
            <a:graphicFrameLocks noChangeAspect="1"/>
          </p:cNvGraphicFramePr>
          <p:nvPr/>
        </p:nvGraphicFramePr>
        <p:xfrm>
          <a:off x="6303963" y="5499100"/>
          <a:ext cx="2393950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61" name="Equação" r:id="rId9" imgW="1104840" imgH="406080" progId="Equation.3">
                  <p:embed/>
                </p:oleObj>
              </mc:Choice>
              <mc:Fallback>
                <p:oleObj name="Equação" r:id="rId9" imgW="1104840" imgH="406080" progId="Equation.3">
                  <p:embed/>
                  <p:pic>
                    <p:nvPicPr>
                      <p:cNvPr id="9626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3963" y="5499100"/>
                        <a:ext cx="2393950" cy="88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62" name="Object 10"/>
          <p:cNvGraphicFramePr>
            <a:graphicFrameLocks noChangeAspect="1"/>
          </p:cNvGraphicFramePr>
          <p:nvPr/>
        </p:nvGraphicFramePr>
        <p:xfrm>
          <a:off x="1995497" y="5499118"/>
          <a:ext cx="1127125" cy="85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62" name="Equação" r:id="rId11" imgW="520560" imgH="393480" progId="Equation.3">
                  <p:embed/>
                </p:oleObj>
              </mc:Choice>
              <mc:Fallback>
                <p:oleObj name="Equação" r:id="rId11" imgW="520560" imgH="393480" progId="Equation.3">
                  <p:embed/>
                  <p:pic>
                    <p:nvPicPr>
                      <p:cNvPr id="9626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5497" y="5499118"/>
                        <a:ext cx="1127125" cy="85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570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Exemplo 3 – Solução (2a parte)</a:t>
            </a:r>
            <a:endParaRPr lang="pt-BR" smtClean="0"/>
          </a:p>
        </p:txBody>
      </p:sp>
      <p:sp>
        <p:nvSpPr>
          <p:cNvPr id="181251" name="Espaço Reservado para Conteúdo 4"/>
          <p:cNvSpPr>
            <a:spLocks noGrp="1"/>
          </p:cNvSpPr>
          <p:nvPr>
            <p:ph idx="1"/>
          </p:nvPr>
        </p:nvSpPr>
        <p:spPr>
          <a:xfrm>
            <a:off x="293691" y="784229"/>
            <a:ext cx="9340850" cy="5381625"/>
          </a:xfrm>
        </p:spPr>
        <p:txBody>
          <a:bodyPr/>
          <a:lstStyle/>
          <a:p>
            <a:r>
              <a:rPr lang="en-US" smtClean="0"/>
              <a:t>Calculando os termos :</a:t>
            </a:r>
          </a:p>
          <a:p>
            <a:pPr lvl="2"/>
            <a:r>
              <a:rPr lang="en-US" smtClean="0"/>
              <a:t>f[k,Vm,T]:=abs(a[k,Vm,T]-%i*b[k,Vm,T]);</a:t>
            </a:r>
          </a:p>
          <a:p>
            <a:pPr lvl="2"/>
            <a:r>
              <a:rPr lang="en-US" smtClean="0"/>
              <a:t>g[k,Vm,T]:=carg(a[k,Vm,T]-%i*b[k,Vm,T])*180/%pi;</a:t>
            </a:r>
          </a:p>
          <a:p>
            <a:pPr lvl="2"/>
            <a:r>
              <a:rPr lang="en-US" smtClean="0"/>
              <a:t>radcan(f[k,Vm,T])</a:t>
            </a:r>
          </a:p>
          <a:p>
            <a:pPr lvl="2"/>
            <a:endParaRPr lang="en-US" smtClean="0"/>
          </a:p>
          <a:p>
            <a:pPr lvl="2"/>
            <a:endParaRPr lang="en-US" smtClean="0"/>
          </a:p>
          <a:p>
            <a:pPr lvl="2"/>
            <a:r>
              <a:rPr lang="en-US" smtClean="0"/>
              <a:t>radcan(-b[k,Vm,T]/a[k,Vm,T])</a:t>
            </a:r>
          </a:p>
          <a:p>
            <a:pPr lvl="2"/>
            <a:endParaRPr lang="en-US" smtClean="0"/>
          </a:p>
          <a:p>
            <a:pPr lvl="2"/>
            <a:endParaRPr lang="en-US" smtClean="0"/>
          </a:p>
          <a:p>
            <a:pPr lvl="2"/>
            <a:r>
              <a:rPr lang="en-US" smtClean="0"/>
              <a:t>Vm é um termo multiplicativo e T não importa. </a:t>
            </a:r>
          </a:p>
          <a:p>
            <a:pPr lvl="2"/>
            <a:r>
              <a:rPr lang="en-US" smtClean="0"/>
              <a:t>Fazeno Vm=T=1, teremos  os seguintes valores para os termos da série : </a:t>
            </a:r>
          </a:p>
        </p:txBody>
      </p:sp>
      <p:pic>
        <p:nvPicPr>
          <p:cNvPr id="18125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75" y="2276475"/>
            <a:ext cx="2808288" cy="94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25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700" y="3500440"/>
            <a:ext cx="1081088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907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Exemplo 3 – Solução (3a parte)</a:t>
            </a:r>
            <a:endParaRPr lang="pt-BR" smtClean="0"/>
          </a:p>
        </p:txBody>
      </p:sp>
      <p:sp>
        <p:nvSpPr>
          <p:cNvPr id="182275" name="Espaço Reservado para Conteúdo 4"/>
          <p:cNvSpPr>
            <a:spLocks noGrp="1"/>
          </p:cNvSpPr>
          <p:nvPr>
            <p:ph idx="1"/>
          </p:nvPr>
        </p:nvSpPr>
        <p:spPr>
          <a:xfrm>
            <a:off x="57156" y="836614"/>
            <a:ext cx="9340850" cy="5381625"/>
          </a:xfrm>
        </p:spPr>
        <p:txBody>
          <a:bodyPr/>
          <a:lstStyle/>
          <a:p>
            <a:r>
              <a:rPr lang="en-US" smtClean="0"/>
              <a:t>Calculando os termos :</a:t>
            </a:r>
          </a:p>
          <a:p>
            <a:pPr lvl="1"/>
            <a:r>
              <a:rPr lang="en-US" smtClean="0"/>
              <a:t>a0[1,1] -&gt; ¼</a:t>
            </a:r>
          </a:p>
          <a:p>
            <a:r>
              <a:rPr lang="en-US" smtClean="0"/>
              <a:t>Termos na forma retangular</a:t>
            </a:r>
          </a:p>
          <a:p>
            <a:pPr lvl="1"/>
            <a:r>
              <a:rPr lang="en-US" smtClean="0"/>
              <a:t>makelist([a[k,1,1]-%i*b[k,1,1]],k,1,7);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r>
              <a:rPr lang="en-US" smtClean="0"/>
              <a:t>Termos na forma polar</a:t>
            </a:r>
          </a:p>
          <a:p>
            <a:pPr lvl="1"/>
            <a:r>
              <a:rPr lang="en-US" smtClean="0"/>
              <a:t>makelist([f[n,1,1],g[n,1,1]],n,1,3);</a:t>
            </a:r>
          </a:p>
          <a:p>
            <a:pPr lvl="1"/>
            <a:endParaRPr lang="en-US" smtClean="0"/>
          </a:p>
        </p:txBody>
      </p:sp>
      <p:pic>
        <p:nvPicPr>
          <p:cNvPr id="18227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5259388"/>
            <a:ext cx="53292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27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3141666"/>
            <a:ext cx="9672637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354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Exemplo 3 – Solução (4a parte)</a:t>
            </a:r>
            <a:endParaRPr lang="pt-BR" smtClean="0"/>
          </a:p>
        </p:txBody>
      </p:sp>
      <p:sp>
        <p:nvSpPr>
          <p:cNvPr id="183299" name="Espaço Reservado para Conteúdo 4"/>
          <p:cNvSpPr>
            <a:spLocks noGrp="1"/>
          </p:cNvSpPr>
          <p:nvPr>
            <p:ph idx="1"/>
          </p:nvPr>
        </p:nvSpPr>
        <p:spPr>
          <a:xfrm>
            <a:off x="293691" y="836614"/>
            <a:ext cx="9340850" cy="5381625"/>
          </a:xfrm>
        </p:spPr>
        <p:txBody>
          <a:bodyPr/>
          <a:lstStyle/>
          <a:p>
            <a:r>
              <a:rPr lang="en-US" smtClean="0"/>
              <a:t>Sendo assim a série fica :</a:t>
            </a:r>
          </a:p>
          <a:p>
            <a:pPr lvl="2"/>
            <a:r>
              <a:rPr lang="en-US" smtClean="0"/>
              <a:t>v(t,Vm,T):=a0[Vm,T] + sum(f[k,Vm,T]*cos(2*%pi*k*t/T+g[k,Vm,T]),k,1,3);</a:t>
            </a:r>
          </a:p>
          <a:p>
            <a:pPr lvl="2"/>
            <a:r>
              <a:rPr lang="en-US" smtClean="0"/>
              <a:t>v(1,1,1)</a:t>
            </a:r>
          </a:p>
        </p:txBody>
      </p:sp>
      <p:pic>
        <p:nvPicPr>
          <p:cNvPr id="18330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98" y="2852738"/>
            <a:ext cx="7653337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607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Exemplo 4 – Resposta de um circuito RC</a:t>
            </a:r>
            <a:endParaRPr lang="pt-BR" smtClean="0"/>
          </a:p>
        </p:txBody>
      </p:sp>
      <p:sp>
        <p:nvSpPr>
          <p:cNvPr id="184323" name="Espaço Reservado para Conteúdo 2"/>
          <p:cNvSpPr>
            <a:spLocks noGrp="1"/>
          </p:cNvSpPr>
          <p:nvPr>
            <p:ph idx="1"/>
          </p:nvPr>
        </p:nvSpPr>
        <p:spPr>
          <a:xfrm>
            <a:off x="293691" y="857257"/>
            <a:ext cx="9340850" cy="5381625"/>
          </a:xfrm>
        </p:spPr>
        <p:txBody>
          <a:bodyPr/>
          <a:lstStyle/>
          <a:p>
            <a:pPr algn="just"/>
            <a:r>
              <a:rPr lang="en-US" sz="2000" smtClean="0"/>
              <a:t>Analise a resposta do circuito RC abaixo ao sinal de entrada </a:t>
            </a:r>
            <a:r>
              <a:rPr lang="en-US" sz="2000" i="1" smtClean="0"/>
              <a:t>v</a:t>
            </a:r>
            <a:r>
              <a:rPr lang="en-US" sz="2000" i="1" baseline="-25000" smtClean="0"/>
              <a:t>g</a:t>
            </a:r>
            <a:r>
              <a:rPr lang="en-US" sz="2000" i="1" smtClean="0"/>
              <a:t> </a:t>
            </a:r>
            <a:r>
              <a:rPr lang="en-US" sz="2000" smtClean="0"/>
              <a:t>utilizando : série de Fourier para representar o sinal de entrada, impedância complexa e o princípio da superposição para descrever v</a:t>
            </a:r>
            <a:r>
              <a:rPr lang="en-US" sz="2000" baseline="-25000" smtClean="0"/>
              <a:t>o</a:t>
            </a:r>
            <a:r>
              <a:rPr lang="en-US" sz="2000" smtClean="0"/>
              <a:t> ( descreva tanto a amplitude quanto a fase de v</a:t>
            </a:r>
            <a:r>
              <a:rPr lang="en-US" sz="2000" baseline="-25000" smtClean="0"/>
              <a:t>0</a:t>
            </a:r>
            <a:r>
              <a:rPr lang="en-US" sz="2000" smtClean="0"/>
              <a:t> ) e determine o que ocorrerá quando </a:t>
            </a:r>
            <a:r>
              <a:rPr lang="en-US" sz="2000" i="1" smtClean="0"/>
              <a:t>C-&gt;0 </a:t>
            </a:r>
            <a:r>
              <a:rPr lang="en-US" sz="2000" smtClean="0"/>
              <a:t>e </a:t>
            </a:r>
            <a:r>
              <a:rPr lang="en-US" sz="2000" i="1" smtClean="0"/>
              <a:t>C-&gt;∞</a:t>
            </a:r>
            <a:r>
              <a:rPr lang="en-US" sz="2000" smtClean="0"/>
              <a:t>  </a:t>
            </a:r>
            <a:endParaRPr lang="pt-BR" sz="2000" smtClean="0"/>
          </a:p>
        </p:txBody>
      </p:sp>
      <p:pic>
        <p:nvPicPr>
          <p:cNvPr id="184324" name="Picture 2" descr="16_12a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313" y="2857500"/>
            <a:ext cx="4786312" cy="369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215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Transformadas de Laplace</a:t>
            </a:r>
          </a:p>
        </p:txBody>
      </p:sp>
      <p:sp>
        <p:nvSpPr>
          <p:cNvPr id="7680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93663" y="1000126"/>
            <a:ext cx="9683750" cy="5381625"/>
          </a:xfrm>
        </p:spPr>
        <p:txBody>
          <a:bodyPr/>
          <a:lstStyle/>
          <a:p>
            <a:r>
              <a:rPr lang="pt-BR" smtClean="0"/>
              <a:t>Transformada de a</a:t>
            </a:r>
            <a:r>
              <a:rPr lang="pt-BR" baseline="-25000" smtClean="0"/>
              <a:t>1</a:t>
            </a:r>
            <a:r>
              <a:rPr lang="pt-BR" smtClean="0"/>
              <a:t>f</a:t>
            </a:r>
            <a:r>
              <a:rPr lang="pt-BR" baseline="-25000" smtClean="0"/>
              <a:t>1</a:t>
            </a:r>
            <a:r>
              <a:rPr lang="pt-BR" smtClean="0"/>
              <a:t>(t)+a</a:t>
            </a:r>
            <a:r>
              <a:rPr lang="pt-BR" baseline="-25000" smtClean="0"/>
              <a:t>2</a:t>
            </a:r>
            <a:r>
              <a:rPr lang="pt-BR" smtClean="0"/>
              <a:t>f</a:t>
            </a:r>
            <a:r>
              <a:rPr lang="pt-BR" baseline="-25000" smtClean="0"/>
              <a:t>2</a:t>
            </a:r>
            <a:r>
              <a:rPr lang="pt-BR" smtClean="0"/>
              <a:t>(t)=&gt;a</a:t>
            </a:r>
            <a:r>
              <a:rPr lang="pt-BR" baseline="-25000" smtClean="0"/>
              <a:t>1</a:t>
            </a:r>
            <a:r>
              <a:rPr lang="pt-BR" smtClean="0"/>
              <a:t>F</a:t>
            </a:r>
            <a:r>
              <a:rPr lang="pt-BR" baseline="-25000" smtClean="0"/>
              <a:t>1</a:t>
            </a:r>
            <a:r>
              <a:rPr lang="pt-BR" smtClean="0"/>
              <a:t>(s)+a</a:t>
            </a:r>
            <a:r>
              <a:rPr lang="pt-BR" baseline="-25000" smtClean="0"/>
              <a:t>2</a:t>
            </a:r>
            <a:r>
              <a:rPr lang="pt-BR" smtClean="0"/>
              <a:t>F</a:t>
            </a:r>
            <a:r>
              <a:rPr lang="pt-BR" baseline="-25000" smtClean="0"/>
              <a:t>2</a:t>
            </a:r>
            <a:r>
              <a:rPr lang="pt-BR" smtClean="0"/>
              <a:t>(s)</a:t>
            </a:r>
          </a:p>
          <a:p>
            <a:endParaRPr lang="pt-BR" smtClean="0"/>
          </a:p>
          <a:p>
            <a:endParaRPr lang="pt-BR" smtClean="0"/>
          </a:p>
          <a:p>
            <a:endParaRPr lang="pt-BR" smtClean="0"/>
          </a:p>
          <a:p>
            <a:r>
              <a:rPr lang="pt-BR" smtClean="0"/>
              <a:t>Em outras palavras : A Transformada de Laplace é uma operação </a:t>
            </a:r>
            <a:r>
              <a:rPr lang="pt-BR" i="1" smtClean="0"/>
              <a:t>linear</a:t>
            </a:r>
            <a:r>
              <a:rPr lang="pt-BR" smtClean="0"/>
              <a:t>!</a:t>
            </a:r>
          </a:p>
          <a:p>
            <a:endParaRPr lang="pt-BR" smtClean="0"/>
          </a:p>
          <a:p>
            <a:pPr lvl="1">
              <a:buFontTx/>
              <a:buNone/>
            </a:pPr>
            <a:endParaRPr lang="pt-BR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5" grpId="0" build="p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Exemplo 4 – Solução ( 1a parte ) </a:t>
            </a:r>
            <a:endParaRPr lang="pt-BR" smtClean="0"/>
          </a:p>
        </p:txBody>
      </p:sp>
      <p:sp>
        <p:nvSpPr>
          <p:cNvPr id="97286" name="Espaço Reservado para Conteúdo 2"/>
          <p:cNvSpPr>
            <a:spLocks noGrp="1"/>
          </p:cNvSpPr>
          <p:nvPr>
            <p:ph idx="1"/>
          </p:nvPr>
        </p:nvSpPr>
        <p:spPr>
          <a:xfrm>
            <a:off x="273050" y="836614"/>
            <a:ext cx="9340850" cy="5381625"/>
          </a:xfrm>
        </p:spPr>
        <p:txBody>
          <a:bodyPr/>
          <a:lstStyle/>
          <a:p>
            <a:r>
              <a:rPr lang="en-US" smtClean="0"/>
              <a:t>A representação do sinal de entrada </a:t>
            </a:r>
            <a:r>
              <a:rPr lang="en-US" i="1" smtClean="0"/>
              <a:t>v</a:t>
            </a:r>
            <a:r>
              <a:rPr lang="en-US" i="1" baseline="-25000" smtClean="0"/>
              <a:t>g</a:t>
            </a:r>
            <a:r>
              <a:rPr lang="en-US" smtClean="0"/>
              <a:t> (uma onda quadrada) em série de Fourier fornece :</a:t>
            </a:r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A série de Fourier fica :</a:t>
            </a:r>
            <a:endParaRPr lang="pt-BR" smtClean="0"/>
          </a:p>
        </p:txBody>
      </p:sp>
      <p:graphicFrame>
        <p:nvGraphicFramePr>
          <p:cNvPr id="97282" name="Object 5"/>
          <p:cNvGraphicFramePr>
            <a:graphicFrameLocks noChangeAspect="1"/>
          </p:cNvGraphicFramePr>
          <p:nvPr/>
        </p:nvGraphicFramePr>
        <p:xfrm>
          <a:off x="3081345" y="2073275"/>
          <a:ext cx="2601912" cy="81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4" name="Equação" r:id="rId3" imgW="1257120" imgH="393480" progId="Equation.3">
                  <p:embed/>
                </p:oleObj>
              </mc:Choice>
              <mc:Fallback>
                <p:oleObj name="Equação" r:id="rId3" imgW="1257120" imgH="393480" progId="Equation.3">
                  <p:embed/>
                  <p:pic>
                    <p:nvPicPr>
                      <p:cNvPr id="9728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1345" y="2073275"/>
                        <a:ext cx="2601912" cy="814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283" name="Object 6"/>
          <p:cNvGraphicFramePr>
            <a:graphicFrameLocks noChangeAspect="1"/>
          </p:cNvGraphicFramePr>
          <p:nvPr/>
        </p:nvGraphicFramePr>
        <p:xfrm>
          <a:off x="2779722" y="3736993"/>
          <a:ext cx="3468687" cy="91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5" name="Equação" r:id="rId5" imgW="1676160" imgH="444240" progId="Equation.3">
                  <p:embed/>
                </p:oleObj>
              </mc:Choice>
              <mc:Fallback>
                <p:oleObj name="Equação" r:id="rId5" imgW="1676160" imgH="444240" progId="Equation.3">
                  <p:embed/>
                  <p:pic>
                    <p:nvPicPr>
                      <p:cNvPr id="9728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9722" y="3736993"/>
                        <a:ext cx="3468687" cy="919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284" name="Object 7"/>
          <p:cNvGraphicFramePr>
            <a:graphicFrameLocks noChangeAspect="1"/>
          </p:cNvGraphicFramePr>
          <p:nvPr/>
        </p:nvGraphicFramePr>
        <p:xfrm>
          <a:off x="490548" y="4919663"/>
          <a:ext cx="8855075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6" name="Equação" r:id="rId7" imgW="4279680" imgH="393480" progId="Equation.3">
                  <p:embed/>
                </p:oleObj>
              </mc:Choice>
              <mc:Fallback>
                <p:oleObj name="Equação" r:id="rId7" imgW="4279680" imgH="393480" progId="Equation.3">
                  <p:embed/>
                  <p:pic>
                    <p:nvPicPr>
                      <p:cNvPr id="97284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548" y="4919663"/>
                        <a:ext cx="8855075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7517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4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60" y="4572018"/>
            <a:ext cx="5745163" cy="192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534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13" y="1290645"/>
            <a:ext cx="2962275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534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Exemplo 4 – Solução ( 2a parte )</a:t>
            </a:r>
            <a:endParaRPr lang="pt-BR" smtClean="0"/>
          </a:p>
        </p:txBody>
      </p:sp>
      <p:sp>
        <p:nvSpPr>
          <p:cNvPr id="185349" name="Espaço Reservado para Conteúdo 2"/>
          <p:cNvSpPr>
            <a:spLocks noGrp="1"/>
          </p:cNvSpPr>
          <p:nvPr>
            <p:ph idx="1"/>
          </p:nvPr>
        </p:nvSpPr>
        <p:spPr>
          <a:xfrm>
            <a:off x="293691" y="857257"/>
            <a:ext cx="9340850" cy="5381625"/>
          </a:xfrm>
        </p:spPr>
        <p:txBody>
          <a:bodyPr/>
          <a:lstStyle/>
          <a:p>
            <a:r>
              <a:rPr lang="en-US" smtClean="0"/>
              <a:t>A relação </a:t>
            </a:r>
            <a:r>
              <a:rPr lang="en-US" i="1" smtClean="0"/>
              <a:t>V</a:t>
            </a:r>
            <a:r>
              <a:rPr lang="en-US" i="1" baseline="-25000" smtClean="0"/>
              <a:t>0</a:t>
            </a:r>
            <a:r>
              <a:rPr lang="en-US" smtClean="0"/>
              <a:t> x </a:t>
            </a:r>
            <a:r>
              <a:rPr lang="en-US" i="1" smtClean="0"/>
              <a:t>V</a:t>
            </a:r>
            <a:r>
              <a:rPr lang="en-US" i="1" baseline="-25000" smtClean="0"/>
              <a:t>g</a:t>
            </a:r>
            <a:r>
              <a:rPr lang="en-US" smtClean="0"/>
              <a:t> do sistema é :</a:t>
            </a:r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Para a primeira componente do sinal teremos :</a:t>
            </a:r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Em forma fasorial :</a:t>
            </a:r>
          </a:p>
          <a:p>
            <a:endParaRPr lang="en-US" smtClean="0"/>
          </a:p>
          <a:p>
            <a:endParaRPr lang="en-US" smtClean="0"/>
          </a:p>
          <a:p>
            <a:endParaRPr lang="pt-BR" smtClean="0"/>
          </a:p>
        </p:txBody>
      </p:sp>
      <p:pic>
        <p:nvPicPr>
          <p:cNvPr id="18535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688" y="3286129"/>
            <a:ext cx="29718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5351" name="CaixaDeTexto 6"/>
          <p:cNvSpPr txBox="1">
            <a:spLocks noChangeArrowheads="1"/>
          </p:cNvSpPr>
          <p:nvPr/>
        </p:nvSpPr>
        <p:spPr bwMode="auto">
          <a:xfrm>
            <a:off x="2865440" y="5373696"/>
            <a:ext cx="1008062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/>
              <a:t>onde</a:t>
            </a:r>
          </a:p>
        </p:txBody>
      </p:sp>
    </p:spTree>
    <p:extLst>
      <p:ext uri="{BB962C8B-B14F-4D97-AF65-F5344CB8AC3E}">
        <p14:creationId xmlns:p14="http://schemas.microsoft.com/office/powerpoint/2010/main" val="48588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Exemplo 4 – Solução ( 2a parte - II )</a:t>
            </a:r>
            <a:endParaRPr lang="pt-BR" smtClean="0"/>
          </a:p>
        </p:txBody>
      </p:sp>
      <p:sp>
        <p:nvSpPr>
          <p:cNvPr id="186371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Sendo assim, a forma alternativa do sinal de saída em função do tempo será :</a:t>
            </a:r>
            <a:endParaRPr lang="pt-BR" smtClean="0"/>
          </a:p>
        </p:txBody>
      </p:sp>
      <p:pic>
        <p:nvPicPr>
          <p:cNvPr id="18637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94" y="2357438"/>
            <a:ext cx="6115051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242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Devido a simetria de ¼ de onda, existem apenas os </a:t>
            </a:r>
            <a:r>
              <a:rPr lang="en-US" i="1" smtClean="0"/>
              <a:t>k</a:t>
            </a:r>
            <a:r>
              <a:rPr lang="en-US" i="1" baseline="-25000" smtClean="0"/>
              <a:t>s</a:t>
            </a:r>
            <a:r>
              <a:rPr lang="en-US" smtClean="0"/>
              <a:t> ímpares. A terceira harmônica portanto será :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E sua forma temporal :</a:t>
            </a:r>
            <a:endParaRPr lang="pt-BR" smtClean="0"/>
          </a:p>
        </p:txBody>
      </p:sp>
      <p:pic>
        <p:nvPicPr>
          <p:cNvPr id="18739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35" y="2357440"/>
            <a:ext cx="6105525" cy="274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739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Exemplo 4 – Solução ( 2a parte - III )</a:t>
            </a:r>
            <a:endParaRPr lang="pt-BR" smtClean="0"/>
          </a:p>
        </p:txBody>
      </p:sp>
      <p:pic>
        <p:nvPicPr>
          <p:cNvPr id="18739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535" y="5715000"/>
            <a:ext cx="5395913" cy="85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7398" name="CaixaDeTexto 5"/>
          <p:cNvSpPr txBox="1">
            <a:spLocks noChangeArrowheads="1"/>
          </p:cNvSpPr>
          <p:nvPr/>
        </p:nvSpPr>
        <p:spPr bwMode="auto">
          <a:xfrm>
            <a:off x="2216150" y="4076708"/>
            <a:ext cx="100806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/>
              <a:t>onde</a:t>
            </a:r>
          </a:p>
        </p:txBody>
      </p:sp>
    </p:spTree>
    <p:extLst>
      <p:ext uri="{BB962C8B-B14F-4D97-AF65-F5344CB8AC3E}">
        <p14:creationId xmlns:p14="http://schemas.microsoft.com/office/powerpoint/2010/main" val="262872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Exemplo 4 – Solução ( 2a parte – IV )</a:t>
            </a:r>
            <a:endParaRPr lang="pt-BR" smtClean="0"/>
          </a:p>
        </p:txBody>
      </p:sp>
      <p:sp>
        <p:nvSpPr>
          <p:cNvPr id="188419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 </a:t>
            </a:r>
            <a:r>
              <a:rPr lang="en-US" i="1" smtClean="0"/>
              <a:t>k</a:t>
            </a:r>
            <a:r>
              <a:rPr lang="en-US" i="1" baseline="-25000" smtClean="0"/>
              <a:t>ésima</a:t>
            </a:r>
            <a:r>
              <a:rPr lang="en-US" i="1" smtClean="0"/>
              <a:t> </a:t>
            </a:r>
            <a:r>
              <a:rPr lang="en-US" smtClean="0"/>
              <a:t>componente ímpar do sinal de saída será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E o sinal de saída poderá ser representado por : </a:t>
            </a:r>
            <a:endParaRPr lang="pt-BR" smtClean="0"/>
          </a:p>
        </p:txBody>
      </p:sp>
      <p:pic>
        <p:nvPicPr>
          <p:cNvPr id="1884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4" y="1714518"/>
            <a:ext cx="8686800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42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313" y="5014931"/>
            <a:ext cx="6191250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8422" name="CaixaDeTexto 5"/>
          <p:cNvSpPr txBox="1">
            <a:spLocks noChangeArrowheads="1"/>
          </p:cNvSpPr>
          <p:nvPr/>
        </p:nvSpPr>
        <p:spPr bwMode="auto">
          <a:xfrm>
            <a:off x="920750" y="2852746"/>
            <a:ext cx="100806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/>
              <a:t>onde</a:t>
            </a:r>
          </a:p>
        </p:txBody>
      </p:sp>
      <p:sp>
        <p:nvSpPr>
          <p:cNvPr id="188423" name="CaixaDeTexto 6"/>
          <p:cNvSpPr txBox="1">
            <a:spLocks noChangeArrowheads="1"/>
          </p:cNvSpPr>
          <p:nvPr/>
        </p:nvSpPr>
        <p:spPr bwMode="auto">
          <a:xfrm>
            <a:off x="6608773" y="3492507"/>
            <a:ext cx="2232025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/>
              <a:t>para </a:t>
            </a:r>
            <a:r>
              <a:rPr lang="en-US" i="1"/>
              <a:t>k </a:t>
            </a:r>
            <a:r>
              <a:rPr lang="en-US"/>
              <a:t>ímpar</a:t>
            </a:r>
          </a:p>
        </p:txBody>
      </p:sp>
      <p:sp>
        <p:nvSpPr>
          <p:cNvPr id="188424" name="CaixaDeTexto 7"/>
          <p:cNvSpPr txBox="1">
            <a:spLocks noChangeArrowheads="1"/>
          </p:cNvSpPr>
          <p:nvPr/>
        </p:nvSpPr>
        <p:spPr bwMode="auto">
          <a:xfrm>
            <a:off x="7545398" y="1989146"/>
            <a:ext cx="2232025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/>
              <a:t>para </a:t>
            </a:r>
            <a:r>
              <a:rPr lang="en-US" i="1"/>
              <a:t>k </a:t>
            </a:r>
            <a:r>
              <a:rPr lang="en-US"/>
              <a:t>ímpar</a:t>
            </a:r>
          </a:p>
        </p:txBody>
      </p:sp>
    </p:spTree>
    <p:extLst>
      <p:ext uri="{BB962C8B-B14F-4D97-AF65-F5344CB8AC3E}">
        <p14:creationId xmlns:p14="http://schemas.microsoft.com/office/powerpoint/2010/main" val="231705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1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Exemplo 4 – (3a parte)</a:t>
            </a:r>
            <a:endParaRPr lang="pt-BR" smtClean="0"/>
          </a:p>
        </p:txBody>
      </p:sp>
      <p:sp>
        <p:nvSpPr>
          <p:cNvPr id="98313" name="Espaço Reservado para Conteúdo 2"/>
          <p:cNvSpPr>
            <a:spLocks noGrp="1"/>
          </p:cNvSpPr>
          <p:nvPr>
            <p:ph idx="1"/>
          </p:nvPr>
        </p:nvSpPr>
        <p:spPr>
          <a:xfrm>
            <a:off x="293691" y="833446"/>
            <a:ext cx="9340850" cy="5381625"/>
          </a:xfrm>
        </p:spPr>
        <p:txBody>
          <a:bodyPr/>
          <a:lstStyle/>
          <a:p>
            <a:r>
              <a:rPr lang="en-US" smtClean="0"/>
              <a:t>Sabendo então que :</a:t>
            </a:r>
          </a:p>
          <a:p>
            <a:endParaRPr lang="en-US" smtClean="0"/>
          </a:p>
          <a:p>
            <a:r>
              <a:rPr lang="en-US" smtClean="0"/>
              <a:t>Se C-&gt;∞ :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Se C-&gt; 0 :   </a:t>
            </a:r>
            <a:endParaRPr lang="pt-BR" smtClean="0"/>
          </a:p>
        </p:txBody>
      </p:sp>
      <p:pic>
        <p:nvPicPr>
          <p:cNvPr id="983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75" y="789006"/>
            <a:ext cx="5334000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8306" name="Object 8"/>
          <p:cNvGraphicFramePr>
            <a:graphicFrameLocks noChangeAspect="1"/>
          </p:cNvGraphicFramePr>
          <p:nvPr/>
        </p:nvGraphicFramePr>
        <p:xfrm>
          <a:off x="7473950" y="1722438"/>
          <a:ext cx="2386014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10" name="Equação" r:id="rId4" imgW="1193760" imgH="241200" progId="Equation.3">
                  <p:embed/>
                </p:oleObj>
              </mc:Choice>
              <mc:Fallback>
                <p:oleObj name="Equação" r:id="rId4" imgW="1193760" imgH="241200" progId="Equation.3">
                  <p:embed/>
                  <p:pic>
                    <p:nvPicPr>
                      <p:cNvPr id="9830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73950" y="1722438"/>
                        <a:ext cx="2386014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07" name="Object 9"/>
          <p:cNvGraphicFramePr>
            <a:graphicFrameLocks noChangeAspect="1"/>
          </p:cNvGraphicFramePr>
          <p:nvPr/>
        </p:nvGraphicFramePr>
        <p:xfrm>
          <a:off x="2720985" y="1989138"/>
          <a:ext cx="3325813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11" name="Equação" r:id="rId6" imgW="1663560" imgH="241200" progId="Equation.3">
                  <p:embed/>
                </p:oleObj>
              </mc:Choice>
              <mc:Fallback>
                <p:oleObj name="Equação" r:id="rId6" imgW="1663560" imgH="241200" progId="Equation.3">
                  <p:embed/>
                  <p:pic>
                    <p:nvPicPr>
                      <p:cNvPr id="9830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0985" y="1989138"/>
                        <a:ext cx="3325813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08" name="Object 10"/>
          <p:cNvGraphicFramePr>
            <a:graphicFrameLocks noChangeAspect="1"/>
          </p:cNvGraphicFramePr>
          <p:nvPr/>
        </p:nvGraphicFramePr>
        <p:xfrm>
          <a:off x="2720980" y="2484438"/>
          <a:ext cx="3503613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12" name="Equação" r:id="rId8" imgW="1752480" imgH="291960" progId="Equation.3">
                  <p:embed/>
                </p:oleObj>
              </mc:Choice>
              <mc:Fallback>
                <p:oleObj name="Equação" r:id="rId8" imgW="1752480" imgH="291960" progId="Equation.3">
                  <p:embed/>
                  <p:pic>
                    <p:nvPicPr>
                      <p:cNvPr id="9830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0980" y="2484438"/>
                        <a:ext cx="3503613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09" name="Object 11"/>
          <p:cNvGraphicFramePr>
            <a:graphicFrameLocks noChangeAspect="1"/>
          </p:cNvGraphicFramePr>
          <p:nvPr/>
        </p:nvGraphicFramePr>
        <p:xfrm>
          <a:off x="2720985" y="3068638"/>
          <a:ext cx="4545013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13" name="Equação" r:id="rId10" imgW="2273040" imgH="444240" progId="Equation.3">
                  <p:embed/>
                </p:oleObj>
              </mc:Choice>
              <mc:Fallback>
                <p:oleObj name="Equação" r:id="rId10" imgW="2273040" imgH="444240" progId="Equation.3">
                  <p:embed/>
                  <p:pic>
                    <p:nvPicPr>
                      <p:cNvPr id="98309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0985" y="3068638"/>
                        <a:ext cx="4545013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10" name="Object 12"/>
          <p:cNvGraphicFramePr>
            <a:graphicFrameLocks noChangeAspect="1"/>
          </p:cNvGraphicFramePr>
          <p:nvPr/>
        </p:nvGraphicFramePr>
        <p:xfrm>
          <a:off x="2771785" y="4052888"/>
          <a:ext cx="3910013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14" name="Equação" r:id="rId12" imgW="1955520" imgH="444240" progId="Equation.3">
                  <p:embed/>
                </p:oleObj>
              </mc:Choice>
              <mc:Fallback>
                <p:oleObj name="Equação" r:id="rId12" imgW="1955520" imgH="444240" progId="Equation.3">
                  <p:embed/>
                  <p:pic>
                    <p:nvPicPr>
                      <p:cNvPr id="9831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85" y="4052888"/>
                        <a:ext cx="3910013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11" name="Object 13"/>
          <p:cNvGraphicFramePr>
            <a:graphicFrameLocks noChangeAspect="1"/>
          </p:cNvGraphicFramePr>
          <p:nvPr/>
        </p:nvGraphicFramePr>
        <p:xfrm>
          <a:off x="2865438" y="5516563"/>
          <a:ext cx="3325812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15" name="Equação" r:id="rId14" imgW="1663560" imgH="444240" progId="Equation.3">
                  <p:embed/>
                </p:oleObj>
              </mc:Choice>
              <mc:Fallback>
                <p:oleObj name="Equação" r:id="rId14" imgW="1663560" imgH="444240" progId="Equation.3">
                  <p:embed/>
                  <p:pic>
                    <p:nvPicPr>
                      <p:cNvPr id="98311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5438" y="5516563"/>
                        <a:ext cx="3325812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44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4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0" y="4286268"/>
            <a:ext cx="3313113" cy="250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944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Valor </a:t>
            </a:r>
            <a:r>
              <a:rPr lang="en-US" i="1" smtClean="0"/>
              <a:t>RMS</a:t>
            </a:r>
            <a:r>
              <a:rPr lang="en-US" smtClean="0"/>
              <a:t> de um sinal periódico</a:t>
            </a:r>
            <a:endParaRPr lang="pt-BR" smtClean="0"/>
          </a:p>
        </p:txBody>
      </p:sp>
      <p:sp>
        <p:nvSpPr>
          <p:cNvPr id="189444" name="Espaço Reservado para Conteúdo 2"/>
          <p:cNvSpPr>
            <a:spLocks noGrp="1"/>
          </p:cNvSpPr>
          <p:nvPr>
            <p:ph idx="1"/>
          </p:nvPr>
        </p:nvSpPr>
        <p:spPr>
          <a:xfrm>
            <a:off x="327025" y="762002"/>
            <a:ext cx="9340850" cy="5381625"/>
          </a:xfrm>
        </p:spPr>
        <p:txBody>
          <a:bodyPr/>
          <a:lstStyle/>
          <a:p>
            <a:r>
              <a:rPr lang="en-US" smtClean="0"/>
              <a:t>O valor </a:t>
            </a:r>
            <a:r>
              <a:rPr lang="en-US" i="1" smtClean="0"/>
              <a:t>RMS </a:t>
            </a:r>
            <a:r>
              <a:rPr lang="en-US" smtClean="0"/>
              <a:t>ou eficaz de um sinal periódico é dado por :</a:t>
            </a:r>
          </a:p>
          <a:p>
            <a:endParaRPr lang="en-US" smtClean="0"/>
          </a:p>
          <a:p>
            <a:r>
              <a:rPr lang="en-US" smtClean="0"/>
              <a:t>Representando f(t) por sua série de Fourier, integrando e simplificando chega-se a : </a:t>
            </a:r>
            <a:endParaRPr lang="pt-BR" smtClean="0"/>
          </a:p>
        </p:txBody>
      </p:sp>
      <p:pic>
        <p:nvPicPr>
          <p:cNvPr id="18944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5" y="1204913"/>
            <a:ext cx="3143251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44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039" y="3429000"/>
            <a:ext cx="5962650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849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466" name="Picture 2" descr="16_10-01AO1-16-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84" y="1428750"/>
            <a:ext cx="8861425" cy="435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0467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Resposta : 74,5356v e 74,5306v</a:t>
            </a:r>
            <a:endParaRPr lang="pt-BR" smtClean="0"/>
          </a:p>
        </p:txBody>
      </p:sp>
      <p:sp>
        <p:nvSpPr>
          <p:cNvPr id="190468" name="Título 1"/>
          <p:cNvSpPr>
            <a:spLocks noGrp="1"/>
          </p:cNvSpPr>
          <p:nvPr>
            <p:ph type="title"/>
          </p:nvPr>
        </p:nvSpPr>
        <p:spPr>
          <a:xfrm>
            <a:off x="381007" y="428625"/>
            <a:ext cx="9363075" cy="533400"/>
          </a:xfrm>
        </p:spPr>
        <p:txBody>
          <a:bodyPr/>
          <a:lstStyle/>
          <a:p>
            <a:r>
              <a:rPr lang="en-US" sz="2800" smtClean="0"/>
              <a:t>Exemplo – Encontre o valor </a:t>
            </a:r>
            <a:r>
              <a:rPr lang="en-US" sz="2800" i="1" smtClean="0"/>
              <a:t>RMS </a:t>
            </a:r>
            <a:r>
              <a:rPr lang="en-US" sz="2800" smtClean="0"/>
              <a:t>do sinal abaixo para </a:t>
            </a:r>
            <a:r>
              <a:rPr lang="en-US" sz="2800" i="1" smtClean="0"/>
              <a:t>V</a:t>
            </a:r>
            <a:r>
              <a:rPr lang="en-US" sz="2800" i="1" baseline="-25000" smtClean="0"/>
              <a:t>m</a:t>
            </a:r>
            <a:r>
              <a:rPr lang="en-US" sz="2800" smtClean="0"/>
              <a:t> = 100, pela integral e pelos três primeiros da série de Fourier corresp. :</a:t>
            </a:r>
            <a:endParaRPr lang="pt-BR" sz="2800" smtClean="0"/>
          </a:p>
        </p:txBody>
      </p:sp>
    </p:spTree>
    <p:extLst>
      <p:ext uri="{BB962C8B-B14F-4D97-AF65-F5344CB8AC3E}">
        <p14:creationId xmlns:p14="http://schemas.microsoft.com/office/powerpoint/2010/main" val="106730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Forma exponencial da série de Fourier</a:t>
            </a:r>
            <a:endParaRPr lang="pt-BR" smtClean="0"/>
          </a:p>
        </p:txBody>
      </p:sp>
      <p:sp>
        <p:nvSpPr>
          <p:cNvPr id="99332" name="Espaço Reservado para Conteúdo 2"/>
          <p:cNvSpPr>
            <a:spLocks noGrp="1"/>
          </p:cNvSpPr>
          <p:nvPr>
            <p:ph idx="1"/>
          </p:nvPr>
        </p:nvSpPr>
        <p:spPr>
          <a:xfrm>
            <a:off x="293691" y="785813"/>
            <a:ext cx="9340850" cy="5381625"/>
          </a:xfrm>
        </p:spPr>
        <p:txBody>
          <a:bodyPr/>
          <a:lstStyle/>
          <a:p>
            <a:r>
              <a:rPr lang="en-US" smtClean="0"/>
              <a:t>Determinação : </a:t>
            </a:r>
          </a:p>
          <a:p>
            <a:pPr lvl="1"/>
            <a:r>
              <a:rPr lang="en-US" smtClean="0"/>
              <a:t>Partindo da forma exponencial do seno e cosseno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r>
              <a:rPr lang="en-US" smtClean="0"/>
              <a:t>E substituindo a mesma na forma trigonométrica da série de Fourier :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r>
              <a:rPr lang="en-US" smtClean="0"/>
              <a:t>Teremos :</a:t>
            </a:r>
            <a:endParaRPr lang="pt-BR" smtClean="0"/>
          </a:p>
        </p:txBody>
      </p:sp>
      <p:pic>
        <p:nvPicPr>
          <p:cNvPr id="9933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050" y="1928813"/>
            <a:ext cx="4251325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9330" name="Object 2"/>
          <p:cNvGraphicFramePr>
            <a:graphicFrameLocks noChangeAspect="1"/>
          </p:cNvGraphicFramePr>
          <p:nvPr/>
        </p:nvGraphicFramePr>
        <p:xfrm>
          <a:off x="2381250" y="4857768"/>
          <a:ext cx="5794375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14" name="Equação" r:id="rId4" imgW="2501640" imgH="431640" progId="Equation.3">
                  <p:embed/>
                </p:oleObj>
              </mc:Choice>
              <mc:Fallback>
                <p:oleObj name="Equação" r:id="rId4" imgW="2501640" imgH="431640" progId="Equation.3">
                  <p:embed/>
                  <p:pic>
                    <p:nvPicPr>
                      <p:cNvPr id="9933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250" y="4857768"/>
                        <a:ext cx="5794375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63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Forma exponencial da série de Fourier</a:t>
            </a:r>
            <a:endParaRPr lang="pt-BR" smtClean="0"/>
          </a:p>
        </p:txBody>
      </p:sp>
      <p:sp>
        <p:nvSpPr>
          <p:cNvPr id="191491" name="Espaço Reservado para Conteúdo 2"/>
          <p:cNvSpPr>
            <a:spLocks noGrp="1"/>
          </p:cNvSpPr>
          <p:nvPr>
            <p:ph idx="1"/>
          </p:nvPr>
        </p:nvSpPr>
        <p:spPr>
          <a:xfrm>
            <a:off x="293691" y="785813"/>
            <a:ext cx="9340850" cy="5381625"/>
          </a:xfrm>
        </p:spPr>
        <p:txBody>
          <a:bodyPr/>
          <a:lstStyle/>
          <a:p>
            <a:r>
              <a:rPr lang="en-US" smtClean="0"/>
              <a:t>Determinação :</a:t>
            </a:r>
            <a:endParaRPr lang="pt-BR" smtClean="0"/>
          </a:p>
        </p:txBody>
      </p:sp>
      <p:pic>
        <p:nvPicPr>
          <p:cNvPr id="19149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00188"/>
            <a:ext cx="3195638" cy="150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49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97" y="857252"/>
            <a:ext cx="9572625" cy="576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699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Exercícios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Usando a propriedade da linearidade, encontre a transformada de Laplace de f(t) = e</a:t>
            </a:r>
            <a:r>
              <a:rPr lang="pt-BR" baseline="30000" dirty="0" smtClean="0"/>
              <a:t>-3t</a:t>
            </a:r>
            <a:r>
              <a:rPr lang="pt-BR" dirty="0" smtClean="0"/>
              <a:t> + t, t&gt;0</a:t>
            </a:r>
          </a:p>
          <a:p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Usando a propriedade da linearidade, encontre a transformada de Laplace de f(t) = A(1-e</a:t>
            </a:r>
            <a:r>
              <a:rPr lang="pt-BR" baseline="30000" dirty="0" smtClean="0"/>
              <a:t>-bt</a:t>
            </a:r>
            <a:r>
              <a:rPr lang="pt-BR" dirty="0" smtClean="0"/>
              <a:t>)u(t)</a:t>
            </a:r>
          </a:p>
        </p:txBody>
      </p:sp>
      <p:graphicFrame>
        <p:nvGraphicFramePr>
          <p:cNvPr id="121860" name="Object 2"/>
          <p:cNvGraphicFramePr>
            <a:graphicFrameLocks noChangeAspect="1"/>
          </p:cNvGraphicFramePr>
          <p:nvPr/>
        </p:nvGraphicFramePr>
        <p:xfrm>
          <a:off x="3692535" y="2492393"/>
          <a:ext cx="2555875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4" name="Equation" r:id="rId3" imgW="1079280" imgH="393480" progId="Equation.3">
                  <p:embed/>
                </p:oleObj>
              </mc:Choice>
              <mc:Fallback>
                <p:oleObj name="Equation" r:id="rId3" imgW="1079280" imgH="3934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2535" y="2492393"/>
                        <a:ext cx="2555875" cy="931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61" name="Object 3"/>
          <p:cNvGraphicFramePr>
            <a:graphicFrameLocks noChangeAspect="1"/>
          </p:cNvGraphicFramePr>
          <p:nvPr/>
        </p:nvGraphicFramePr>
        <p:xfrm>
          <a:off x="3578225" y="4868863"/>
          <a:ext cx="2497138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5" name="Equation" r:id="rId5" imgW="1054080" imgH="393480" progId="Equation.3">
                  <p:embed/>
                </p:oleObj>
              </mc:Choice>
              <mc:Fallback>
                <p:oleObj name="Equation" r:id="rId5" imgW="1054080" imgH="3934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8225" y="4868863"/>
                        <a:ext cx="2497138" cy="931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59" grpId="0" build="p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Forma exponencial da série de Fourier</a:t>
            </a:r>
            <a:endParaRPr lang="pt-BR" smtClean="0"/>
          </a:p>
        </p:txBody>
      </p:sp>
      <p:pic>
        <p:nvPicPr>
          <p:cNvPr id="1925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97" y="857252"/>
            <a:ext cx="9572625" cy="576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036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Forma exponencial da série de Fourier</a:t>
            </a:r>
            <a:endParaRPr lang="pt-BR" smtClean="0"/>
          </a:p>
        </p:txBody>
      </p:sp>
      <p:pic>
        <p:nvPicPr>
          <p:cNvPr id="1935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97" y="1000125"/>
            <a:ext cx="9572625" cy="505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68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forma exponencial fica então :</a:t>
            </a:r>
            <a:endParaRPr lang="pt-BR" smtClean="0"/>
          </a:p>
        </p:txBody>
      </p:sp>
      <p:pic>
        <p:nvPicPr>
          <p:cNvPr id="19456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0" y="1571625"/>
            <a:ext cx="8048625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328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Título 1"/>
          <p:cNvSpPr>
            <a:spLocks noGrp="1"/>
          </p:cNvSpPr>
          <p:nvPr>
            <p:ph type="title"/>
          </p:nvPr>
        </p:nvSpPr>
        <p:spPr>
          <a:xfrm>
            <a:off x="271469" y="466725"/>
            <a:ext cx="9363075" cy="533400"/>
          </a:xfrm>
        </p:spPr>
        <p:txBody>
          <a:bodyPr/>
          <a:lstStyle/>
          <a:p>
            <a:r>
              <a:rPr lang="en-US" smtClean="0"/>
              <a:t>Exemplo  – Encontre os coeficientes complexos da série de Fourier do sinal abaixo :</a:t>
            </a:r>
            <a:endParaRPr lang="pt-BR" smtClean="0"/>
          </a:p>
        </p:txBody>
      </p:sp>
      <p:pic>
        <p:nvPicPr>
          <p:cNvPr id="195587" name="Picture 2" descr="16_15Ex16-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97" y="1500191"/>
            <a:ext cx="9572625" cy="484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735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Título 1"/>
          <p:cNvSpPr>
            <a:spLocks noGrp="1"/>
          </p:cNvSpPr>
          <p:nvPr>
            <p:ph type="title"/>
          </p:nvPr>
        </p:nvSpPr>
        <p:spPr>
          <a:xfrm>
            <a:off x="271469" y="142875"/>
            <a:ext cx="9363075" cy="533400"/>
          </a:xfrm>
        </p:spPr>
        <p:txBody>
          <a:bodyPr/>
          <a:lstStyle/>
          <a:p>
            <a:r>
              <a:rPr lang="en-US" smtClean="0"/>
              <a:t>Exemplo – Solução :</a:t>
            </a:r>
            <a:endParaRPr lang="pt-BR" smtClean="0"/>
          </a:p>
        </p:txBody>
      </p:sp>
      <p:pic>
        <p:nvPicPr>
          <p:cNvPr id="1966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97" y="857252"/>
            <a:ext cx="9572625" cy="576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295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Título 1"/>
          <p:cNvSpPr>
            <a:spLocks noGrp="1"/>
          </p:cNvSpPr>
          <p:nvPr>
            <p:ph type="title"/>
          </p:nvPr>
        </p:nvSpPr>
        <p:spPr>
          <a:xfrm>
            <a:off x="271469" y="142875"/>
            <a:ext cx="9363075" cy="533400"/>
          </a:xfrm>
        </p:spPr>
        <p:txBody>
          <a:bodyPr/>
          <a:lstStyle/>
          <a:p>
            <a:r>
              <a:rPr lang="en-US" smtClean="0"/>
              <a:t>Exemplo – Solução (cont.):</a:t>
            </a:r>
            <a:endParaRPr lang="pt-BR" smtClean="0"/>
          </a:p>
        </p:txBody>
      </p:sp>
      <p:pic>
        <p:nvPicPr>
          <p:cNvPr id="19763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10" y="2143143"/>
            <a:ext cx="583882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442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Amplitude e espectro de fase</a:t>
            </a:r>
            <a:endParaRPr lang="pt-BR" smtClean="0"/>
          </a:p>
        </p:txBody>
      </p:sp>
      <p:sp>
        <p:nvSpPr>
          <p:cNvPr id="198659" name="Espaço Reservado para Conteúdo 2"/>
          <p:cNvSpPr>
            <a:spLocks noGrp="1"/>
          </p:cNvSpPr>
          <p:nvPr>
            <p:ph idx="1"/>
          </p:nvPr>
        </p:nvSpPr>
        <p:spPr>
          <a:xfrm>
            <a:off x="0" y="976314"/>
            <a:ext cx="9906000" cy="5381625"/>
          </a:xfrm>
        </p:spPr>
        <p:txBody>
          <a:bodyPr/>
          <a:lstStyle/>
          <a:p>
            <a:r>
              <a:rPr lang="en-US" smtClean="0"/>
              <a:t>Suponha a representação complexa dos coeficientes da série de Fourier do exemplo anterior, assumindo que V</a:t>
            </a:r>
            <a:r>
              <a:rPr lang="en-US" baseline="-25000" smtClean="0"/>
              <a:t>m</a:t>
            </a:r>
            <a:r>
              <a:rPr lang="el-GR" smtClean="0"/>
              <a:t>τ</a:t>
            </a:r>
            <a:r>
              <a:rPr lang="en-US" smtClean="0"/>
              <a:t>/T=1:</a:t>
            </a:r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Podemos plotar o valor do módulo e da fase de </a:t>
            </a:r>
            <a:r>
              <a:rPr lang="en-US" i="1" smtClean="0"/>
              <a:t>C</a:t>
            </a:r>
            <a:r>
              <a:rPr lang="en-US" i="1" baseline="-25000" smtClean="0"/>
              <a:t>n</a:t>
            </a:r>
            <a:r>
              <a:rPr lang="en-US" smtClean="0"/>
              <a:t> para diversos valores de n por exemplo de -10 a 10 </a:t>
            </a:r>
          </a:p>
          <a:p>
            <a:r>
              <a:rPr lang="en-US" smtClean="0"/>
              <a:t>Estes gráficos serão os espectros de amplitude e fase. Neste caso como Cn é sempre real a fase é 0</a:t>
            </a:r>
            <a:r>
              <a:rPr lang="en-US" baseline="30000" smtClean="0"/>
              <a:t>o</a:t>
            </a:r>
            <a:r>
              <a:rPr lang="en-US" smtClean="0"/>
              <a:t> ou 180</a:t>
            </a:r>
            <a:r>
              <a:rPr lang="en-US" baseline="30000" smtClean="0"/>
              <a:t>o</a:t>
            </a:r>
            <a:endParaRPr lang="pt-BR" baseline="30000" smtClean="0"/>
          </a:p>
        </p:txBody>
      </p:sp>
      <p:pic>
        <p:nvPicPr>
          <p:cNvPr id="1986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775" y="2428875"/>
            <a:ext cx="2838450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507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Espectro de amplitude</a:t>
            </a:r>
            <a:endParaRPr lang="pt-BR" smtClean="0"/>
          </a:p>
        </p:txBody>
      </p:sp>
      <p:pic>
        <p:nvPicPr>
          <p:cNvPr id="199683" name="Picture 2" descr="16_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97" y="857252"/>
            <a:ext cx="9572625" cy="576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663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Espectro de amplitude</a:t>
            </a:r>
            <a:endParaRPr lang="pt-BR" smtClean="0"/>
          </a:p>
        </p:txBody>
      </p:sp>
      <p:pic>
        <p:nvPicPr>
          <p:cNvPr id="200707" name="Picture 2" descr="16_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97" y="857252"/>
            <a:ext cx="9572625" cy="576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780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Espectro de fase</a:t>
            </a:r>
            <a:endParaRPr lang="pt-BR" smtClean="0"/>
          </a:p>
        </p:txBody>
      </p:sp>
      <p:pic>
        <p:nvPicPr>
          <p:cNvPr id="201731" name="Picture 2" descr="16_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97" y="1214438"/>
            <a:ext cx="9572625" cy="419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17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Transformadas de Laplace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Rampa : f(t) = t</a:t>
            </a:r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</p:txBody>
      </p:sp>
      <p:graphicFrame>
        <p:nvGraphicFramePr>
          <p:cNvPr id="20482" name="Object 2"/>
          <p:cNvGraphicFramePr>
            <a:graphicFrameLocks noChangeAspect="1"/>
          </p:cNvGraphicFramePr>
          <p:nvPr/>
        </p:nvGraphicFramePr>
        <p:xfrm>
          <a:off x="560391" y="1682750"/>
          <a:ext cx="5902325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8" name="Equação" r:id="rId3" imgW="2120760" imgH="507960" progId="Equation.3">
                  <p:embed/>
                </p:oleObj>
              </mc:Choice>
              <mc:Fallback>
                <p:oleObj name="Equação" r:id="rId3" imgW="2120760" imgH="50796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391" y="1682750"/>
                        <a:ext cx="5902325" cy="140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5338994"/>
              </p:ext>
            </p:extLst>
          </p:nvPr>
        </p:nvGraphicFramePr>
        <p:xfrm>
          <a:off x="1928663" y="3328699"/>
          <a:ext cx="3168353" cy="1545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9" name="Equação" r:id="rId5" imgW="1041120" imgH="507960" progId="Equation.3">
                  <p:embed/>
                </p:oleObj>
              </mc:Choice>
              <mc:Fallback>
                <p:oleObj name="Equação" r:id="rId5" imgW="1041120" imgH="5079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28663" y="3328699"/>
                        <a:ext cx="3168353" cy="1545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1" grpId="0" build="p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Exemplo : Espectro de Amplitude e de Fase de funções deslocadas no tempo</a:t>
            </a:r>
            <a:endParaRPr lang="pt-BR" smtClean="0"/>
          </a:p>
        </p:txBody>
      </p:sp>
      <p:pic>
        <p:nvPicPr>
          <p:cNvPr id="20275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6" y="1143000"/>
            <a:ext cx="320992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275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1" y="2147888"/>
            <a:ext cx="7696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275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84" y="3467105"/>
            <a:ext cx="305752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275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6" y="3476625"/>
            <a:ext cx="30956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603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Exemplo : Espectro de fase de função deslocada no tempo</a:t>
            </a:r>
            <a:endParaRPr lang="pt-BR" smtClean="0"/>
          </a:p>
        </p:txBody>
      </p:sp>
      <p:sp>
        <p:nvSpPr>
          <p:cNvPr id="203779" name="Espaço Reservado para Conteúdo 2"/>
          <p:cNvSpPr>
            <a:spLocks noGrp="1"/>
          </p:cNvSpPr>
          <p:nvPr>
            <p:ph idx="1"/>
          </p:nvPr>
        </p:nvSpPr>
        <p:spPr>
          <a:xfrm>
            <a:off x="293691" y="857257"/>
            <a:ext cx="9340850" cy="5381625"/>
          </a:xfrm>
        </p:spPr>
        <p:txBody>
          <a:bodyPr/>
          <a:lstStyle/>
          <a:p>
            <a:r>
              <a:rPr lang="en-US" smtClean="0"/>
              <a:t>O espectro de amplitude não muda. O espectro de fase é apresentado abaixo</a:t>
            </a:r>
            <a:endParaRPr lang="pt-BR" smtClean="0"/>
          </a:p>
        </p:txBody>
      </p:sp>
      <p:pic>
        <p:nvPicPr>
          <p:cNvPr id="203780" name="Picture 2" descr="16_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4" y="2000268"/>
            <a:ext cx="9572625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65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Listas para Entregar</a:t>
            </a:r>
            <a:endParaRPr lang="pt-BR" smtClean="0"/>
          </a:p>
        </p:txBody>
      </p:sp>
      <p:sp>
        <p:nvSpPr>
          <p:cNvPr id="204803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Realizar os exercícios  da lista 02 em anexo</a:t>
            </a:r>
          </a:p>
        </p:txBody>
      </p:sp>
    </p:spTree>
    <p:extLst>
      <p:ext uri="{BB962C8B-B14F-4D97-AF65-F5344CB8AC3E}">
        <p14:creationId xmlns:p14="http://schemas.microsoft.com/office/powerpoint/2010/main" val="266068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pt-BR" dirty="0" smtClean="0"/>
              <a:t>Backup Slides</a:t>
            </a:r>
            <a:endParaRPr lang="pt-BR" dirty="0"/>
          </a:p>
        </p:txBody>
      </p:sp>
      <p:sp>
        <p:nvSpPr>
          <p:cNvPr id="5" name="Subtítulo 4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pt-BR" dirty="0" smtClean="0"/>
              <a:t>Geração de Termos e Reconstrução de Sinal via </a:t>
            </a:r>
            <a:r>
              <a:rPr lang="pt-BR" dirty="0" err="1" smtClean="0"/>
              <a:t>wxMaxima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111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Geração de Termos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456" y="855687"/>
            <a:ext cx="9721080" cy="5957689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pt-BR" dirty="0"/>
              <a:t>&gt;&gt; </a:t>
            </a:r>
            <a:r>
              <a:rPr lang="pt-BR" dirty="0" err="1"/>
              <a:t>kill</a:t>
            </a:r>
            <a:r>
              <a:rPr lang="pt-BR" dirty="0"/>
              <a:t>(</a:t>
            </a:r>
            <a:r>
              <a:rPr lang="pt-BR" dirty="0" err="1"/>
              <a:t>all</a:t>
            </a:r>
            <a:r>
              <a:rPr lang="pt-BR" dirty="0" smtClean="0"/>
              <a:t>);</a:t>
            </a:r>
          </a:p>
          <a:p>
            <a:pPr lvl="1"/>
            <a:r>
              <a:rPr lang="pt-BR" dirty="0" smtClean="0"/>
              <a:t>&gt;&gt; </a:t>
            </a:r>
            <a:r>
              <a:rPr lang="pt-BR" dirty="0"/>
              <a:t>declare(</a:t>
            </a:r>
            <a:r>
              <a:rPr lang="pt-BR" dirty="0" err="1"/>
              <a:t>k,integer</a:t>
            </a:r>
            <a:r>
              <a:rPr lang="pt-BR" dirty="0" smtClean="0"/>
              <a:t>);</a:t>
            </a:r>
          </a:p>
          <a:p>
            <a:pPr lvl="1"/>
            <a:r>
              <a:rPr lang="pt-BR" dirty="0" smtClean="0"/>
              <a:t>&gt;&gt; </a:t>
            </a:r>
            <a:r>
              <a:rPr lang="pt-BR" dirty="0"/>
              <a:t>T:2</a:t>
            </a:r>
            <a:r>
              <a:rPr lang="pt-BR" dirty="0" smtClean="0"/>
              <a:t>;</a:t>
            </a:r>
          </a:p>
          <a:p>
            <a:pPr lvl="1"/>
            <a:r>
              <a:rPr lang="pt-BR" dirty="0" smtClean="0"/>
              <a:t>&gt;&gt; </a:t>
            </a:r>
            <a:r>
              <a:rPr lang="pt-BR" dirty="0"/>
              <a:t>f[t]:=t</a:t>
            </a:r>
            <a:r>
              <a:rPr lang="pt-BR" dirty="0" smtClean="0"/>
              <a:t>;</a:t>
            </a:r>
          </a:p>
          <a:p>
            <a:pPr lvl="1"/>
            <a:r>
              <a:rPr lang="pt-BR" dirty="0" smtClean="0"/>
              <a:t>&gt;&gt; </a:t>
            </a:r>
            <a:r>
              <a:rPr lang="pt-BR" dirty="0"/>
              <a:t>a0:(1/T)*</a:t>
            </a:r>
            <a:r>
              <a:rPr lang="pt-BR" dirty="0" err="1"/>
              <a:t>integrate</a:t>
            </a:r>
            <a:r>
              <a:rPr lang="pt-BR" dirty="0"/>
              <a:t>(f[t],t,-T/2,T/2</a:t>
            </a:r>
            <a:r>
              <a:rPr lang="pt-BR" dirty="0" smtClean="0"/>
              <a:t>);</a:t>
            </a:r>
          </a:p>
          <a:p>
            <a:pPr lvl="1"/>
            <a:r>
              <a:rPr lang="pt-BR" dirty="0" smtClean="0"/>
              <a:t>&gt;&gt; </a:t>
            </a:r>
            <a:r>
              <a:rPr lang="pt-BR" dirty="0"/>
              <a:t>a[k]:=2/T*</a:t>
            </a:r>
            <a:r>
              <a:rPr lang="pt-BR" dirty="0" err="1"/>
              <a:t>integrate</a:t>
            </a:r>
            <a:r>
              <a:rPr lang="pt-BR" dirty="0"/>
              <a:t>(f[t]*cos(2*%</a:t>
            </a:r>
            <a:r>
              <a:rPr lang="pt-BR" dirty="0" err="1"/>
              <a:t>pi</a:t>
            </a:r>
            <a:r>
              <a:rPr lang="pt-BR" dirty="0"/>
              <a:t>*k*t/T),t,-T/2,T/2</a:t>
            </a:r>
            <a:r>
              <a:rPr lang="pt-BR" dirty="0" smtClean="0"/>
              <a:t>);</a:t>
            </a:r>
          </a:p>
          <a:p>
            <a:pPr lvl="1"/>
            <a:r>
              <a:rPr lang="pt-BR" dirty="0" smtClean="0"/>
              <a:t>&gt;&gt; </a:t>
            </a:r>
            <a:r>
              <a:rPr lang="pt-BR" dirty="0"/>
              <a:t>a[k</a:t>
            </a:r>
            <a:r>
              <a:rPr lang="pt-BR" dirty="0" smtClean="0"/>
              <a:t>];</a:t>
            </a:r>
          </a:p>
          <a:p>
            <a:pPr lvl="1"/>
            <a:r>
              <a:rPr lang="pt-BR" dirty="0" smtClean="0"/>
              <a:t>&gt;&gt; </a:t>
            </a:r>
            <a:r>
              <a:rPr lang="pt-BR" dirty="0"/>
              <a:t>b[k]:=2/T*</a:t>
            </a:r>
            <a:r>
              <a:rPr lang="pt-BR" dirty="0" err="1"/>
              <a:t>integrate</a:t>
            </a:r>
            <a:r>
              <a:rPr lang="pt-BR" dirty="0"/>
              <a:t>(f[t]*</a:t>
            </a:r>
            <a:r>
              <a:rPr lang="pt-BR" dirty="0" err="1"/>
              <a:t>sin</a:t>
            </a:r>
            <a:r>
              <a:rPr lang="pt-BR" dirty="0"/>
              <a:t>(2*%</a:t>
            </a:r>
            <a:r>
              <a:rPr lang="pt-BR" dirty="0" err="1"/>
              <a:t>pi</a:t>
            </a:r>
            <a:r>
              <a:rPr lang="pt-BR" dirty="0"/>
              <a:t>*k*t/T),t,-T/2,T/2</a:t>
            </a:r>
            <a:r>
              <a:rPr lang="pt-BR" dirty="0" smtClean="0"/>
              <a:t>);</a:t>
            </a:r>
          </a:p>
          <a:p>
            <a:pPr lvl="1"/>
            <a:r>
              <a:rPr lang="pt-BR" dirty="0" smtClean="0"/>
              <a:t>&gt;&gt; </a:t>
            </a:r>
            <a:r>
              <a:rPr lang="pt-BR" dirty="0"/>
              <a:t>b[k</a:t>
            </a:r>
            <a:r>
              <a:rPr lang="pt-BR" dirty="0" smtClean="0"/>
              <a:t>];</a:t>
            </a:r>
          </a:p>
          <a:p>
            <a:pPr lvl="1"/>
            <a:r>
              <a:rPr lang="pt-BR" dirty="0" smtClean="0"/>
              <a:t>&gt;&gt; </a:t>
            </a:r>
            <a:r>
              <a:rPr lang="pt-BR" dirty="0" err="1"/>
              <a:t>fs</a:t>
            </a:r>
            <a:r>
              <a:rPr lang="pt-BR" dirty="0"/>
              <a:t>[</a:t>
            </a:r>
            <a:r>
              <a:rPr lang="pt-BR" dirty="0" err="1"/>
              <a:t>c,t</a:t>
            </a:r>
            <a:r>
              <a:rPr lang="pt-BR" dirty="0"/>
              <a:t>]:=a0+sum(a[k]*cos(2*%</a:t>
            </a:r>
            <a:r>
              <a:rPr lang="pt-BR" dirty="0" err="1"/>
              <a:t>pi</a:t>
            </a:r>
            <a:r>
              <a:rPr lang="pt-BR" dirty="0"/>
              <a:t>*k*t/T)+b[k]*</a:t>
            </a:r>
            <a:r>
              <a:rPr lang="pt-BR" dirty="0" err="1"/>
              <a:t>sin</a:t>
            </a:r>
            <a:r>
              <a:rPr lang="pt-BR" dirty="0"/>
              <a:t>(2*%</a:t>
            </a:r>
            <a:r>
              <a:rPr lang="pt-BR" dirty="0" err="1"/>
              <a:t>pi</a:t>
            </a:r>
            <a:r>
              <a:rPr lang="pt-BR" dirty="0"/>
              <a:t>*k*t/T), k, 1, c</a:t>
            </a:r>
            <a:r>
              <a:rPr lang="pt-BR" dirty="0" smtClean="0"/>
              <a:t>);</a:t>
            </a:r>
          </a:p>
          <a:p>
            <a:pPr lvl="1"/>
            <a:r>
              <a:rPr lang="pt-BR" dirty="0" smtClean="0"/>
              <a:t>&gt;&gt; </a:t>
            </a:r>
            <a:r>
              <a:rPr lang="pt-BR" dirty="0"/>
              <a:t>wxplot2d([</a:t>
            </a:r>
            <a:r>
              <a:rPr lang="pt-BR" dirty="0" err="1"/>
              <a:t>fs</a:t>
            </a:r>
            <a:r>
              <a:rPr lang="pt-BR" dirty="0"/>
              <a:t>[10,t]], [t,-2,2])$</a:t>
            </a:r>
          </a:p>
        </p:txBody>
      </p:sp>
    </p:spTree>
    <p:extLst>
      <p:ext uri="{BB962C8B-B14F-4D97-AF65-F5344CB8AC3E}">
        <p14:creationId xmlns:p14="http://schemas.microsoft.com/office/powerpoint/2010/main" val="28317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1469" y="15280"/>
            <a:ext cx="9363075" cy="533400"/>
          </a:xfrm>
        </p:spPr>
        <p:txBody>
          <a:bodyPr/>
          <a:lstStyle/>
          <a:p>
            <a:r>
              <a:rPr lang="pt-BR" dirty="0" smtClean="0"/>
              <a:t>Reconstrução com animação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456" y="548680"/>
            <a:ext cx="9793088" cy="6264696"/>
          </a:xfrm>
          <a:solidFill>
            <a:schemeClr val="bg1"/>
          </a:solidFill>
        </p:spPr>
        <p:txBody>
          <a:bodyPr>
            <a:normAutofit fontScale="47500" lnSpcReduction="20000"/>
          </a:bodyPr>
          <a:lstStyle/>
          <a:p>
            <a:pPr lvl="1"/>
            <a:r>
              <a:rPr lang="pt-BR" dirty="0"/>
              <a:t>&gt;&gt; </a:t>
            </a:r>
            <a:r>
              <a:rPr lang="pt-BR" dirty="0" err="1"/>
              <a:t>kill</a:t>
            </a:r>
            <a:r>
              <a:rPr lang="pt-BR" dirty="0"/>
              <a:t>(</a:t>
            </a:r>
            <a:r>
              <a:rPr lang="pt-BR" dirty="0" err="1"/>
              <a:t>all</a:t>
            </a:r>
            <a:r>
              <a:rPr lang="pt-BR" dirty="0"/>
              <a:t>);T:1;Vm:1;declare(</a:t>
            </a:r>
            <a:r>
              <a:rPr lang="pt-BR" dirty="0" err="1"/>
              <a:t>k,integer</a:t>
            </a:r>
            <a:r>
              <a:rPr lang="pt-BR" dirty="0"/>
              <a:t>);a0:1/T*(</a:t>
            </a:r>
            <a:r>
              <a:rPr lang="pt-BR" dirty="0" err="1"/>
              <a:t>integrate</a:t>
            </a:r>
            <a:r>
              <a:rPr lang="pt-BR" dirty="0"/>
              <a:t>(Vm,t,0,2*T/3)+</a:t>
            </a:r>
            <a:r>
              <a:rPr lang="pt-BR" dirty="0" err="1"/>
              <a:t>integrate</a:t>
            </a:r>
            <a:r>
              <a:rPr lang="pt-BR" dirty="0"/>
              <a:t>(</a:t>
            </a:r>
            <a:r>
              <a:rPr lang="pt-BR" dirty="0" err="1"/>
              <a:t>Vm</a:t>
            </a:r>
            <a:r>
              <a:rPr lang="pt-BR" dirty="0"/>
              <a:t>/3,t,2*T/3,T</a:t>
            </a:r>
            <a:r>
              <a:rPr lang="pt-BR" dirty="0" smtClean="0"/>
              <a:t>));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&gt;&gt; </a:t>
            </a:r>
            <a:r>
              <a:rPr lang="pt-BR" dirty="0"/>
              <a:t>a0:7/9</a:t>
            </a:r>
            <a:r>
              <a:rPr lang="pt-BR" dirty="0" smtClean="0"/>
              <a:t>;</a:t>
            </a:r>
          </a:p>
          <a:p>
            <a:pPr lvl="1"/>
            <a:r>
              <a:rPr lang="pt-BR" dirty="0" smtClean="0"/>
              <a:t>&gt;&gt; </a:t>
            </a:r>
            <a:r>
              <a:rPr lang="pt-BR" dirty="0"/>
              <a:t>ak:2/T*(</a:t>
            </a:r>
            <a:r>
              <a:rPr lang="pt-BR" dirty="0" err="1"/>
              <a:t>integrate</a:t>
            </a:r>
            <a:r>
              <a:rPr lang="pt-BR" dirty="0"/>
              <a:t>(</a:t>
            </a:r>
            <a:r>
              <a:rPr lang="pt-BR" dirty="0" err="1"/>
              <a:t>Vm</a:t>
            </a:r>
            <a:r>
              <a:rPr lang="pt-BR" dirty="0"/>
              <a:t>*cos(2*%</a:t>
            </a:r>
            <a:r>
              <a:rPr lang="pt-BR" dirty="0" err="1"/>
              <a:t>pi</a:t>
            </a:r>
            <a:r>
              <a:rPr lang="pt-BR" dirty="0"/>
              <a:t>/T*k*t),t,0,2*T/3)+</a:t>
            </a:r>
            <a:r>
              <a:rPr lang="pt-BR" dirty="0" err="1"/>
              <a:t>integrate</a:t>
            </a:r>
            <a:r>
              <a:rPr lang="pt-BR" dirty="0"/>
              <a:t>(</a:t>
            </a:r>
            <a:r>
              <a:rPr lang="pt-BR" dirty="0" err="1"/>
              <a:t>Vm</a:t>
            </a:r>
            <a:r>
              <a:rPr lang="pt-BR" dirty="0"/>
              <a:t>/3*cos(2*%</a:t>
            </a:r>
            <a:r>
              <a:rPr lang="pt-BR" dirty="0" err="1"/>
              <a:t>pi</a:t>
            </a:r>
            <a:r>
              <a:rPr lang="pt-BR" dirty="0"/>
              <a:t>/T*k*t),t,2*T/3,T</a:t>
            </a:r>
            <a:r>
              <a:rPr lang="pt-BR" dirty="0" smtClean="0"/>
              <a:t>));</a:t>
            </a:r>
          </a:p>
          <a:p>
            <a:pPr lvl="1"/>
            <a:r>
              <a:rPr lang="pt-BR" dirty="0" smtClean="0"/>
              <a:t>&gt;&gt; </a:t>
            </a:r>
            <a:r>
              <a:rPr lang="pt-BR" dirty="0" err="1"/>
              <a:t>ak</a:t>
            </a:r>
            <a:r>
              <a:rPr lang="pt-BR" dirty="0"/>
              <a:t>[k]:=(2*</a:t>
            </a:r>
            <a:r>
              <a:rPr lang="pt-BR" dirty="0" err="1"/>
              <a:t>sin</a:t>
            </a:r>
            <a:r>
              <a:rPr lang="pt-BR" dirty="0"/>
              <a:t>((4*%</a:t>
            </a:r>
            <a:r>
              <a:rPr lang="pt-BR" dirty="0" err="1"/>
              <a:t>pi</a:t>
            </a:r>
            <a:r>
              <a:rPr lang="pt-BR" dirty="0"/>
              <a:t>*k)/3))/(3*%</a:t>
            </a:r>
            <a:r>
              <a:rPr lang="pt-BR" dirty="0" err="1"/>
              <a:t>pi</a:t>
            </a:r>
            <a:r>
              <a:rPr lang="pt-BR" dirty="0"/>
              <a:t>*k</a:t>
            </a:r>
            <a:r>
              <a:rPr lang="pt-BR" dirty="0" smtClean="0"/>
              <a:t>);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&gt;&gt; </a:t>
            </a:r>
            <a:r>
              <a:rPr lang="pt-BR" dirty="0"/>
              <a:t>bk:2/T*(</a:t>
            </a:r>
            <a:r>
              <a:rPr lang="pt-BR" dirty="0" err="1"/>
              <a:t>integrate</a:t>
            </a:r>
            <a:r>
              <a:rPr lang="pt-BR" dirty="0"/>
              <a:t>(</a:t>
            </a:r>
            <a:r>
              <a:rPr lang="pt-BR" dirty="0" err="1"/>
              <a:t>Vm</a:t>
            </a:r>
            <a:r>
              <a:rPr lang="pt-BR" dirty="0"/>
              <a:t>*</a:t>
            </a:r>
            <a:r>
              <a:rPr lang="pt-BR" dirty="0" err="1"/>
              <a:t>sin</a:t>
            </a:r>
            <a:r>
              <a:rPr lang="pt-BR" dirty="0"/>
              <a:t>(2*%</a:t>
            </a:r>
            <a:r>
              <a:rPr lang="pt-BR" dirty="0" err="1"/>
              <a:t>pi</a:t>
            </a:r>
            <a:r>
              <a:rPr lang="pt-BR" dirty="0"/>
              <a:t>/T*k*t),t,0,2*T/3)+</a:t>
            </a:r>
            <a:r>
              <a:rPr lang="pt-BR" dirty="0" err="1"/>
              <a:t>integrate</a:t>
            </a:r>
            <a:r>
              <a:rPr lang="pt-BR" dirty="0"/>
              <a:t>(</a:t>
            </a:r>
            <a:r>
              <a:rPr lang="pt-BR" dirty="0" err="1"/>
              <a:t>Vm</a:t>
            </a:r>
            <a:r>
              <a:rPr lang="pt-BR" dirty="0"/>
              <a:t>/3*</a:t>
            </a:r>
            <a:r>
              <a:rPr lang="pt-BR" dirty="0" err="1"/>
              <a:t>sin</a:t>
            </a:r>
            <a:r>
              <a:rPr lang="pt-BR" dirty="0"/>
              <a:t>(2*%</a:t>
            </a:r>
            <a:r>
              <a:rPr lang="pt-BR" dirty="0" err="1"/>
              <a:t>pi</a:t>
            </a:r>
            <a:r>
              <a:rPr lang="pt-BR" dirty="0"/>
              <a:t>/T*k*t),t,2*T/3,T));</a:t>
            </a:r>
            <a:r>
              <a:rPr lang="pt-BR" dirty="0" err="1"/>
              <a:t>trigsimp</a:t>
            </a:r>
            <a:r>
              <a:rPr lang="pt-BR" dirty="0" smtClean="0"/>
              <a:t>(%);</a:t>
            </a:r>
          </a:p>
          <a:p>
            <a:pPr lvl="1"/>
            <a:r>
              <a:rPr lang="pt-BR" dirty="0" smtClean="0"/>
              <a:t>&gt;&gt; </a:t>
            </a:r>
            <a:r>
              <a:rPr lang="pt-BR" dirty="0" err="1"/>
              <a:t>bk</a:t>
            </a:r>
            <a:r>
              <a:rPr lang="pt-BR" dirty="0"/>
              <a:t>[k]:=-(2*cos((4*%</a:t>
            </a:r>
            <a:r>
              <a:rPr lang="pt-BR" dirty="0" err="1"/>
              <a:t>pi</a:t>
            </a:r>
            <a:r>
              <a:rPr lang="pt-BR" dirty="0"/>
              <a:t>*k)/3)-2)/(3*%</a:t>
            </a:r>
            <a:r>
              <a:rPr lang="pt-BR" dirty="0" err="1"/>
              <a:t>pi</a:t>
            </a:r>
            <a:r>
              <a:rPr lang="pt-BR" dirty="0"/>
              <a:t>*k</a:t>
            </a:r>
            <a:r>
              <a:rPr lang="pt-BR" dirty="0" smtClean="0"/>
              <a:t>);</a:t>
            </a:r>
          </a:p>
          <a:p>
            <a:pPr lvl="1"/>
            <a:r>
              <a:rPr lang="pt-BR" dirty="0" smtClean="0"/>
              <a:t>&gt;&gt; </a:t>
            </a:r>
            <a:r>
              <a:rPr lang="pt-BR" dirty="0"/>
              <a:t>v(</a:t>
            </a:r>
            <a:r>
              <a:rPr lang="pt-BR" dirty="0" err="1"/>
              <a:t>kf,t</a:t>
            </a:r>
            <a:r>
              <a:rPr lang="pt-BR" dirty="0"/>
              <a:t>):=a0+sum(</a:t>
            </a:r>
            <a:r>
              <a:rPr lang="pt-BR" dirty="0" err="1"/>
              <a:t>ak</a:t>
            </a:r>
            <a:r>
              <a:rPr lang="pt-BR" dirty="0"/>
              <a:t>[k]*cos(2*%</a:t>
            </a:r>
            <a:r>
              <a:rPr lang="pt-BR" dirty="0" err="1"/>
              <a:t>pi</a:t>
            </a:r>
            <a:r>
              <a:rPr lang="pt-BR" dirty="0"/>
              <a:t>*k/T*t)+</a:t>
            </a:r>
            <a:r>
              <a:rPr lang="pt-BR" dirty="0" err="1"/>
              <a:t>bk</a:t>
            </a:r>
            <a:r>
              <a:rPr lang="pt-BR" dirty="0"/>
              <a:t>[k]*</a:t>
            </a:r>
            <a:r>
              <a:rPr lang="pt-BR" dirty="0" err="1"/>
              <a:t>sin</a:t>
            </a:r>
            <a:r>
              <a:rPr lang="pt-BR" dirty="0"/>
              <a:t>(2*%</a:t>
            </a:r>
            <a:r>
              <a:rPr lang="pt-BR" dirty="0" err="1"/>
              <a:t>pi</a:t>
            </a:r>
            <a:r>
              <a:rPr lang="pt-BR" dirty="0"/>
              <a:t>*k/T*t),k,1,kf</a:t>
            </a:r>
            <a:r>
              <a:rPr lang="pt-BR" dirty="0" smtClean="0"/>
              <a:t>);</a:t>
            </a:r>
          </a:p>
          <a:p>
            <a:pPr lvl="1"/>
            <a:r>
              <a:rPr lang="pt-BR" dirty="0" smtClean="0"/>
              <a:t>&gt;&gt; </a:t>
            </a:r>
            <a:r>
              <a:rPr lang="pt-BR" dirty="0" err="1"/>
              <a:t>with_slider</a:t>
            </a:r>
            <a:r>
              <a:rPr lang="pt-BR" dirty="0"/>
              <a:t>(</a:t>
            </a:r>
            <a:r>
              <a:rPr lang="pt-BR" dirty="0" err="1"/>
              <a:t>n,makelist</a:t>
            </a:r>
            <a:r>
              <a:rPr lang="pt-BR" dirty="0"/>
              <a:t>(n,n,1,30),            </a:t>
            </a:r>
            <a:endParaRPr lang="pt-BR" dirty="0" smtClean="0"/>
          </a:p>
          <a:p>
            <a:pPr marL="457200" lvl="1" indent="0">
              <a:buNone/>
            </a:pPr>
            <a:r>
              <a:rPr lang="pt-BR" dirty="0"/>
              <a:t>	</a:t>
            </a:r>
            <a:r>
              <a:rPr lang="pt-BR" dirty="0" smtClean="0"/>
              <a:t>	      [</a:t>
            </a:r>
            <a:r>
              <a:rPr lang="pt-BR" dirty="0"/>
              <a:t>v(</a:t>
            </a:r>
            <a:r>
              <a:rPr lang="pt-BR" dirty="0" err="1"/>
              <a:t>n,t</a:t>
            </a:r>
            <a:r>
              <a:rPr lang="pt-BR" dirty="0"/>
              <a:t>)],            </a:t>
            </a:r>
            <a:endParaRPr lang="pt-BR" dirty="0" smtClean="0"/>
          </a:p>
          <a:p>
            <a:pPr marL="457200" lvl="1" indent="0">
              <a:buNone/>
            </a:pPr>
            <a:r>
              <a:rPr lang="pt-BR" dirty="0"/>
              <a:t>	</a:t>
            </a:r>
            <a:r>
              <a:rPr lang="pt-BR" dirty="0" smtClean="0"/>
              <a:t>	      [</a:t>
            </a:r>
            <a:r>
              <a:rPr lang="pt-BR" dirty="0"/>
              <a:t>t,-2,2],            </a:t>
            </a:r>
            <a:endParaRPr lang="pt-BR" dirty="0" smtClean="0"/>
          </a:p>
          <a:p>
            <a:pPr marL="457200" lvl="1" indent="0">
              <a:buNone/>
            </a:pPr>
            <a:r>
              <a:rPr lang="pt-BR" dirty="0"/>
              <a:t>		</a:t>
            </a:r>
            <a:r>
              <a:rPr lang="pt-BR" dirty="0" smtClean="0"/>
              <a:t>      [</a:t>
            </a:r>
            <a:r>
              <a:rPr lang="pt-BR" dirty="0"/>
              <a:t>y,-0.1,1.3</a:t>
            </a:r>
            <a:r>
              <a:rPr lang="pt-BR" dirty="0" smtClean="0"/>
              <a:t>]);</a:t>
            </a:r>
          </a:p>
          <a:p>
            <a:pPr marL="457200" lvl="1" indent="0">
              <a:buNone/>
            </a:pPr>
            <a:endParaRPr lang="pt-BR" dirty="0" smtClean="0"/>
          </a:p>
          <a:p>
            <a:pPr lvl="1"/>
            <a:r>
              <a:rPr lang="pt-BR" dirty="0" smtClean="0"/>
              <a:t>&gt;&gt; </a:t>
            </a:r>
            <a:r>
              <a:rPr lang="pt-BR" dirty="0" err="1"/>
              <a:t>kill</a:t>
            </a:r>
            <a:r>
              <a:rPr lang="pt-BR" dirty="0"/>
              <a:t>(</a:t>
            </a:r>
            <a:r>
              <a:rPr lang="pt-BR" dirty="0" err="1"/>
              <a:t>all</a:t>
            </a:r>
            <a:r>
              <a:rPr lang="pt-BR" dirty="0"/>
              <a:t>);T:1</a:t>
            </a:r>
            <a:r>
              <a:rPr lang="pt-BR" dirty="0" smtClean="0"/>
              <a:t>;</a:t>
            </a:r>
          </a:p>
          <a:p>
            <a:pPr lvl="1"/>
            <a:r>
              <a:rPr lang="pt-BR" dirty="0" smtClean="0"/>
              <a:t>&gt;&gt; </a:t>
            </a:r>
            <a:r>
              <a:rPr lang="pt-BR" dirty="0"/>
              <a:t>v_(</a:t>
            </a:r>
            <a:r>
              <a:rPr lang="pt-BR" dirty="0" err="1"/>
              <a:t>kf,t</a:t>
            </a:r>
            <a:r>
              <a:rPr lang="pt-BR" dirty="0"/>
              <a:t>):=1/%</a:t>
            </a:r>
            <a:r>
              <a:rPr lang="pt-BR" dirty="0" err="1"/>
              <a:t>pi</a:t>
            </a:r>
            <a:r>
              <a:rPr lang="pt-BR" dirty="0"/>
              <a:t> + 1/2*</a:t>
            </a:r>
            <a:r>
              <a:rPr lang="pt-BR" dirty="0" err="1"/>
              <a:t>sin</a:t>
            </a:r>
            <a:r>
              <a:rPr lang="pt-BR" dirty="0"/>
              <a:t>(2*%</a:t>
            </a:r>
            <a:r>
              <a:rPr lang="pt-BR" dirty="0" err="1"/>
              <a:t>pi</a:t>
            </a:r>
            <a:r>
              <a:rPr lang="pt-BR" dirty="0"/>
              <a:t>/T*t)+sum( 2/%</a:t>
            </a:r>
            <a:r>
              <a:rPr lang="pt-BR" dirty="0" err="1"/>
              <a:t>pi</a:t>
            </a:r>
            <a:r>
              <a:rPr lang="pt-BR" dirty="0"/>
              <a:t>*1/(1-(2*k)^2)*cos(2*%</a:t>
            </a:r>
            <a:r>
              <a:rPr lang="pt-BR" dirty="0" err="1"/>
              <a:t>pi</a:t>
            </a:r>
            <a:r>
              <a:rPr lang="pt-BR" dirty="0"/>
              <a:t>/T*(2*k)*t),k,1,kf</a:t>
            </a:r>
            <a:r>
              <a:rPr lang="pt-BR" dirty="0" smtClean="0"/>
              <a:t>);</a:t>
            </a:r>
          </a:p>
          <a:p>
            <a:pPr lvl="1"/>
            <a:r>
              <a:rPr lang="pt-BR" dirty="0" smtClean="0"/>
              <a:t>&gt;&gt; </a:t>
            </a:r>
            <a:r>
              <a:rPr lang="pt-BR" dirty="0" err="1"/>
              <a:t>with_slider</a:t>
            </a:r>
            <a:r>
              <a:rPr lang="pt-BR" dirty="0"/>
              <a:t>(</a:t>
            </a:r>
            <a:r>
              <a:rPr lang="pt-BR" dirty="0" err="1"/>
              <a:t>n,makelist</a:t>
            </a:r>
            <a:r>
              <a:rPr lang="pt-BR" dirty="0"/>
              <a:t>(n,n,1,10),                        </a:t>
            </a:r>
            <a:endParaRPr lang="pt-BR" dirty="0" smtClean="0"/>
          </a:p>
          <a:p>
            <a:pPr marL="457200" lvl="1" indent="0">
              <a:buNone/>
            </a:pPr>
            <a:r>
              <a:rPr lang="pt-BR" dirty="0"/>
              <a:t>	</a:t>
            </a:r>
            <a:r>
              <a:rPr lang="pt-BR" dirty="0" smtClean="0"/>
              <a:t>	  [</a:t>
            </a:r>
            <a:r>
              <a:rPr lang="pt-BR" dirty="0" err="1"/>
              <a:t>abs</a:t>
            </a:r>
            <a:r>
              <a:rPr lang="pt-BR" dirty="0"/>
              <a:t>(</a:t>
            </a:r>
            <a:r>
              <a:rPr lang="pt-BR" dirty="0" err="1"/>
              <a:t>sin</a:t>
            </a:r>
            <a:r>
              <a:rPr lang="pt-BR" dirty="0"/>
              <a:t>(2*%</a:t>
            </a:r>
            <a:r>
              <a:rPr lang="pt-BR" dirty="0" err="1"/>
              <a:t>pi</a:t>
            </a:r>
            <a:r>
              <a:rPr lang="pt-BR" dirty="0"/>
              <a:t>*t)),v_(</a:t>
            </a:r>
            <a:r>
              <a:rPr lang="pt-BR" dirty="0" err="1"/>
              <a:t>n,t</a:t>
            </a:r>
            <a:r>
              <a:rPr lang="pt-BR" dirty="0"/>
              <a:t>)],                        </a:t>
            </a:r>
            <a:endParaRPr lang="pt-BR" dirty="0" smtClean="0"/>
          </a:p>
          <a:p>
            <a:pPr marL="457200" lvl="1" indent="0">
              <a:buNone/>
            </a:pPr>
            <a:r>
              <a:rPr lang="pt-BR" dirty="0"/>
              <a:t>	</a:t>
            </a:r>
            <a:r>
              <a:rPr lang="pt-BR" dirty="0" smtClean="0"/>
              <a:t>	  [</a:t>
            </a:r>
            <a:r>
              <a:rPr lang="pt-BR" dirty="0"/>
              <a:t>t,-2,2],                        </a:t>
            </a:r>
            <a:endParaRPr lang="pt-BR" dirty="0" smtClean="0"/>
          </a:p>
          <a:p>
            <a:pPr marL="457200" lvl="1" indent="0">
              <a:buNone/>
            </a:pPr>
            <a:r>
              <a:rPr lang="pt-BR" dirty="0"/>
              <a:t>	</a:t>
            </a:r>
            <a:r>
              <a:rPr lang="pt-BR" dirty="0" smtClean="0"/>
              <a:t>	  [</a:t>
            </a:r>
            <a:r>
              <a:rPr lang="pt-BR" dirty="0"/>
              <a:t>y,-0.2,1.1],                        </a:t>
            </a:r>
            <a:endParaRPr lang="pt-BR" dirty="0" smtClean="0"/>
          </a:p>
          <a:p>
            <a:pPr marL="457200" lvl="1" indent="0">
              <a:buNone/>
            </a:pPr>
            <a:r>
              <a:rPr lang="pt-BR" dirty="0"/>
              <a:t>	</a:t>
            </a:r>
            <a:r>
              <a:rPr lang="pt-BR" dirty="0" smtClean="0"/>
              <a:t>	  [</a:t>
            </a:r>
            <a:r>
              <a:rPr lang="pt-BR" dirty="0" err="1"/>
              <a:t>legend</a:t>
            </a:r>
            <a:r>
              <a:rPr lang="pt-BR" dirty="0" smtClean="0"/>
              <a:t>,""]);</a:t>
            </a:r>
          </a:p>
          <a:p>
            <a:pPr marL="457200" lvl="1" indent="0">
              <a:buNone/>
            </a:pPr>
            <a:endParaRPr lang="pt-BR" dirty="0" smtClean="0"/>
          </a:p>
          <a:p>
            <a:pPr lvl="1"/>
            <a:r>
              <a:rPr lang="pt-BR" dirty="0" smtClean="0"/>
              <a:t>&gt;&gt; </a:t>
            </a:r>
            <a:r>
              <a:rPr lang="pt-BR" dirty="0" err="1"/>
              <a:t>kill</a:t>
            </a:r>
            <a:r>
              <a:rPr lang="pt-BR" dirty="0"/>
              <a:t>(</a:t>
            </a:r>
            <a:r>
              <a:rPr lang="pt-BR" dirty="0" err="1"/>
              <a:t>all</a:t>
            </a:r>
            <a:r>
              <a:rPr lang="pt-BR" dirty="0" smtClean="0"/>
              <a:t>);</a:t>
            </a:r>
          </a:p>
          <a:p>
            <a:pPr lvl="1"/>
            <a:r>
              <a:rPr lang="pt-BR" dirty="0" smtClean="0"/>
              <a:t>&gt;&gt; </a:t>
            </a:r>
            <a:r>
              <a:rPr lang="pt-BR" dirty="0"/>
              <a:t>v(</a:t>
            </a:r>
            <a:r>
              <a:rPr lang="pt-BR" dirty="0" err="1"/>
              <a:t>kf,t</a:t>
            </a:r>
            <a:r>
              <a:rPr lang="pt-BR" dirty="0"/>
              <a:t>):=1/2-sum(</a:t>
            </a:r>
            <a:r>
              <a:rPr lang="pt-BR" dirty="0" err="1"/>
              <a:t>sin</a:t>
            </a:r>
            <a:r>
              <a:rPr lang="pt-BR" dirty="0"/>
              <a:t>(2*%</a:t>
            </a:r>
            <a:r>
              <a:rPr lang="pt-BR" dirty="0" err="1"/>
              <a:t>pi</a:t>
            </a:r>
            <a:r>
              <a:rPr lang="pt-BR" dirty="0"/>
              <a:t>*k*t)/(%</a:t>
            </a:r>
            <a:r>
              <a:rPr lang="pt-BR" dirty="0" err="1"/>
              <a:t>pi</a:t>
            </a:r>
            <a:r>
              <a:rPr lang="pt-BR" dirty="0"/>
              <a:t>*k),k,1,kf</a:t>
            </a:r>
            <a:r>
              <a:rPr lang="pt-BR" dirty="0" smtClean="0"/>
              <a:t>);</a:t>
            </a:r>
          </a:p>
          <a:p>
            <a:pPr lvl="1"/>
            <a:r>
              <a:rPr lang="pt-BR" dirty="0" smtClean="0"/>
              <a:t>&gt;&gt; </a:t>
            </a:r>
            <a:r>
              <a:rPr lang="pt-BR" dirty="0" err="1"/>
              <a:t>with_slider</a:t>
            </a:r>
            <a:r>
              <a:rPr lang="pt-BR" dirty="0"/>
              <a:t>(</a:t>
            </a:r>
            <a:r>
              <a:rPr lang="pt-BR" dirty="0" err="1"/>
              <a:t>n,makelist</a:t>
            </a:r>
            <a:r>
              <a:rPr lang="pt-BR" dirty="0"/>
              <a:t>(n,n,1,10),                        </a:t>
            </a:r>
            <a:endParaRPr lang="pt-BR" dirty="0" smtClean="0"/>
          </a:p>
          <a:p>
            <a:pPr marL="457200" lvl="1" indent="0">
              <a:buNone/>
            </a:pPr>
            <a:r>
              <a:rPr lang="pt-BR" dirty="0"/>
              <a:t>	</a:t>
            </a:r>
            <a:r>
              <a:rPr lang="pt-BR" dirty="0" smtClean="0"/>
              <a:t>	   [</a:t>
            </a:r>
            <a:r>
              <a:rPr lang="pt-BR" dirty="0" err="1"/>
              <a:t>t,v</a:t>
            </a:r>
            <a:r>
              <a:rPr lang="pt-BR" dirty="0"/>
              <a:t>(</a:t>
            </a:r>
            <a:r>
              <a:rPr lang="pt-BR" dirty="0" err="1"/>
              <a:t>n,t</a:t>
            </a:r>
            <a:r>
              <a:rPr lang="pt-BR" dirty="0"/>
              <a:t>)],                        </a:t>
            </a:r>
            <a:endParaRPr lang="pt-BR" dirty="0" smtClean="0"/>
          </a:p>
          <a:p>
            <a:pPr marL="457200" lvl="1" indent="0">
              <a:buNone/>
            </a:pPr>
            <a:r>
              <a:rPr lang="pt-BR" dirty="0"/>
              <a:t>	</a:t>
            </a:r>
            <a:r>
              <a:rPr lang="pt-BR" dirty="0" smtClean="0"/>
              <a:t>	   [</a:t>
            </a:r>
            <a:r>
              <a:rPr lang="pt-BR" dirty="0"/>
              <a:t>t,0,1],                        </a:t>
            </a:r>
            <a:endParaRPr lang="pt-BR" dirty="0" smtClean="0"/>
          </a:p>
          <a:p>
            <a:pPr marL="457200" lvl="1" indent="0">
              <a:buNone/>
            </a:pPr>
            <a:r>
              <a:rPr lang="pt-BR" dirty="0"/>
              <a:t>	</a:t>
            </a:r>
            <a:r>
              <a:rPr lang="pt-BR" dirty="0" smtClean="0"/>
              <a:t>	   [</a:t>
            </a:r>
            <a:r>
              <a:rPr lang="pt-BR" dirty="0"/>
              <a:t>y,-0.2,1.1],                        </a:t>
            </a:r>
            <a:endParaRPr lang="pt-BR" dirty="0" smtClean="0"/>
          </a:p>
          <a:p>
            <a:pPr marL="457200" lvl="1" indent="0">
              <a:buNone/>
            </a:pPr>
            <a:r>
              <a:rPr lang="pt-BR" dirty="0"/>
              <a:t>	</a:t>
            </a:r>
            <a:r>
              <a:rPr lang="pt-BR" dirty="0" smtClean="0"/>
              <a:t>	   [</a:t>
            </a:r>
            <a:r>
              <a:rPr lang="pt-BR" dirty="0" err="1"/>
              <a:t>legend</a:t>
            </a:r>
            <a:r>
              <a:rPr lang="pt-BR" dirty="0"/>
              <a:t>,""]);</a:t>
            </a:r>
          </a:p>
        </p:txBody>
      </p:sp>
    </p:spTree>
    <p:extLst>
      <p:ext uri="{BB962C8B-B14F-4D97-AF65-F5344CB8AC3E}">
        <p14:creationId xmlns:p14="http://schemas.microsoft.com/office/powerpoint/2010/main" val="228682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Título 3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Transformadas</a:t>
            </a:r>
            <a:r>
              <a:rPr lang="en-US" dirty="0" smtClean="0"/>
              <a:t> de Fourier</a:t>
            </a:r>
            <a:br>
              <a:rPr lang="en-US" dirty="0" smtClean="0"/>
            </a:br>
            <a:r>
              <a:rPr lang="en-US" dirty="0" err="1" smtClean="0"/>
              <a:t>inclui</a:t>
            </a:r>
            <a:r>
              <a:rPr lang="en-US" dirty="0" smtClean="0"/>
              <a:t> </a:t>
            </a:r>
            <a:r>
              <a:rPr lang="en-US" dirty="0" err="1" smtClean="0"/>
              <a:t>Convolução</a:t>
            </a:r>
            <a:r>
              <a:rPr lang="en-US" dirty="0" smtClean="0"/>
              <a:t>, </a:t>
            </a:r>
            <a:r>
              <a:rPr lang="en-US" dirty="0" err="1" smtClean="0"/>
              <a:t>Autocorrelação</a:t>
            </a:r>
            <a:r>
              <a:rPr lang="en-US" dirty="0" smtClean="0"/>
              <a:t>, </a:t>
            </a:r>
            <a:r>
              <a:rPr lang="en-US" dirty="0" err="1" smtClean="0"/>
              <a:t>Incerteza</a:t>
            </a:r>
            <a:r>
              <a:rPr lang="en-US" dirty="0" smtClean="0"/>
              <a:t> e </a:t>
            </a:r>
            <a:r>
              <a:rPr lang="en-US" dirty="0" err="1" smtClean="0"/>
              <a:t>Função</a:t>
            </a:r>
            <a:r>
              <a:rPr lang="en-US" dirty="0" smtClean="0"/>
              <a:t> Shah</a:t>
            </a:r>
            <a:endParaRPr lang="pt-BR" dirty="0" smtClean="0"/>
          </a:p>
        </p:txBody>
      </p:sp>
      <p:sp>
        <p:nvSpPr>
          <p:cNvPr id="205827" name="Subtítulo 4"/>
          <p:cNvSpPr>
            <a:spLocks noGrp="1"/>
          </p:cNvSpPr>
          <p:nvPr>
            <p:ph type="subTitle" sz="quarter" idx="1"/>
          </p:nvPr>
        </p:nvSpPr>
        <p:spPr>
          <a:xfrm>
            <a:off x="247650" y="4786331"/>
            <a:ext cx="9410700" cy="803275"/>
          </a:xfrm>
        </p:spPr>
        <p:txBody>
          <a:bodyPr/>
          <a:lstStyle/>
          <a:p>
            <a:pPr eaLnBrk="1" hangingPunct="1"/>
            <a:r>
              <a:rPr lang="en-US" smtClean="0"/>
              <a:t>Prof.Gustavo Corrêa Mirapalheta</a:t>
            </a:r>
          </a:p>
          <a:p>
            <a:pPr eaLnBrk="1" hangingPunct="1"/>
            <a:r>
              <a:rPr lang="en-US" smtClean="0"/>
              <a:t> Hsu, cap.5</a:t>
            </a:r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24364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Motivação</a:t>
            </a:r>
            <a:endParaRPr lang="pt-BR" smtClean="0"/>
          </a:p>
        </p:txBody>
      </p:sp>
      <p:sp>
        <p:nvSpPr>
          <p:cNvPr id="206851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Séries de Fourier -&gt; Análise de sinais periódicos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Transformadas de Fourier -&gt; Análise de sinais periódicos e não-periódicos</a:t>
            </a:r>
          </a:p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3818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</a:t>
            </a:r>
            <a:endParaRPr lang="pt-BR" smtClean="0"/>
          </a:p>
        </p:txBody>
      </p:sp>
      <p:sp>
        <p:nvSpPr>
          <p:cNvPr id="207875" name="Espaço Reservado para Conteúdo 2"/>
          <p:cNvSpPr>
            <a:spLocks noGrp="1"/>
          </p:cNvSpPr>
          <p:nvPr>
            <p:ph idx="1"/>
          </p:nvPr>
        </p:nvSpPr>
        <p:spPr>
          <a:xfrm>
            <a:off x="33338" y="857257"/>
            <a:ext cx="9705976" cy="5381625"/>
          </a:xfrm>
        </p:spPr>
        <p:txBody>
          <a:bodyPr/>
          <a:lstStyle/>
          <a:p>
            <a:r>
              <a:rPr lang="en-US" smtClean="0"/>
              <a:t>Transformada de Fourier como um caso limite das séries de Fourier</a:t>
            </a:r>
          </a:p>
          <a:p>
            <a:pPr lvl="1"/>
            <a:r>
              <a:rPr lang="en-US" smtClean="0"/>
              <a:t>Transformada de um pulso</a:t>
            </a:r>
          </a:p>
          <a:p>
            <a:r>
              <a:rPr lang="en-US" smtClean="0"/>
              <a:t>Convergência da Integral de Fourier</a:t>
            </a:r>
          </a:p>
          <a:p>
            <a:pPr lvl="1"/>
            <a:r>
              <a:rPr lang="en-US" smtClean="0"/>
              <a:t>Transformada da exponencial decrescente</a:t>
            </a:r>
          </a:p>
          <a:p>
            <a:pPr lvl="1"/>
            <a:r>
              <a:rPr lang="en-US" smtClean="0"/>
              <a:t>Transformada de uma constante</a:t>
            </a:r>
          </a:p>
          <a:p>
            <a:r>
              <a:rPr lang="en-US" smtClean="0"/>
              <a:t>Utilização da Transformada de Laplace no cálculo de Transformadas de Fourier</a:t>
            </a:r>
          </a:p>
          <a:p>
            <a:pPr lvl="1"/>
            <a:endParaRPr lang="en-US" smtClean="0"/>
          </a:p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42182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3" y="1357313"/>
            <a:ext cx="6176962" cy="219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899" name="Espaço Reservado para Conteúdo 4"/>
          <p:cNvSpPr>
            <a:spLocks noGrp="1"/>
          </p:cNvSpPr>
          <p:nvPr>
            <p:ph idx="1"/>
          </p:nvPr>
        </p:nvSpPr>
        <p:spPr>
          <a:xfrm>
            <a:off x="293691" y="904880"/>
            <a:ext cx="9340850" cy="5381625"/>
          </a:xfrm>
        </p:spPr>
        <p:txBody>
          <a:bodyPr/>
          <a:lstStyle/>
          <a:p>
            <a:r>
              <a:rPr lang="en-US" smtClean="0"/>
              <a:t>Partindo da forma exponencial da série de Fourier :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Fazendo T-&gt;∞  isto implica em</a:t>
            </a:r>
          </a:p>
          <a:p>
            <a:endParaRPr lang="pt-BR" smtClean="0"/>
          </a:p>
        </p:txBody>
      </p:sp>
      <p:sp>
        <p:nvSpPr>
          <p:cNvPr id="20890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Transformada de Fourier como um caso limite das séries de Fourier</a:t>
            </a:r>
          </a:p>
        </p:txBody>
      </p:sp>
      <p:pic>
        <p:nvPicPr>
          <p:cNvPr id="20890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60" y="3571875"/>
            <a:ext cx="572452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90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35" y="5000625"/>
            <a:ext cx="3933825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90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063" y="5214956"/>
            <a:ext cx="39052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119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Transformadas de Laplace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mtClean="0"/>
              <a:t>Polinomial : f(t) = t</a:t>
            </a:r>
            <a:r>
              <a:rPr lang="pt-BR" baseline="30000" smtClean="0"/>
              <a:t>n</a:t>
            </a:r>
            <a:endParaRPr lang="pt-BR" smtClean="0"/>
          </a:p>
          <a:p>
            <a:endParaRPr lang="pt-BR" smtClean="0"/>
          </a:p>
        </p:txBody>
      </p:sp>
      <p:graphicFrame>
        <p:nvGraphicFramePr>
          <p:cNvPr id="20483" name="Object 3"/>
          <p:cNvGraphicFramePr>
            <a:graphicFrameLocks noChangeAspect="1"/>
          </p:cNvGraphicFramePr>
          <p:nvPr/>
        </p:nvGraphicFramePr>
        <p:xfrm>
          <a:off x="985838" y="1844693"/>
          <a:ext cx="5046662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6" name="Equação" r:id="rId3" imgW="2527200" imgH="507960" progId="Equation.3">
                  <p:embed/>
                </p:oleObj>
              </mc:Choice>
              <mc:Fallback>
                <p:oleObj name="Equação" r:id="rId3" imgW="2527200" imgH="50796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5838" y="1844693"/>
                        <a:ext cx="5046662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2564" name="Object 4"/>
          <p:cNvGraphicFramePr>
            <a:graphicFrameLocks noChangeAspect="1"/>
          </p:cNvGraphicFramePr>
          <p:nvPr/>
        </p:nvGraphicFramePr>
        <p:xfrm>
          <a:off x="704850" y="2997207"/>
          <a:ext cx="3335339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7" name="Equação" r:id="rId5" imgW="1498320" imgH="482400" progId="Equation.3">
                  <p:embed/>
                </p:oleObj>
              </mc:Choice>
              <mc:Fallback>
                <p:oleObj name="Equação" r:id="rId5" imgW="1498320" imgH="482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850" y="2997207"/>
                        <a:ext cx="3335339" cy="96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2565" name="Object 5"/>
          <p:cNvGraphicFramePr>
            <a:graphicFrameLocks noChangeAspect="1"/>
          </p:cNvGraphicFramePr>
          <p:nvPr/>
        </p:nvGraphicFramePr>
        <p:xfrm>
          <a:off x="704856" y="3930650"/>
          <a:ext cx="3449638" cy="1011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8" name="Equação" r:id="rId7" imgW="1726920" imgH="507960" progId="Equation.3">
                  <p:embed/>
                </p:oleObj>
              </mc:Choice>
              <mc:Fallback>
                <p:oleObj name="Equação" r:id="rId7" imgW="1726920" imgH="50796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856" y="3930650"/>
                        <a:ext cx="3449638" cy="1011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2566" name="Object 6"/>
          <p:cNvGraphicFramePr>
            <a:graphicFrameLocks noChangeAspect="1"/>
          </p:cNvGraphicFramePr>
          <p:nvPr/>
        </p:nvGraphicFramePr>
        <p:xfrm>
          <a:off x="776298" y="5157806"/>
          <a:ext cx="2308225" cy="101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9" name="Equação" r:id="rId9" imgW="1155600" imgH="507960" progId="Equation.3">
                  <p:embed/>
                </p:oleObj>
              </mc:Choice>
              <mc:Fallback>
                <p:oleObj name="Equação" r:id="rId9" imgW="1155600" imgH="50796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6298" y="5157806"/>
                        <a:ext cx="2308225" cy="1011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322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322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322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1" grpId="0" build="p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48" y="3219455"/>
            <a:ext cx="6086475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9923" name="Espaço Reservado para Conteúdo 4"/>
          <p:cNvSpPr>
            <a:spLocks noGrp="1"/>
          </p:cNvSpPr>
          <p:nvPr>
            <p:ph idx="1"/>
          </p:nvPr>
        </p:nvSpPr>
        <p:spPr>
          <a:xfrm>
            <a:off x="293691" y="904880"/>
            <a:ext cx="9340850" cy="5381625"/>
          </a:xfrm>
        </p:spPr>
        <p:txBody>
          <a:bodyPr/>
          <a:lstStyle/>
          <a:p>
            <a:r>
              <a:rPr lang="en-US" dirty="0" err="1" smtClean="0"/>
              <a:t>Perceba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n</a:t>
            </a:r>
            <a:r>
              <a:rPr lang="en-US" dirty="0" smtClean="0"/>
              <a:t>-&gt;0 a </a:t>
            </a:r>
            <a:r>
              <a:rPr lang="en-US" dirty="0" err="1" smtClean="0"/>
              <a:t>medida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T-&gt;∞</a:t>
            </a:r>
          </a:p>
          <a:p>
            <a:pPr lvl="1"/>
            <a:r>
              <a:rPr lang="en-US" dirty="0" err="1" smtClean="0"/>
              <a:t>Pois</a:t>
            </a:r>
            <a:r>
              <a:rPr lang="en-US" dirty="0" smtClean="0"/>
              <a:t> a </a:t>
            </a:r>
            <a:r>
              <a:rPr lang="en-US" dirty="0" err="1" smtClean="0"/>
              <a:t>série</a:t>
            </a:r>
            <a:r>
              <a:rPr lang="en-US" dirty="0" smtClean="0"/>
              <a:t> de Fourier </a:t>
            </a:r>
            <a:r>
              <a:rPr lang="en-US" dirty="0" err="1" smtClean="0"/>
              <a:t>perde</a:t>
            </a:r>
            <a:r>
              <a:rPr lang="en-US" dirty="0" smtClean="0"/>
              <a:t> o </a:t>
            </a:r>
            <a:r>
              <a:rPr lang="en-US" dirty="0" err="1" smtClean="0"/>
              <a:t>sentido</a:t>
            </a:r>
            <a:r>
              <a:rPr lang="en-US" dirty="0" smtClean="0"/>
              <a:t> </a:t>
            </a:r>
            <a:r>
              <a:rPr lang="en-US" dirty="0" err="1" smtClean="0"/>
              <a:t>quando</a:t>
            </a:r>
            <a:r>
              <a:rPr lang="en-US" dirty="0" smtClean="0"/>
              <a:t> a </a:t>
            </a:r>
            <a:r>
              <a:rPr lang="en-US" dirty="0" err="1" smtClean="0"/>
              <a:t>periodicidade</a:t>
            </a:r>
            <a:r>
              <a:rPr lang="en-US" dirty="0" smtClean="0"/>
              <a:t> </a:t>
            </a:r>
            <a:r>
              <a:rPr lang="en-US" dirty="0" err="1" smtClean="0"/>
              <a:t>desaparece</a:t>
            </a:r>
            <a:endParaRPr lang="en-US" dirty="0" smtClean="0"/>
          </a:p>
          <a:p>
            <a:pPr lvl="1"/>
            <a:r>
              <a:rPr lang="en-US" dirty="0" smtClean="0"/>
              <a:t>PORÉM :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n</a:t>
            </a:r>
            <a:r>
              <a:rPr lang="en-US" dirty="0" err="1" smtClean="0"/>
              <a:t>.T</a:t>
            </a:r>
            <a:r>
              <a:rPr lang="en-US" dirty="0" smtClean="0"/>
              <a:t> </a:t>
            </a:r>
            <a:r>
              <a:rPr lang="en-US" dirty="0" err="1" smtClean="0"/>
              <a:t>pode</a:t>
            </a:r>
            <a:r>
              <a:rPr lang="en-US" dirty="0" smtClean="0"/>
              <a:t> e </a:t>
            </a:r>
            <a:r>
              <a:rPr lang="en-US" dirty="0" err="1" smtClean="0"/>
              <a:t>permanece</a:t>
            </a:r>
            <a:r>
              <a:rPr lang="en-US" dirty="0" smtClean="0"/>
              <a:t> </a:t>
            </a:r>
            <a:r>
              <a:rPr lang="en-US" dirty="0" err="1" smtClean="0"/>
              <a:t>limitado</a:t>
            </a:r>
            <a:r>
              <a:rPr lang="en-US" dirty="0" smtClean="0"/>
              <a:t>, </a:t>
            </a:r>
            <a:r>
              <a:rPr lang="en-US" dirty="0" err="1" smtClean="0"/>
              <a:t>isto</a:t>
            </a:r>
            <a:r>
              <a:rPr lang="en-US" dirty="0" smtClean="0"/>
              <a:t> é </a:t>
            </a:r>
            <a:r>
              <a:rPr lang="en-US" dirty="0" err="1" smtClean="0"/>
              <a:t>finito</a:t>
            </a:r>
            <a:r>
              <a:rPr lang="en-US" dirty="0" smtClean="0"/>
              <a:t> e </a:t>
            </a:r>
            <a:r>
              <a:rPr lang="en-US" dirty="0" err="1" smtClean="0"/>
              <a:t>calculável</a:t>
            </a:r>
            <a:r>
              <a:rPr lang="en-US" dirty="0" smtClean="0"/>
              <a:t>, PORTANTO 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Com </a:t>
            </a:r>
            <a:r>
              <a:rPr lang="en-US" dirty="0" err="1" smtClean="0"/>
              <a:t>isto</a:t>
            </a:r>
            <a:r>
              <a:rPr lang="en-US" dirty="0" smtClean="0"/>
              <a:t> </a:t>
            </a:r>
            <a:r>
              <a:rPr lang="en-US" dirty="0" err="1" smtClean="0"/>
              <a:t>podemos</a:t>
            </a:r>
            <a:r>
              <a:rPr lang="en-US" dirty="0" smtClean="0"/>
              <a:t> </a:t>
            </a:r>
            <a:r>
              <a:rPr lang="en-US" dirty="0" err="1" smtClean="0"/>
              <a:t>definir</a:t>
            </a:r>
            <a:r>
              <a:rPr lang="en-US" dirty="0" smtClean="0"/>
              <a:t> a </a:t>
            </a:r>
            <a:r>
              <a:rPr lang="en-US" dirty="0" err="1" smtClean="0"/>
              <a:t>operação</a:t>
            </a:r>
            <a:r>
              <a:rPr lang="en-US" dirty="0" smtClean="0"/>
              <a:t> </a:t>
            </a:r>
            <a:r>
              <a:rPr lang="en-US" dirty="0" err="1" smtClean="0"/>
              <a:t>chamada</a:t>
            </a:r>
            <a:r>
              <a:rPr lang="en-US" dirty="0" smtClean="0"/>
              <a:t> de </a:t>
            </a:r>
            <a:r>
              <a:rPr lang="en-US" dirty="0" err="1" smtClean="0"/>
              <a:t>Transformada</a:t>
            </a:r>
            <a:r>
              <a:rPr lang="en-US" dirty="0" smtClean="0"/>
              <a:t> de Fourier, a </a:t>
            </a:r>
            <a:r>
              <a:rPr lang="en-US" dirty="0" err="1" smtClean="0"/>
              <a:t>qual</a:t>
            </a:r>
            <a:r>
              <a:rPr lang="en-US" dirty="0" smtClean="0"/>
              <a:t> </a:t>
            </a:r>
            <a:r>
              <a:rPr lang="en-US" dirty="0" err="1" smtClean="0"/>
              <a:t>irá</a:t>
            </a:r>
            <a:r>
              <a:rPr lang="en-US" dirty="0" smtClean="0"/>
              <a:t> </a:t>
            </a:r>
            <a:r>
              <a:rPr lang="en-US" dirty="0" err="1" smtClean="0"/>
              <a:t>produzir</a:t>
            </a:r>
            <a:r>
              <a:rPr lang="en-US" dirty="0" smtClean="0"/>
              <a:t> F(w) a </a:t>
            </a:r>
            <a:r>
              <a:rPr lang="en-US" dirty="0" err="1" smtClean="0"/>
              <a:t>partir</a:t>
            </a:r>
            <a:r>
              <a:rPr lang="en-US" dirty="0" smtClean="0"/>
              <a:t> de f(t), </a:t>
            </a:r>
            <a:r>
              <a:rPr lang="en-US" dirty="0" err="1" smtClean="0"/>
              <a:t>como</a:t>
            </a:r>
            <a:r>
              <a:rPr lang="en-US" dirty="0" smtClean="0"/>
              <a:t> :</a:t>
            </a:r>
            <a:endParaRPr lang="pt-BR" dirty="0" smtClean="0"/>
          </a:p>
        </p:txBody>
      </p:sp>
      <p:sp>
        <p:nvSpPr>
          <p:cNvPr id="20992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Transformada de Fourier como um caso limite das séries de Fourier</a:t>
            </a:r>
          </a:p>
        </p:txBody>
      </p:sp>
      <p:pic>
        <p:nvPicPr>
          <p:cNvPr id="20992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5743593"/>
            <a:ext cx="52959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351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94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063" y="1857393"/>
            <a:ext cx="4410075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947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Transformada de Fourier Inversa</a:t>
            </a:r>
            <a:endParaRPr lang="pt-BR" smtClean="0"/>
          </a:p>
        </p:txBody>
      </p:sp>
      <p:sp>
        <p:nvSpPr>
          <p:cNvPr id="210948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Partindo agora de :</a:t>
            </a:r>
            <a:endParaRPr lang="pt-BR" smtClean="0"/>
          </a:p>
        </p:txBody>
      </p:sp>
      <p:pic>
        <p:nvPicPr>
          <p:cNvPr id="21094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069" y="928706"/>
            <a:ext cx="3200400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095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98" y="3000383"/>
            <a:ext cx="881062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Ex.1: Calcular a Transformada de um pulso, como o descrito na figura abaixo:</a:t>
            </a:r>
            <a:endParaRPr lang="pt-BR" smtClean="0"/>
          </a:p>
        </p:txBody>
      </p:sp>
      <p:pic>
        <p:nvPicPr>
          <p:cNvPr id="211971" name="Picture 2" descr="17_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41" y="1928813"/>
            <a:ext cx="7880350" cy="353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096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Ex.1: Calcular a Transformada de um pulso (solução):</a:t>
            </a:r>
            <a:endParaRPr lang="pt-BR" smtClean="0"/>
          </a:p>
        </p:txBody>
      </p:sp>
      <p:sp>
        <p:nvSpPr>
          <p:cNvPr id="212995" name="Espaço Reservado para Conteúdo 6"/>
          <p:cNvSpPr>
            <a:spLocks noGrp="1"/>
          </p:cNvSpPr>
          <p:nvPr>
            <p:ph sz="half" idx="2"/>
          </p:nvPr>
        </p:nvSpPr>
        <p:spPr>
          <a:xfrm>
            <a:off x="5046663" y="1196983"/>
            <a:ext cx="4587876" cy="5381625"/>
          </a:xfrm>
        </p:spPr>
        <p:txBody>
          <a:bodyPr/>
          <a:lstStyle/>
          <a:p>
            <a:r>
              <a:rPr lang="en-US" smtClean="0"/>
              <a:t>Comparando com um trem de pulsos cujos coeficientes da série de Fourier são :</a:t>
            </a:r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 continua no próximo slide…</a:t>
            </a:r>
            <a:endParaRPr lang="pt-BR" smtClean="0"/>
          </a:p>
        </p:txBody>
      </p:sp>
      <p:pic>
        <p:nvPicPr>
          <p:cNvPr id="2129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285875"/>
            <a:ext cx="3576638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299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4143375"/>
            <a:ext cx="2576512" cy="79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299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3357563"/>
            <a:ext cx="347662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561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Ex.1: Calcular a Transformada de um pulso (solução):</a:t>
            </a:r>
            <a:endParaRPr lang="pt-BR" smtClean="0"/>
          </a:p>
        </p:txBody>
      </p:sp>
      <p:sp>
        <p:nvSpPr>
          <p:cNvPr id="214019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 medida que T aumenta, as linhas espectrais ficam cada vez mais próximas e as amplitudes cada vez menores, porém o formato da curva não se altera</a:t>
            </a:r>
          </a:p>
          <a:p>
            <a:endParaRPr lang="en-US" smtClean="0"/>
          </a:p>
          <a:p>
            <a:r>
              <a:rPr lang="en-US" smtClean="0"/>
              <a:t>Com isto podemos dizer então que F(w) é a função que descreve o conteúdo em frequência de f(t)</a:t>
            </a:r>
          </a:p>
          <a:p>
            <a:endParaRPr lang="en-US" smtClean="0"/>
          </a:p>
          <a:p>
            <a:r>
              <a:rPr lang="en-US" smtClean="0"/>
              <a:t>Como pode ser visto no próximo slide</a:t>
            </a:r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423121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Ex.1: Calcular a Transformada de um pulso (solução):</a:t>
            </a:r>
            <a:endParaRPr lang="pt-BR" smtClean="0"/>
          </a:p>
        </p:txBody>
      </p:sp>
      <p:pic>
        <p:nvPicPr>
          <p:cNvPr id="215043" name="Picture 2" descr="17_02a-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817" y="1214438"/>
            <a:ext cx="5786437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940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7" name="Text Box 36"/>
          <p:cNvSpPr txBox="1">
            <a:spLocks noChangeArrowheads="1"/>
          </p:cNvSpPr>
          <p:nvPr/>
        </p:nvSpPr>
        <p:spPr bwMode="auto">
          <a:xfrm>
            <a:off x="1857375" y="2997200"/>
            <a:ext cx="57594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latin typeface="Arial" pitchFamily="34" charset="0"/>
              </a:rPr>
              <a:t>A demonstração é longa, mas mostrada a seguir.</a:t>
            </a:r>
          </a:p>
        </p:txBody>
      </p:sp>
      <p:sp>
        <p:nvSpPr>
          <p:cNvPr id="100358" name="Text Box 37"/>
          <p:cNvSpPr txBox="1">
            <a:spLocks noChangeArrowheads="1"/>
          </p:cNvSpPr>
          <p:nvPr/>
        </p:nvSpPr>
        <p:spPr bwMode="auto">
          <a:xfrm rot="5400000">
            <a:off x="4666466" y="4826694"/>
            <a:ext cx="5810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600" b="1"/>
              <a:t>∩</a:t>
            </a:r>
          </a:p>
        </p:txBody>
      </p:sp>
      <p:grpSp>
        <p:nvGrpSpPr>
          <p:cNvPr id="100359" name="Group 51"/>
          <p:cNvGrpSpPr>
            <a:grpSpLocks/>
          </p:cNvGrpSpPr>
          <p:nvPr/>
        </p:nvGrpSpPr>
        <p:grpSpPr bwMode="auto">
          <a:xfrm>
            <a:off x="1484319" y="3981450"/>
            <a:ext cx="2660650" cy="2482850"/>
            <a:chOff x="863" y="2508"/>
            <a:chExt cx="1547" cy="1564"/>
          </a:xfrm>
        </p:grpSpPr>
        <p:sp>
          <p:nvSpPr>
            <p:cNvPr id="100370" name="Rectangle 2"/>
            <p:cNvSpPr>
              <a:spLocks noChangeArrowheads="1"/>
            </p:cNvSpPr>
            <p:nvPr/>
          </p:nvSpPr>
          <p:spPr bwMode="auto">
            <a:xfrm>
              <a:off x="863" y="2519"/>
              <a:ext cx="1547" cy="1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0371" name="Line 16"/>
            <p:cNvSpPr>
              <a:spLocks noChangeShapeType="1"/>
            </p:cNvSpPr>
            <p:nvPr/>
          </p:nvSpPr>
          <p:spPr bwMode="auto">
            <a:xfrm>
              <a:off x="1002" y="3740"/>
              <a:ext cx="126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00372" name="Text Box 18"/>
            <p:cNvSpPr txBox="1">
              <a:spLocks noChangeArrowheads="1"/>
            </p:cNvSpPr>
            <p:nvPr/>
          </p:nvSpPr>
          <p:spPr bwMode="auto">
            <a:xfrm>
              <a:off x="2057" y="3685"/>
              <a:ext cx="189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i="1"/>
                <a:t>t</a:t>
              </a:r>
            </a:p>
          </p:txBody>
        </p:sp>
        <p:sp>
          <p:nvSpPr>
            <p:cNvPr id="100373" name="Text Box 19"/>
            <p:cNvSpPr txBox="1">
              <a:spLocks noChangeArrowheads="1"/>
            </p:cNvSpPr>
            <p:nvPr/>
          </p:nvSpPr>
          <p:spPr bwMode="auto">
            <a:xfrm>
              <a:off x="1468" y="3704"/>
              <a:ext cx="293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/>
                <a:t>0</a:t>
              </a:r>
            </a:p>
          </p:txBody>
        </p:sp>
        <p:graphicFrame>
          <p:nvGraphicFramePr>
            <p:cNvPr id="100356" name="Object 21"/>
            <p:cNvGraphicFramePr>
              <a:graphicFrameLocks noChangeAspect="1"/>
            </p:cNvGraphicFramePr>
            <p:nvPr/>
          </p:nvGraphicFramePr>
          <p:xfrm>
            <a:off x="1086" y="2508"/>
            <a:ext cx="1088" cy="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246" name="Equation" r:id="rId3" imgW="698400" imgH="228600" progId="Equation.DSMT4">
                    <p:embed/>
                  </p:oleObj>
                </mc:Choice>
                <mc:Fallback>
                  <p:oleObj name="Equation" r:id="rId3" imgW="698400" imgH="228600" progId="Equation.DSMT4">
                    <p:embed/>
                    <p:pic>
                      <p:nvPicPr>
                        <p:cNvPr id="100356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86" y="2508"/>
                          <a:ext cx="1088" cy="3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0374" name="Group 44"/>
            <p:cNvGrpSpPr>
              <a:grpSpLocks/>
            </p:cNvGrpSpPr>
            <p:nvPr/>
          </p:nvGrpSpPr>
          <p:grpSpPr bwMode="auto">
            <a:xfrm>
              <a:off x="1091" y="2868"/>
              <a:ext cx="1086" cy="845"/>
              <a:chOff x="1067" y="2844"/>
              <a:chExt cx="1086" cy="845"/>
            </a:xfrm>
          </p:grpSpPr>
          <p:sp>
            <p:nvSpPr>
              <p:cNvPr id="100376" name="Freeform 42"/>
              <p:cNvSpPr>
                <a:spLocks/>
              </p:cNvSpPr>
              <p:nvPr/>
            </p:nvSpPr>
            <p:spPr bwMode="auto">
              <a:xfrm>
                <a:off x="1067" y="2844"/>
                <a:ext cx="545" cy="845"/>
              </a:xfrm>
              <a:custGeom>
                <a:avLst/>
                <a:gdLst>
                  <a:gd name="T0" fmla="*/ 0 w 545"/>
                  <a:gd name="T1" fmla="*/ 845 h 845"/>
                  <a:gd name="T2" fmla="*/ 138 w 545"/>
                  <a:gd name="T3" fmla="*/ 825 h 845"/>
                  <a:gd name="T4" fmla="*/ 222 w 545"/>
                  <a:gd name="T5" fmla="*/ 759 h 845"/>
                  <a:gd name="T6" fmla="*/ 280 w 545"/>
                  <a:gd name="T7" fmla="*/ 668 h 845"/>
                  <a:gd name="T8" fmla="*/ 364 w 545"/>
                  <a:gd name="T9" fmla="*/ 448 h 845"/>
                  <a:gd name="T10" fmla="*/ 396 w 545"/>
                  <a:gd name="T11" fmla="*/ 339 h 845"/>
                  <a:gd name="T12" fmla="*/ 437 w 545"/>
                  <a:gd name="T13" fmla="*/ 204 h 845"/>
                  <a:gd name="T14" fmla="*/ 491 w 545"/>
                  <a:gd name="T15" fmla="*/ 55 h 845"/>
                  <a:gd name="T16" fmla="*/ 545 w 545"/>
                  <a:gd name="T17" fmla="*/ 0 h 84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545"/>
                  <a:gd name="T28" fmla="*/ 0 h 845"/>
                  <a:gd name="T29" fmla="*/ 545 w 545"/>
                  <a:gd name="T30" fmla="*/ 845 h 84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545" h="845">
                    <a:moveTo>
                      <a:pt x="0" y="845"/>
                    </a:moveTo>
                    <a:cubicBezTo>
                      <a:pt x="23" y="842"/>
                      <a:pt x="101" y="840"/>
                      <a:pt x="138" y="825"/>
                    </a:cubicBezTo>
                    <a:cubicBezTo>
                      <a:pt x="175" y="810"/>
                      <a:pt x="198" y="784"/>
                      <a:pt x="222" y="759"/>
                    </a:cubicBezTo>
                    <a:cubicBezTo>
                      <a:pt x="246" y="733"/>
                      <a:pt x="256" y="719"/>
                      <a:pt x="280" y="668"/>
                    </a:cubicBezTo>
                    <a:cubicBezTo>
                      <a:pt x="304" y="616"/>
                      <a:pt x="345" y="503"/>
                      <a:pt x="364" y="448"/>
                    </a:cubicBezTo>
                    <a:cubicBezTo>
                      <a:pt x="383" y="394"/>
                      <a:pt x="383" y="380"/>
                      <a:pt x="396" y="339"/>
                    </a:cubicBezTo>
                    <a:cubicBezTo>
                      <a:pt x="408" y="298"/>
                      <a:pt x="421" y="251"/>
                      <a:pt x="437" y="204"/>
                    </a:cubicBezTo>
                    <a:cubicBezTo>
                      <a:pt x="453" y="157"/>
                      <a:pt x="473" y="88"/>
                      <a:pt x="491" y="55"/>
                    </a:cubicBezTo>
                    <a:cubicBezTo>
                      <a:pt x="509" y="21"/>
                      <a:pt x="527" y="9"/>
                      <a:pt x="545" y="0"/>
                    </a:cubicBezTo>
                  </a:path>
                </a:pathLst>
              </a:custGeom>
              <a:noFill/>
              <a:ln w="57150">
                <a:solidFill>
                  <a:srgbClr val="CC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00377" name="Freeform 43"/>
              <p:cNvSpPr>
                <a:spLocks/>
              </p:cNvSpPr>
              <p:nvPr/>
            </p:nvSpPr>
            <p:spPr bwMode="auto">
              <a:xfrm>
                <a:off x="1608" y="2844"/>
                <a:ext cx="545" cy="845"/>
              </a:xfrm>
              <a:custGeom>
                <a:avLst/>
                <a:gdLst>
                  <a:gd name="T0" fmla="*/ 545 w 545"/>
                  <a:gd name="T1" fmla="*/ 845 h 845"/>
                  <a:gd name="T2" fmla="*/ 407 w 545"/>
                  <a:gd name="T3" fmla="*/ 825 h 845"/>
                  <a:gd name="T4" fmla="*/ 323 w 545"/>
                  <a:gd name="T5" fmla="*/ 759 h 845"/>
                  <a:gd name="T6" fmla="*/ 265 w 545"/>
                  <a:gd name="T7" fmla="*/ 668 h 845"/>
                  <a:gd name="T8" fmla="*/ 181 w 545"/>
                  <a:gd name="T9" fmla="*/ 448 h 845"/>
                  <a:gd name="T10" fmla="*/ 149 w 545"/>
                  <a:gd name="T11" fmla="*/ 339 h 845"/>
                  <a:gd name="T12" fmla="*/ 108 w 545"/>
                  <a:gd name="T13" fmla="*/ 204 h 845"/>
                  <a:gd name="T14" fmla="*/ 54 w 545"/>
                  <a:gd name="T15" fmla="*/ 55 h 845"/>
                  <a:gd name="T16" fmla="*/ 0 w 545"/>
                  <a:gd name="T17" fmla="*/ 0 h 84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545"/>
                  <a:gd name="T28" fmla="*/ 0 h 845"/>
                  <a:gd name="T29" fmla="*/ 545 w 545"/>
                  <a:gd name="T30" fmla="*/ 845 h 84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545" h="845">
                    <a:moveTo>
                      <a:pt x="545" y="845"/>
                    </a:moveTo>
                    <a:cubicBezTo>
                      <a:pt x="522" y="842"/>
                      <a:pt x="444" y="840"/>
                      <a:pt x="407" y="825"/>
                    </a:cubicBezTo>
                    <a:cubicBezTo>
                      <a:pt x="370" y="810"/>
                      <a:pt x="347" y="784"/>
                      <a:pt x="323" y="759"/>
                    </a:cubicBezTo>
                    <a:cubicBezTo>
                      <a:pt x="299" y="733"/>
                      <a:pt x="289" y="719"/>
                      <a:pt x="265" y="668"/>
                    </a:cubicBezTo>
                    <a:cubicBezTo>
                      <a:pt x="241" y="616"/>
                      <a:pt x="200" y="503"/>
                      <a:pt x="181" y="448"/>
                    </a:cubicBezTo>
                    <a:cubicBezTo>
                      <a:pt x="162" y="394"/>
                      <a:pt x="162" y="380"/>
                      <a:pt x="149" y="339"/>
                    </a:cubicBezTo>
                    <a:cubicBezTo>
                      <a:pt x="137" y="298"/>
                      <a:pt x="124" y="251"/>
                      <a:pt x="108" y="204"/>
                    </a:cubicBezTo>
                    <a:cubicBezTo>
                      <a:pt x="92" y="157"/>
                      <a:pt x="72" y="88"/>
                      <a:pt x="54" y="55"/>
                    </a:cubicBezTo>
                    <a:cubicBezTo>
                      <a:pt x="36" y="21"/>
                      <a:pt x="18" y="9"/>
                      <a:pt x="0" y="0"/>
                    </a:cubicBezTo>
                  </a:path>
                </a:pathLst>
              </a:custGeom>
              <a:noFill/>
              <a:ln w="57150">
                <a:solidFill>
                  <a:srgbClr val="CC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00375" name="Line 45"/>
            <p:cNvSpPr>
              <a:spLocks noChangeShapeType="1"/>
            </p:cNvSpPr>
            <p:nvPr/>
          </p:nvSpPr>
          <p:spPr bwMode="auto">
            <a:xfrm flipV="1">
              <a:off x="1638" y="2760"/>
              <a:ext cx="0" cy="10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0360" name="Group 50"/>
          <p:cNvGrpSpPr>
            <a:grpSpLocks/>
          </p:cNvGrpSpPr>
          <p:nvPr/>
        </p:nvGrpSpPr>
        <p:grpSpPr bwMode="auto">
          <a:xfrm>
            <a:off x="5662613" y="3983038"/>
            <a:ext cx="2660650" cy="2482850"/>
            <a:chOff x="3293" y="2509"/>
            <a:chExt cx="1547" cy="1564"/>
          </a:xfrm>
        </p:grpSpPr>
        <p:sp>
          <p:nvSpPr>
            <p:cNvPr id="100362" name="Rectangle 25"/>
            <p:cNvSpPr>
              <a:spLocks noChangeArrowheads="1"/>
            </p:cNvSpPr>
            <p:nvPr/>
          </p:nvSpPr>
          <p:spPr bwMode="auto">
            <a:xfrm>
              <a:off x="3293" y="2511"/>
              <a:ext cx="1547" cy="1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0363" name="Line 29"/>
            <p:cNvSpPr>
              <a:spLocks noChangeShapeType="1"/>
            </p:cNvSpPr>
            <p:nvPr/>
          </p:nvSpPr>
          <p:spPr bwMode="auto">
            <a:xfrm>
              <a:off x="3432" y="3741"/>
              <a:ext cx="126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00364" name="Text Box 31"/>
            <p:cNvSpPr txBox="1">
              <a:spLocks noChangeArrowheads="1"/>
            </p:cNvSpPr>
            <p:nvPr/>
          </p:nvSpPr>
          <p:spPr bwMode="auto">
            <a:xfrm>
              <a:off x="4487" y="3686"/>
              <a:ext cx="290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i="1">
                  <a:latin typeface="Symbol" pitchFamily="18" charset="2"/>
                </a:rPr>
                <a:t>w</a:t>
              </a:r>
            </a:p>
          </p:txBody>
        </p:sp>
        <p:sp>
          <p:nvSpPr>
            <p:cNvPr id="100365" name="Text Box 32"/>
            <p:cNvSpPr txBox="1">
              <a:spLocks noChangeArrowheads="1"/>
            </p:cNvSpPr>
            <p:nvPr/>
          </p:nvSpPr>
          <p:spPr bwMode="auto">
            <a:xfrm>
              <a:off x="3898" y="3705"/>
              <a:ext cx="293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/>
                <a:t>0</a:t>
              </a:r>
            </a:p>
          </p:txBody>
        </p:sp>
        <p:graphicFrame>
          <p:nvGraphicFramePr>
            <p:cNvPr id="100355" name="Object 33"/>
            <p:cNvGraphicFramePr>
              <a:graphicFrameLocks noChangeAspect="1"/>
            </p:cNvGraphicFramePr>
            <p:nvPr/>
          </p:nvGraphicFramePr>
          <p:xfrm>
            <a:off x="3338" y="2509"/>
            <a:ext cx="1444" cy="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247" name="Equation" r:id="rId5" imgW="927000" imgH="228600" progId="Equation.DSMT4">
                    <p:embed/>
                  </p:oleObj>
                </mc:Choice>
                <mc:Fallback>
                  <p:oleObj name="Equation" r:id="rId5" imgW="927000" imgH="228600" progId="Equation.DSMT4">
                    <p:embed/>
                    <p:pic>
                      <p:nvPicPr>
                        <p:cNvPr id="100355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38" y="2509"/>
                          <a:ext cx="1444" cy="3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0366" name="Group 46"/>
            <p:cNvGrpSpPr>
              <a:grpSpLocks/>
            </p:cNvGrpSpPr>
            <p:nvPr/>
          </p:nvGrpSpPr>
          <p:grpSpPr bwMode="auto">
            <a:xfrm>
              <a:off x="3515" y="2886"/>
              <a:ext cx="1086" cy="845"/>
              <a:chOff x="1067" y="2844"/>
              <a:chExt cx="1086" cy="845"/>
            </a:xfrm>
          </p:grpSpPr>
          <p:sp>
            <p:nvSpPr>
              <p:cNvPr id="100368" name="Freeform 47"/>
              <p:cNvSpPr>
                <a:spLocks/>
              </p:cNvSpPr>
              <p:nvPr/>
            </p:nvSpPr>
            <p:spPr bwMode="auto">
              <a:xfrm>
                <a:off x="1067" y="2844"/>
                <a:ext cx="545" cy="845"/>
              </a:xfrm>
              <a:custGeom>
                <a:avLst/>
                <a:gdLst>
                  <a:gd name="T0" fmla="*/ 0 w 545"/>
                  <a:gd name="T1" fmla="*/ 845 h 845"/>
                  <a:gd name="T2" fmla="*/ 138 w 545"/>
                  <a:gd name="T3" fmla="*/ 825 h 845"/>
                  <a:gd name="T4" fmla="*/ 222 w 545"/>
                  <a:gd name="T5" fmla="*/ 759 h 845"/>
                  <a:gd name="T6" fmla="*/ 280 w 545"/>
                  <a:gd name="T7" fmla="*/ 668 h 845"/>
                  <a:gd name="T8" fmla="*/ 364 w 545"/>
                  <a:gd name="T9" fmla="*/ 448 h 845"/>
                  <a:gd name="T10" fmla="*/ 396 w 545"/>
                  <a:gd name="T11" fmla="*/ 339 h 845"/>
                  <a:gd name="T12" fmla="*/ 437 w 545"/>
                  <a:gd name="T13" fmla="*/ 204 h 845"/>
                  <a:gd name="T14" fmla="*/ 491 w 545"/>
                  <a:gd name="T15" fmla="*/ 55 h 845"/>
                  <a:gd name="T16" fmla="*/ 545 w 545"/>
                  <a:gd name="T17" fmla="*/ 0 h 84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545"/>
                  <a:gd name="T28" fmla="*/ 0 h 845"/>
                  <a:gd name="T29" fmla="*/ 545 w 545"/>
                  <a:gd name="T30" fmla="*/ 845 h 84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545" h="845">
                    <a:moveTo>
                      <a:pt x="0" y="845"/>
                    </a:moveTo>
                    <a:cubicBezTo>
                      <a:pt x="23" y="842"/>
                      <a:pt x="101" y="840"/>
                      <a:pt x="138" y="825"/>
                    </a:cubicBezTo>
                    <a:cubicBezTo>
                      <a:pt x="175" y="810"/>
                      <a:pt x="198" y="784"/>
                      <a:pt x="222" y="759"/>
                    </a:cubicBezTo>
                    <a:cubicBezTo>
                      <a:pt x="246" y="733"/>
                      <a:pt x="256" y="719"/>
                      <a:pt x="280" y="668"/>
                    </a:cubicBezTo>
                    <a:cubicBezTo>
                      <a:pt x="304" y="616"/>
                      <a:pt x="345" y="503"/>
                      <a:pt x="364" y="448"/>
                    </a:cubicBezTo>
                    <a:cubicBezTo>
                      <a:pt x="383" y="394"/>
                      <a:pt x="383" y="380"/>
                      <a:pt x="396" y="339"/>
                    </a:cubicBezTo>
                    <a:cubicBezTo>
                      <a:pt x="408" y="298"/>
                      <a:pt x="421" y="251"/>
                      <a:pt x="437" y="204"/>
                    </a:cubicBezTo>
                    <a:cubicBezTo>
                      <a:pt x="453" y="157"/>
                      <a:pt x="473" y="88"/>
                      <a:pt x="491" y="55"/>
                    </a:cubicBezTo>
                    <a:cubicBezTo>
                      <a:pt x="509" y="21"/>
                      <a:pt x="527" y="9"/>
                      <a:pt x="545" y="0"/>
                    </a:cubicBezTo>
                  </a:path>
                </a:pathLst>
              </a:custGeom>
              <a:noFill/>
              <a:ln w="5715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00369" name="Freeform 48"/>
              <p:cNvSpPr>
                <a:spLocks/>
              </p:cNvSpPr>
              <p:nvPr/>
            </p:nvSpPr>
            <p:spPr bwMode="auto">
              <a:xfrm>
                <a:off x="1608" y="2844"/>
                <a:ext cx="545" cy="845"/>
              </a:xfrm>
              <a:custGeom>
                <a:avLst/>
                <a:gdLst>
                  <a:gd name="T0" fmla="*/ 545 w 545"/>
                  <a:gd name="T1" fmla="*/ 845 h 845"/>
                  <a:gd name="T2" fmla="*/ 407 w 545"/>
                  <a:gd name="T3" fmla="*/ 825 h 845"/>
                  <a:gd name="T4" fmla="*/ 323 w 545"/>
                  <a:gd name="T5" fmla="*/ 759 h 845"/>
                  <a:gd name="T6" fmla="*/ 265 w 545"/>
                  <a:gd name="T7" fmla="*/ 668 h 845"/>
                  <a:gd name="T8" fmla="*/ 181 w 545"/>
                  <a:gd name="T9" fmla="*/ 448 h 845"/>
                  <a:gd name="T10" fmla="*/ 149 w 545"/>
                  <a:gd name="T11" fmla="*/ 339 h 845"/>
                  <a:gd name="T12" fmla="*/ 108 w 545"/>
                  <a:gd name="T13" fmla="*/ 204 h 845"/>
                  <a:gd name="T14" fmla="*/ 54 w 545"/>
                  <a:gd name="T15" fmla="*/ 55 h 845"/>
                  <a:gd name="T16" fmla="*/ 0 w 545"/>
                  <a:gd name="T17" fmla="*/ 0 h 84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545"/>
                  <a:gd name="T28" fmla="*/ 0 h 845"/>
                  <a:gd name="T29" fmla="*/ 545 w 545"/>
                  <a:gd name="T30" fmla="*/ 845 h 84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545" h="845">
                    <a:moveTo>
                      <a:pt x="545" y="845"/>
                    </a:moveTo>
                    <a:cubicBezTo>
                      <a:pt x="522" y="842"/>
                      <a:pt x="444" y="840"/>
                      <a:pt x="407" y="825"/>
                    </a:cubicBezTo>
                    <a:cubicBezTo>
                      <a:pt x="370" y="810"/>
                      <a:pt x="347" y="784"/>
                      <a:pt x="323" y="759"/>
                    </a:cubicBezTo>
                    <a:cubicBezTo>
                      <a:pt x="299" y="733"/>
                      <a:pt x="289" y="719"/>
                      <a:pt x="265" y="668"/>
                    </a:cubicBezTo>
                    <a:cubicBezTo>
                      <a:pt x="241" y="616"/>
                      <a:pt x="200" y="503"/>
                      <a:pt x="181" y="448"/>
                    </a:cubicBezTo>
                    <a:cubicBezTo>
                      <a:pt x="162" y="394"/>
                      <a:pt x="162" y="380"/>
                      <a:pt x="149" y="339"/>
                    </a:cubicBezTo>
                    <a:cubicBezTo>
                      <a:pt x="137" y="298"/>
                      <a:pt x="124" y="251"/>
                      <a:pt x="108" y="204"/>
                    </a:cubicBezTo>
                    <a:cubicBezTo>
                      <a:pt x="92" y="157"/>
                      <a:pt x="72" y="88"/>
                      <a:pt x="54" y="55"/>
                    </a:cubicBezTo>
                    <a:cubicBezTo>
                      <a:pt x="36" y="21"/>
                      <a:pt x="18" y="9"/>
                      <a:pt x="0" y="0"/>
                    </a:cubicBezTo>
                  </a:path>
                </a:pathLst>
              </a:custGeom>
              <a:noFill/>
              <a:ln w="5715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00367" name="Line 49"/>
            <p:cNvSpPr>
              <a:spLocks noChangeShapeType="1"/>
            </p:cNvSpPr>
            <p:nvPr/>
          </p:nvSpPr>
          <p:spPr bwMode="auto">
            <a:xfrm flipV="1">
              <a:off x="4062" y="2790"/>
              <a:ext cx="0" cy="9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00361" name="Título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Exemplo:  A transf.de Fourier de uma Gaussina</a:t>
            </a:r>
            <a:r>
              <a:rPr lang="en-US" smtClean="0">
                <a:solidFill>
                  <a:schemeClr val="tx1"/>
                </a:solidFill>
                <a:cs typeface="Arial" pitchFamily="34" charset="0"/>
              </a:rPr>
              <a:t> é ela própria!</a:t>
            </a:r>
            <a:endParaRPr lang="pt-BR" smtClean="0">
              <a:solidFill>
                <a:schemeClr val="tx1"/>
              </a:solidFill>
            </a:endParaRPr>
          </a:p>
        </p:txBody>
      </p:sp>
      <p:graphicFrame>
        <p:nvGraphicFramePr>
          <p:cNvPr id="100354" name="Object 27"/>
          <p:cNvGraphicFramePr>
            <a:graphicFrameLocks noChangeAspect="1"/>
          </p:cNvGraphicFramePr>
          <p:nvPr/>
        </p:nvGraphicFramePr>
        <p:xfrm>
          <a:off x="2379672" y="1508125"/>
          <a:ext cx="4573587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48" name="Equação" r:id="rId7" imgW="1790640" imgH="469800" progId="Equation.3">
                  <p:embed/>
                </p:oleObj>
              </mc:Choice>
              <mc:Fallback>
                <p:oleObj name="Equação" r:id="rId7" imgW="1790640" imgH="469800" progId="Equation.3">
                  <p:embed/>
                  <p:pic>
                    <p:nvPicPr>
                      <p:cNvPr id="100354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9672" y="1508125"/>
                        <a:ext cx="4573587" cy="12001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823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8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Transformada de uma Gaussiana</a:t>
            </a:r>
            <a:endParaRPr lang="pt-BR" smtClean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166697" y="1071581"/>
          <a:ext cx="4649787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90" name="Equação" r:id="rId3" imgW="2184120" imgH="469800" progId="Equation.3">
                  <p:embed/>
                </p:oleObj>
              </mc:Choice>
              <mc:Fallback>
                <p:oleObj name="Equação" r:id="rId3" imgW="2184120" imgH="469800" progId="Equation.3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697" y="1071581"/>
                        <a:ext cx="4649787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5139" name="Object 3"/>
          <p:cNvGraphicFramePr>
            <a:graphicFrameLocks noChangeAspect="1"/>
          </p:cNvGraphicFramePr>
          <p:nvPr/>
        </p:nvGraphicFramePr>
        <p:xfrm>
          <a:off x="166688" y="2071706"/>
          <a:ext cx="3460750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91" name="Equação" r:id="rId5" imgW="1625400" imgH="469800" progId="Equation.3">
                  <p:embed/>
                </p:oleObj>
              </mc:Choice>
              <mc:Fallback>
                <p:oleObj name="Equação" r:id="rId5" imgW="1625400" imgH="469800" progId="Equation.3">
                  <p:embed/>
                  <p:pic>
                    <p:nvPicPr>
                      <p:cNvPr id="47513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688" y="2071706"/>
                        <a:ext cx="3460750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5140" name="Object 4"/>
          <p:cNvGraphicFramePr>
            <a:graphicFrameLocks noChangeAspect="1"/>
          </p:cNvGraphicFramePr>
          <p:nvPr/>
        </p:nvGraphicFramePr>
        <p:xfrm>
          <a:off x="166697" y="3214688"/>
          <a:ext cx="3298825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92" name="Equação" r:id="rId7" imgW="1549080" imgH="469800" progId="Equation.3">
                  <p:embed/>
                </p:oleObj>
              </mc:Choice>
              <mc:Fallback>
                <p:oleObj name="Equação" r:id="rId7" imgW="1549080" imgH="469800" progId="Equation.3">
                  <p:embed/>
                  <p:pic>
                    <p:nvPicPr>
                      <p:cNvPr id="47514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697" y="3214688"/>
                        <a:ext cx="3298825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5141" name="Object 5"/>
          <p:cNvGraphicFramePr>
            <a:graphicFrameLocks noChangeAspect="1"/>
          </p:cNvGraphicFramePr>
          <p:nvPr/>
        </p:nvGraphicFramePr>
        <p:xfrm>
          <a:off x="241300" y="4357706"/>
          <a:ext cx="3786188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93" name="Equação" r:id="rId9" imgW="1777680" imgH="469800" progId="Equation.3">
                  <p:embed/>
                </p:oleObj>
              </mc:Choice>
              <mc:Fallback>
                <p:oleObj name="Equação" r:id="rId9" imgW="1777680" imgH="469800" progId="Equation.3">
                  <p:embed/>
                  <p:pic>
                    <p:nvPicPr>
                      <p:cNvPr id="47514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300" y="4357706"/>
                        <a:ext cx="3786188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5142" name="Object 6"/>
          <p:cNvGraphicFramePr>
            <a:graphicFrameLocks noChangeAspect="1"/>
          </p:cNvGraphicFramePr>
          <p:nvPr/>
        </p:nvGraphicFramePr>
        <p:xfrm>
          <a:off x="211145" y="5429268"/>
          <a:ext cx="3813175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94" name="Equação" r:id="rId11" imgW="1790640" imgH="469800" progId="Equation.3">
                  <p:embed/>
                </p:oleObj>
              </mc:Choice>
              <mc:Fallback>
                <p:oleObj name="Equação" r:id="rId11" imgW="1790640" imgH="469800" progId="Equation.3">
                  <p:embed/>
                  <p:pic>
                    <p:nvPicPr>
                      <p:cNvPr id="47514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145" y="5429268"/>
                        <a:ext cx="3813175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5143" name="Object 7"/>
          <p:cNvGraphicFramePr>
            <a:graphicFrameLocks noChangeAspect="1"/>
          </p:cNvGraphicFramePr>
          <p:nvPr/>
        </p:nvGraphicFramePr>
        <p:xfrm>
          <a:off x="5167312" y="1071581"/>
          <a:ext cx="4381501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95" name="Equação" r:id="rId13" imgW="2057400" imgH="469800" progId="Equation.3">
                  <p:embed/>
                </p:oleObj>
              </mc:Choice>
              <mc:Fallback>
                <p:oleObj name="Equação" r:id="rId13" imgW="2057400" imgH="469800" progId="Equation.3">
                  <p:embed/>
                  <p:pic>
                    <p:nvPicPr>
                      <p:cNvPr id="47514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7312" y="1071581"/>
                        <a:ext cx="4381501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5144" name="Object 8"/>
          <p:cNvGraphicFramePr>
            <a:graphicFrameLocks noChangeAspect="1"/>
          </p:cNvGraphicFramePr>
          <p:nvPr/>
        </p:nvGraphicFramePr>
        <p:xfrm>
          <a:off x="5143505" y="2143143"/>
          <a:ext cx="4381501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96" name="Equação" r:id="rId15" imgW="2057400" imgH="469800" progId="Equation.3">
                  <p:embed/>
                </p:oleObj>
              </mc:Choice>
              <mc:Fallback>
                <p:oleObj name="Equação" r:id="rId15" imgW="2057400" imgH="469800" progId="Equation.3">
                  <p:embed/>
                  <p:pic>
                    <p:nvPicPr>
                      <p:cNvPr id="47514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5" y="2143143"/>
                        <a:ext cx="4381501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5145" name="Object 9"/>
          <p:cNvGraphicFramePr>
            <a:graphicFrameLocks noChangeAspect="1"/>
          </p:cNvGraphicFramePr>
          <p:nvPr/>
        </p:nvGraphicFramePr>
        <p:xfrm>
          <a:off x="5187950" y="3294063"/>
          <a:ext cx="3408363" cy="113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97" name="Equação" r:id="rId17" imgW="1600200" imgH="533160" progId="Equation.3">
                  <p:embed/>
                </p:oleObj>
              </mc:Choice>
              <mc:Fallback>
                <p:oleObj name="Equação" r:id="rId17" imgW="1600200" imgH="533160" progId="Equation.3">
                  <p:embed/>
                  <p:pic>
                    <p:nvPicPr>
                      <p:cNvPr id="47514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7950" y="3294063"/>
                        <a:ext cx="3408363" cy="1135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171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75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75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75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475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475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475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475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7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Transformada de uma Gaussiana (cont.)</a:t>
            </a:r>
            <a:endParaRPr lang="pt-BR" smtClean="0"/>
          </a:p>
        </p:txBody>
      </p:sp>
      <p:graphicFrame>
        <p:nvGraphicFramePr>
          <p:cNvPr id="475144" name="Object 8"/>
          <p:cNvGraphicFramePr>
            <a:graphicFrameLocks noChangeAspect="1"/>
          </p:cNvGraphicFramePr>
          <p:nvPr/>
        </p:nvGraphicFramePr>
        <p:xfrm>
          <a:off x="380999" y="1071581"/>
          <a:ext cx="4381501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02" name="Equação" r:id="rId3" imgW="2057400" imgH="469800" progId="Equation.3">
                  <p:embed/>
                </p:oleObj>
              </mc:Choice>
              <mc:Fallback>
                <p:oleObj name="Equação" r:id="rId3" imgW="2057400" imgH="469800" progId="Equation.3">
                  <p:embed/>
                  <p:pic>
                    <p:nvPicPr>
                      <p:cNvPr id="47514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999" y="1071581"/>
                        <a:ext cx="4381501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5145" name="Object 9"/>
          <p:cNvGraphicFramePr>
            <a:graphicFrameLocks noChangeAspect="1"/>
          </p:cNvGraphicFramePr>
          <p:nvPr/>
        </p:nvGraphicFramePr>
        <p:xfrm>
          <a:off x="401638" y="2286018"/>
          <a:ext cx="3408362" cy="1135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03" name="Equação" r:id="rId5" imgW="1600200" imgH="533160" progId="Equation.3">
                  <p:embed/>
                </p:oleObj>
              </mc:Choice>
              <mc:Fallback>
                <p:oleObj name="Equação" r:id="rId5" imgW="1600200" imgH="533160" progId="Equation.3">
                  <p:embed/>
                  <p:pic>
                    <p:nvPicPr>
                      <p:cNvPr id="47514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638" y="2286018"/>
                        <a:ext cx="3408362" cy="1135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6170" name="Object 10"/>
          <p:cNvGraphicFramePr>
            <a:graphicFrameLocks noChangeAspect="1"/>
          </p:cNvGraphicFramePr>
          <p:nvPr/>
        </p:nvGraphicFramePr>
        <p:xfrm>
          <a:off x="381000" y="3675081"/>
          <a:ext cx="6572250" cy="10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04" name="Equação" r:id="rId7" imgW="3085920" imgH="507960" progId="Equation.3">
                  <p:embed/>
                </p:oleObj>
              </mc:Choice>
              <mc:Fallback>
                <p:oleObj name="Equação" r:id="rId7" imgW="3085920" imgH="507960" progId="Equation.3">
                  <p:embed/>
                  <p:pic>
                    <p:nvPicPr>
                      <p:cNvPr id="47617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675081"/>
                        <a:ext cx="6572250" cy="108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6171" name="Object 11"/>
          <p:cNvGraphicFramePr>
            <a:graphicFrameLocks noChangeAspect="1"/>
          </p:cNvGraphicFramePr>
          <p:nvPr/>
        </p:nvGraphicFramePr>
        <p:xfrm>
          <a:off x="387350" y="4919681"/>
          <a:ext cx="3922713" cy="10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05" name="Equação" r:id="rId9" imgW="1841400" imgH="507960" progId="Equation.3">
                  <p:embed/>
                </p:oleObj>
              </mc:Choice>
              <mc:Fallback>
                <p:oleObj name="Equação" r:id="rId9" imgW="1841400" imgH="507960" progId="Equation.3">
                  <p:embed/>
                  <p:pic>
                    <p:nvPicPr>
                      <p:cNvPr id="476171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350" y="4919681"/>
                        <a:ext cx="3922713" cy="108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6172" name="Object 12"/>
          <p:cNvGraphicFramePr>
            <a:graphicFrameLocks noChangeAspect="1"/>
          </p:cNvGraphicFramePr>
          <p:nvPr/>
        </p:nvGraphicFramePr>
        <p:xfrm>
          <a:off x="5070477" y="5072063"/>
          <a:ext cx="259715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06" name="Equação" r:id="rId11" imgW="1218960" imgH="393480" progId="Equation.3">
                  <p:embed/>
                </p:oleObj>
              </mc:Choice>
              <mc:Fallback>
                <p:oleObj name="Equação" r:id="rId11" imgW="1218960" imgH="393480" progId="Equation.3">
                  <p:embed/>
                  <p:pic>
                    <p:nvPicPr>
                      <p:cNvPr id="47617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0477" y="5072063"/>
                        <a:ext cx="259715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801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75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75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76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76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476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Transformada de uma Gaussiana (cont.)</a:t>
            </a:r>
            <a:endParaRPr lang="pt-BR" smtClean="0"/>
          </a:p>
        </p:txBody>
      </p:sp>
      <p:graphicFrame>
        <p:nvGraphicFramePr>
          <p:cNvPr id="476172" name="Object 6"/>
          <p:cNvGraphicFramePr>
            <a:graphicFrameLocks noChangeAspect="1"/>
          </p:cNvGraphicFramePr>
          <p:nvPr/>
        </p:nvGraphicFramePr>
        <p:xfrm>
          <a:off x="595318" y="1143000"/>
          <a:ext cx="259715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42" name="Equação" r:id="rId3" imgW="1218960" imgH="393480" progId="Equation.3">
                  <p:embed/>
                </p:oleObj>
              </mc:Choice>
              <mc:Fallback>
                <p:oleObj name="Equação" r:id="rId3" imgW="1218960" imgH="393480" progId="Equation.3">
                  <p:embed/>
                  <p:pic>
                    <p:nvPicPr>
                      <p:cNvPr id="47617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318" y="1143000"/>
                        <a:ext cx="259715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7191" name="Object 7"/>
          <p:cNvGraphicFramePr>
            <a:graphicFrameLocks noChangeAspect="1"/>
          </p:cNvGraphicFramePr>
          <p:nvPr/>
        </p:nvGraphicFramePr>
        <p:xfrm>
          <a:off x="652469" y="2206643"/>
          <a:ext cx="2300287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43" name="Equação" r:id="rId5" imgW="1079280" imgH="419040" progId="Equation.3">
                  <p:embed/>
                </p:oleObj>
              </mc:Choice>
              <mc:Fallback>
                <p:oleObj name="Equação" r:id="rId5" imgW="1079280" imgH="419040" progId="Equation.3">
                  <p:embed/>
                  <p:pic>
                    <p:nvPicPr>
                      <p:cNvPr id="47719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469" y="2206643"/>
                        <a:ext cx="2300287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7192" name="Object 8"/>
          <p:cNvGraphicFramePr>
            <a:graphicFrameLocks noChangeAspect="1"/>
          </p:cNvGraphicFramePr>
          <p:nvPr/>
        </p:nvGraphicFramePr>
        <p:xfrm>
          <a:off x="630238" y="3429005"/>
          <a:ext cx="2679700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44" name="Equação" r:id="rId7" imgW="1257120" imgH="419040" progId="Equation.3">
                  <p:embed/>
                </p:oleObj>
              </mc:Choice>
              <mc:Fallback>
                <p:oleObj name="Equação" r:id="rId7" imgW="1257120" imgH="419040" progId="Equation.3">
                  <p:embed/>
                  <p:pic>
                    <p:nvPicPr>
                      <p:cNvPr id="47719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238" y="3429005"/>
                        <a:ext cx="2679700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7193" name="Object 9"/>
          <p:cNvGraphicFramePr>
            <a:graphicFrameLocks noChangeAspect="1"/>
          </p:cNvGraphicFramePr>
          <p:nvPr/>
        </p:nvGraphicFramePr>
        <p:xfrm>
          <a:off x="595313" y="4537093"/>
          <a:ext cx="2517775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45" name="Equação" r:id="rId9" imgW="1180800" imgH="419040" progId="Equation.3">
                  <p:embed/>
                </p:oleObj>
              </mc:Choice>
              <mc:Fallback>
                <p:oleObj name="Equação" r:id="rId9" imgW="1180800" imgH="419040" progId="Equation.3">
                  <p:embed/>
                  <p:pic>
                    <p:nvPicPr>
                      <p:cNvPr id="47719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313" y="4537093"/>
                        <a:ext cx="2517775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7194" name="Object 10"/>
          <p:cNvGraphicFramePr>
            <a:graphicFrameLocks noChangeAspect="1"/>
          </p:cNvGraphicFramePr>
          <p:nvPr/>
        </p:nvGraphicFramePr>
        <p:xfrm>
          <a:off x="595322" y="5567381"/>
          <a:ext cx="1868487" cy="757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46" name="Equação" r:id="rId11" imgW="876240" imgH="355320" progId="Equation.3">
                  <p:embed/>
                </p:oleObj>
              </mc:Choice>
              <mc:Fallback>
                <p:oleObj name="Equação" r:id="rId11" imgW="876240" imgH="355320" progId="Equation.3">
                  <p:embed/>
                  <p:pic>
                    <p:nvPicPr>
                      <p:cNvPr id="477194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322" y="5567381"/>
                        <a:ext cx="1868487" cy="757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7195" name="Object 11"/>
          <p:cNvGraphicFramePr>
            <a:graphicFrameLocks noChangeAspect="1"/>
          </p:cNvGraphicFramePr>
          <p:nvPr/>
        </p:nvGraphicFramePr>
        <p:xfrm>
          <a:off x="4781550" y="1214456"/>
          <a:ext cx="2355850" cy="757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47" name="Equação" r:id="rId13" imgW="1104840" imgH="355320" progId="Equation.3">
                  <p:embed/>
                </p:oleObj>
              </mc:Choice>
              <mc:Fallback>
                <p:oleObj name="Equação" r:id="rId13" imgW="1104840" imgH="355320" progId="Equation.3">
                  <p:embed/>
                  <p:pic>
                    <p:nvPicPr>
                      <p:cNvPr id="477195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1550" y="1214456"/>
                        <a:ext cx="2355850" cy="757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7196" name="Object 12"/>
          <p:cNvGraphicFramePr>
            <a:graphicFrameLocks noChangeAspect="1"/>
          </p:cNvGraphicFramePr>
          <p:nvPr/>
        </p:nvGraphicFramePr>
        <p:xfrm>
          <a:off x="4768857" y="2022493"/>
          <a:ext cx="2898775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48" name="Equação" r:id="rId15" imgW="1358640" imgH="469800" progId="Equation.3">
                  <p:embed/>
                </p:oleObj>
              </mc:Choice>
              <mc:Fallback>
                <p:oleObj name="Equação" r:id="rId15" imgW="1358640" imgH="469800" progId="Equation.3">
                  <p:embed/>
                  <p:pic>
                    <p:nvPicPr>
                      <p:cNvPr id="47719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8857" y="2022493"/>
                        <a:ext cx="2898775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7197" name="Object 13"/>
          <p:cNvGraphicFramePr>
            <a:graphicFrameLocks noChangeAspect="1"/>
          </p:cNvGraphicFramePr>
          <p:nvPr/>
        </p:nvGraphicFramePr>
        <p:xfrm>
          <a:off x="4810125" y="3000375"/>
          <a:ext cx="2193926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49" name="Equação" r:id="rId17" imgW="1028520" imgH="469800" progId="Equation.3">
                  <p:embed/>
                </p:oleObj>
              </mc:Choice>
              <mc:Fallback>
                <p:oleObj name="Equação" r:id="rId17" imgW="1028520" imgH="469800" progId="Equation.3">
                  <p:embed/>
                  <p:pic>
                    <p:nvPicPr>
                      <p:cNvPr id="477197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0125" y="3000375"/>
                        <a:ext cx="2193926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7198" name="Object 14"/>
          <p:cNvGraphicFramePr>
            <a:graphicFrameLocks noChangeAspect="1"/>
          </p:cNvGraphicFramePr>
          <p:nvPr/>
        </p:nvGraphicFramePr>
        <p:xfrm>
          <a:off x="4810135" y="4143393"/>
          <a:ext cx="1706563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50" name="Equação" r:id="rId19" imgW="799920" imgH="469800" progId="Equation.3">
                  <p:embed/>
                </p:oleObj>
              </mc:Choice>
              <mc:Fallback>
                <p:oleObj name="Equação" r:id="rId19" imgW="799920" imgH="469800" progId="Equation.3">
                  <p:embed/>
                  <p:pic>
                    <p:nvPicPr>
                      <p:cNvPr id="477198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0135" y="4143393"/>
                        <a:ext cx="1706563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603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76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77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77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77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477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477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477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477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477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9" name="Rectangle 10"/>
          <p:cNvSpPr>
            <a:spLocks noChangeArrowheads="1"/>
          </p:cNvSpPr>
          <p:nvPr/>
        </p:nvSpPr>
        <p:spPr bwMode="auto">
          <a:xfrm>
            <a:off x="12" y="-292387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43370" name="Rectangle 11"/>
          <p:cNvSpPr>
            <a:spLocks noChangeArrowheads="1"/>
          </p:cNvSpPr>
          <p:nvPr/>
        </p:nvSpPr>
        <p:spPr bwMode="auto">
          <a:xfrm>
            <a:off x="0" y="217917"/>
            <a:ext cx="2968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pt-BR" sz="1200">
                <a:ea typeface="Times New Roman" pitchFamily="18" charset="0"/>
                <a:cs typeface="Euclid Math One"/>
              </a:rPr>
              <a:t>  </a:t>
            </a:r>
            <a:r>
              <a:rPr lang="pt-BR" sz="1100">
                <a:ea typeface="Times New Roman" pitchFamily="18" charset="0"/>
                <a:cs typeface="Euclid Math One"/>
              </a:rPr>
              <a:t> </a:t>
            </a:r>
            <a:endParaRPr lang="pt-BR">
              <a:ea typeface="Times New Roman" pitchFamily="18" charset="0"/>
              <a:cs typeface="Euclid Math One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1469" y="188640"/>
            <a:ext cx="9363075" cy="533400"/>
          </a:xfrm>
        </p:spPr>
        <p:txBody>
          <a:bodyPr/>
          <a:lstStyle/>
          <a:p>
            <a:r>
              <a:rPr lang="pt-BR" dirty="0" smtClean="0"/>
              <a:t>Transformadas de Laplace: Aplicação ao Cálculo da </a:t>
            </a:r>
            <a:r>
              <a:rPr lang="pt-BR" smtClean="0"/>
              <a:t>Função Gama (opcional)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>
                <a:spLocks noChangeAspect="1"/>
              </p:cNvSpPr>
              <p:nvPr/>
            </p:nvSpPr>
            <p:spPr>
              <a:xfrm>
                <a:off x="331702" y="908720"/>
                <a:ext cx="2348720" cy="691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/>
                          <a:ea typeface="Cambria Math"/>
                        </a:rPr>
                        <m:t>Γ</m:t>
                      </m:r>
                      <m:d>
                        <m:dPr>
                          <m:ctrlPr>
                            <a:rPr lang="pt-BR" sz="1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e>
                      </m:d>
                      <m:r>
                        <a:rPr lang="pt-BR" sz="1800" b="0" i="1" smtClean="0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trlPr>
                            <a:rPr lang="pt-BR" sz="1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  <m:sup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sup>
                          </m:sSup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pt-BR" sz="18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02" y="908720"/>
                <a:ext cx="2348720" cy="69166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/>
              <p:cNvSpPr txBox="1">
                <a:spLocks noChangeAspect="1"/>
              </p:cNvSpPr>
              <p:nvPr/>
            </p:nvSpPr>
            <p:spPr>
              <a:xfrm>
                <a:off x="331702" y="1663216"/>
                <a:ext cx="2533066" cy="691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/>
                          <a:ea typeface="Cambria Math"/>
                        </a:rPr>
                        <m:t>Γ</m:t>
                      </m:r>
                      <m:d>
                        <m:dPr>
                          <m:ctrlPr>
                            <a:rPr lang="pt-BR" sz="1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+1</m:t>
                          </m:r>
                        </m:e>
                      </m:d>
                      <m:r>
                        <a:rPr lang="pt-BR" sz="1800" b="0" i="1" smtClean="0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trlPr>
                            <a:rPr lang="pt-BR" sz="1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  <m:sup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sup>
                          </m:sSup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pt-BR" sz="1800" dirty="0"/>
              </a:p>
            </p:txBody>
          </p:sp>
        </mc:Choice>
        <mc:Fallback xmlns="">
          <p:sp>
            <p:nvSpPr>
              <p:cNvPr id="16" name="CaixaDe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02" y="1663216"/>
                <a:ext cx="2533066" cy="69166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/>
              <p:cNvSpPr txBox="1">
                <a:spLocks noChangeAspect="1"/>
              </p:cNvSpPr>
              <p:nvPr/>
            </p:nvSpPr>
            <p:spPr>
              <a:xfrm>
                <a:off x="331702" y="2417712"/>
                <a:ext cx="4420633" cy="691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/>
                          <a:ea typeface="Cambria Math"/>
                        </a:rPr>
                        <m:t>Γ</m:t>
                      </m:r>
                      <m:d>
                        <m:dPr>
                          <m:ctrlPr>
                            <a:rPr lang="pt-BR" sz="1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+1</m:t>
                          </m:r>
                        </m:e>
                      </m:d>
                      <m:r>
                        <a:rPr lang="pt-BR" sz="1800" b="0" i="1" smtClean="0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1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pt-BR" sz="1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sz="1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18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800" i="1">
                                          <a:latin typeface="Cambria Math"/>
                                          <a:ea typeface="Cambria Math"/>
                                        </a:rPr>
                                        <m:t>−</m:t>
                                      </m:r>
                                      <m:r>
                                        <a:rPr lang="pt-BR" sz="1800" i="1">
                                          <a:latin typeface="Cambria Math"/>
                                          <a:ea typeface="Cambria Math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pt-BR" sz="1800" i="1">
                                          <a:latin typeface="Cambria Math"/>
                                          <a:ea typeface="Cambria Math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pt-BR" sz="18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800" i="1">
                                          <a:latin typeface="Cambria Math"/>
                                          <a:ea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pt-BR" sz="1800" i="1">
                                          <a:latin typeface="Cambria Math"/>
                                          <a:ea typeface="Cambria Math"/>
                                        </a:rPr>
                                        <m:t>−</m:t>
                                      </m:r>
                                      <m:r>
                                        <a:rPr lang="pt-BR" sz="1800" i="1">
                                          <a:latin typeface="Cambria Math"/>
                                          <a:ea typeface="Cambria Math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b>
                              <m:r>
                                <a:rPr lang="pt-BR" sz="1800" i="1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</m:sSub>
                        </m:e>
                        <m:sup>
                          <m:r>
                            <a:rPr lang="pt-BR" sz="18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</m:sSup>
                      <m:r>
                        <a:rPr lang="pt-BR" sz="1800" b="1" i="1" smtClean="0">
                          <a:latin typeface="Cambria Math"/>
                          <a:ea typeface="Cambria Math"/>
                        </a:rPr>
                        <m:t>+</m:t>
                      </m:r>
                      <m:nary>
                        <m:naryPr>
                          <m:ctrlPr>
                            <a:rPr lang="pt-BR" sz="1800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  <m:sup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.</m:t>
                          </m:r>
                          <m:sSup>
                            <m:sSup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sup>
                          </m:sSup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pt-BR" sz="1800" dirty="0"/>
              </a:p>
            </p:txBody>
          </p:sp>
        </mc:Choice>
        <mc:Fallback xmlns="">
          <p:sp>
            <p:nvSpPr>
              <p:cNvPr id="15" name="CaixaDe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02" y="2417712"/>
                <a:ext cx="4420633" cy="69166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/>
              <p:cNvSpPr txBox="1">
                <a:spLocks noChangeAspect="1"/>
              </p:cNvSpPr>
              <p:nvPr/>
            </p:nvSpPr>
            <p:spPr>
              <a:xfrm>
                <a:off x="331702" y="3172208"/>
                <a:ext cx="3014736" cy="691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/>
                          <a:ea typeface="Cambria Math"/>
                        </a:rPr>
                        <m:t>Γ</m:t>
                      </m:r>
                      <m:d>
                        <m:dPr>
                          <m:ctrlPr>
                            <a:rPr lang="pt-BR" sz="1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+1</m:t>
                          </m:r>
                        </m:e>
                      </m:d>
                      <m:r>
                        <a:rPr lang="pt-BR" sz="18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sz="1800" b="0" i="1" smtClean="0">
                          <a:latin typeface="Cambria Math"/>
                          <a:ea typeface="Cambria Math"/>
                        </a:rPr>
                        <m:t>𝑛</m:t>
                      </m:r>
                      <m:nary>
                        <m:naryPr>
                          <m:ctrlPr>
                            <a:rPr lang="pt-BR" sz="1800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  <m:sup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sup>
                          </m:sSup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pt-BR" sz="1800" dirty="0"/>
              </a:p>
            </p:txBody>
          </p:sp>
        </mc:Choice>
        <mc:Fallback xmlns="">
          <p:sp>
            <p:nvSpPr>
              <p:cNvPr id="17" name="CaixaDe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02" y="3172208"/>
                <a:ext cx="3014736" cy="69166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/>
              <p:cNvSpPr txBox="1">
                <a:spLocks noChangeAspect="1"/>
              </p:cNvSpPr>
              <p:nvPr/>
            </p:nvSpPr>
            <p:spPr>
              <a:xfrm>
                <a:off x="331702" y="3926704"/>
                <a:ext cx="19976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/>
                          <a:ea typeface="Cambria Math"/>
                        </a:rPr>
                        <m:t>Γ</m:t>
                      </m:r>
                      <m:d>
                        <m:dPr>
                          <m:ctrlPr>
                            <a:rPr lang="pt-BR" sz="1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+1</m:t>
                          </m:r>
                        </m:e>
                      </m:d>
                      <m:r>
                        <a:rPr lang="pt-BR" sz="18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sz="1800" b="0" i="1" smtClean="0">
                          <a:latin typeface="Cambria Math"/>
                          <a:ea typeface="Cambria Math"/>
                        </a:rPr>
                        <m:t>𝑛</m:t>
                      </m:r>
                      <m:r>
                        <m:rPr>
                          <m:sty m:val="p"/>
                        </m:rPr>
                        <a:rPr lang="el-GR" sz="1800" b="1" i="1" smtClean="0">
                          <a:latin typeface="Cambria Math"/>
                          <a:ea typeface="Cambria Math"/>
                        </a:rPr>
                        <m:t>Γ</m:t>
                      </m:r>
                      <m:r>
                        <a:rPr lang="pt-BR" sz="1800" b="1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pt-BR" sz="1800" b="0" i="1" smtClean="0"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pt-BR" sz="1800" b="1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pt-BR" sz="1800" dirty="0"/>
              </a:p>
            </p:txBody>
          </p:sp>
        </mc:Choice>
        <mc:Fallback xmlns="">
          <p:sp>
            <p:nvSpPr>
              <p:cNvPr id="18" name="CaixaDe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02" y="3926704"/>
                <a:ext cx="1997663" cy="369332"/>
              </a:xfrm>
              <a:prstGeom prst="rect">
                <a:avLst/>
              </a:prstGeom>
              <a:blipFill rotWithShape="1"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/>
              <p:cNvSpPr txBox="1">
                <a:spLocks noChangeAspect="1"/>
              </p:cNvSpPr>
              <p:nvPr/>
            </p:nvSpPr>
            <p:spPr>
              <a:xfrm>
                <a:off x="331702" y="4358868"/>
                <a:ext cx="3639330" cy="691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0" i="1" smtClean="0"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pt-BR" sz="1800" b="0" i="1" smtClean="0">
                          <a:latin typeface="Cambria Math"/>
                          <a:ea typeface="Cambria Math"/>
                        </a:rPr>
                        <m:t>=0→</m:t>
                      </m:r>
                      <m:r>
                        <m:rPr>
                          <m:sty m:val="p"/>
                        </m:rPr>
                        <a:rPr lang="el-GR" sz="1800" i="1" smtClean="0">
                          <a:latin typeface="Cambria Math"/>
                          <a:ea typeface="Cambria Math"/>
                        </a:rPr>
                        <m:t>Γ</m:t>
                      </m:r>
                      <m:d>
                        <m:dPr>
                          <m:ctrlPr>
                            <a:rPr lang="pt-BR" sz="1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e>
                      </m:d>
                      <m:r>
                        <a:rPr lang="pt-BR" sz="1800" b="0" i="1" smtClean="0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trlPr>
                            <a:rPr lang="pt-BR" sz="1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  <m:sup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1−1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sup>
                          </m:sSup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𝑑𝑡</m:t>
                          </m:r>
                        </m:e>
                      </m:nary>
                      <m:r>
                        <a:rPr lang="pt-BR" sz="1800" b="0" i="1" smtClean="0"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pt-BR" sz="1800" dirty="0"/>
              </a:p>
            </p:txBody>
          </p:sp>
        </mc:Choice>
        <mc:Fallback xmlns="">
          <p:sp>
            <p:nvSpPr>
              <p:cNvPr id="19" name="CaixaDe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02" y="4358868"/>
                <a:ext cx="3639330" cy="69166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/>
              <p:cNvSpPr txBox="1">
                <a:spLocks noChangeAspect="1"/>
              </p:cNvSpPr>
              <p:nvPr/>
            </p:nvSpPr>
            <p:spPr>
              <a:xfrm>
                <a:off x="296876" y="5050532"/>
                <a:ext cx="3644267" cy="691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i="1"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pt-BR" sz="1800" i="1">
                          <a:latin typeface="Cambria Math"/>
                          <a:ea typeface="Cambria Math"/>
                        </a:rPr>
                        <m:t>=1→</m:t>
                      </m:r>
                      <m:r>
                        <m:rPr>
                          <m:sty m:val="p"/>
                        </m:rPr>
                        <a:rPr lang="el-GR" sz="1800" i="1" smtClean="0">
                          <a:latin typeface="Cambria Math"/>
                          <a:ea typeface="Cambria Math"/>
                        </a:rPr>
                        <m:t>Γ</m:t>
                      </m:r>
                      <m:d>
                        <m:dPr>
                          <m:ctrlPr>
                            <a:rPr lang="pt-BR" sz="1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e>
                      </m:d>
                      <m:r>
                        <a:rPr lang="pt-BR" sz="1800" b="0" i="1" smtClean="0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trlPr>
                            <a:rPr lang="pt-BR" sz="1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  <m:sup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2−1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sup>
                          </m:sSup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𝑑𝑡</m:t>
                          </m:r>
                        </m:e>
                      </m:nary>
                      <m:r>
                        <a:rPr lang="pt-BR" sz="1800" b="0" i="1" smtClean="0"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pt-BR" sz="1800" dirty="0"/>
              </a:p>
            </p:txBody>
          </p:sp>
        </mc:Choice>
        <mc:Fallback xmlns="">
          <p:sp>
            <p:nvSpPr>
              <p:cNvPr id="20" name="CaixaDe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76" y="5050532"/>
                <a:ext cx="3644267" cy="69166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/>
              <p:cNvSpPr txBox="1">
                <a:spLocks noChangeAspect="1"/>
              </p:cNvSpPr>
              <p:nvPr/>
            </p:nvSpPr>
            <p:spPr>
              <a:xfrm>
                <a:off x="331702" y="5742196"/>
                <a:ext cx="3833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800" dirty="0" smtClean="0">
                    <a:ea typeface="Cambria Math"/>
                  </a:rPr>
                  <a:t>Para valores inteiros,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smtClean="0">
                        <a:latin typeface="Cambria Math"/>
                        <a:ea typeface="Cambria Math"/>
                      </a:rPr>
                      <m:t>Γ</m:t>
                    </m:r>
                    <m:d>
                      <m:dPr>
                        <m:ctrlPr>
                          <a:rPr lang="pt-BR" sz="18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pt-BR" sz="1800" b="0" i="1" smtClean="0">
                            <a:latin typeface="Cambria Math"/>
                            <a:ea typeface="Cambria Math"/>
                          </a:rPr>
                          <m:t>𝑛</m:t>
                        </m:r>
                        <m:r>
                          <a:rPr lang="pt-BR" sz="1800" b="0" i="1" smtClean="0">
                            <a:latin typeface="Cambria Math"/>
                            <a:ea typeface="Cambria Math"/>
                          </a:rPr>
                          <m:t>+1</m:t>
                        </m:r>
                      </m:e>
                    </m:d>
                    <m:r>
                      <a:rPr lang="pt-BR" sz="1800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pt-BR" sz="1800" b="0" i="1" smtClean="0">
                        <a:latin typeface="Cambria Math"/>
                        <a:ea typeface="Cambria Math"/>
                      </a:rPr>
                      <m:t>𝑛</m:t>
                    </m:r>
                    <m:r>
                      <a:rPr lang="pt-BR" sz="1800" b="0" i="1" smtClean="0">
                        <a:latin typeface="Cambria Math"/>
                        <a:ea typeface="Cambria Math"/>
                      </a:rPr>
                      <m:t>!</m:t>
                    </m:r>
                  </m:oMath>
                </a14:m>
                <a:r>
                  <a:rPr lang="pt-BR" sz="1800" dirty="0" smtClean="0"/>
                  <a:t> ou</a:t>
                </a:r>
                <a:endParaRPr lang="pt-BR" sz="1800" dirty="0"/>
              </a:p>
            </p:txBody>
          </p:sp>
        </mc:Choice>
        <mc:Fallback xmlns="">
          <p:sp>
            <p:nvSpPr>
              <p:cNvPr id="21" name="CaixaDeTexto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02" y="5742196"/>
                <a:ext cx="3833870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1272" t="-8197" r="-47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/>
              <p:cNvSpPr txBox="1">
                <a:spLocks noChangeAspect="1"/>
              </p:cNvSpPr>
              <p:nvPr/>
            </p:nvSpPr>
            <p:spPr>
              <a:xfrm>
                <a:off x="344488" y="6156012"/>
                <a:ext cx="37953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800" dirty="0" smtClean="0">
                    <a:ea typeface="Cambria Math"/>
                  </a:rPr>
                  <a:t>Para valores inteiros,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smtClean="0">
                        <a:latin typeface="Cambria Math"/>
                        <a:ea typeface="Cambria Math"/>
                      </a:rPr>
                      <m:t>Γ</m:t>
                    </m:r>
                    <m:d>
                      <m:dPr>
                        <m:ctrlPr>
                          <a:rPr lang="pt-BR" sz="18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pt-BR" sz="1800" b="0" i="1" smtClean="0">
                            <a:latin typeface="Cambria Math"/>
                            <a:ea typeface="Cambria Math"/>
                          </a:rPr>
                          <m:t>𝑛</m:t>
                        </m:r>
                      </m:e>
                    </m:d>
                    <m:r>
                      <a:rPr lang="pt-BR" sz="1800" b="0" i="1" smtClean="0">
                        <a:latin typeface="Cambria Math"/>
                        <a:ea typeface="Cambria Math"/>
                      </a:rPr>
                      <m:t>=(</m:t>
                    </m:r>
                    <m:r>
                      <a:rPr lang="pt-BR" sz="1800" b="0" i="1" smtClean="0">
                        <a:latin typeface="Cambria Math"/>
                        <a:ea typeface="Cambria Math"/>
                      </a:rPr>
                      <m:t>𝑛</m:t>
                    </m:r>
                    <m:r>
                      <a:rPr lang="pt-BR" sz="1800" b="0" i="1" smtClean="0">
                        <a:latin typeface="Cambria Math"/>
                        <a:ea typeface="Cambria Math"/>
                      </a:rPr>
                      <m:t>−1)!</m:t>
                    </m:r>
                  </m:oMath>
                </a14:m>
                <a:endParaRPr lang="pt-BR" sz="1800" dirty="0"/>
              </a:p>
            </p:txBody>
          </p:sp>
        </mc:Choice>
        <mc:Fallback xmlns="">
          <p:sp>
            <p:nvSpPr>
              <p:cNvPr id="22" name="CaixaDeTexto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8" y="6156012"/>
                <a:ext cx="3795398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1447" t="-8333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/>
              <p:cNvSpPr txBox="1">
                <a:spLocks noChangeAspect="1"/>
              </p:cNvSpPr>
              <p:nvPr/>
            </p:nvSpPr>
            <p:spPr>
              <a:xfrm>
                <a:off x="5313040" y="980728"/>
                <a:ext cx="3005182" cy="746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/>
                          <a:ea typeface="Cambria Math"/>
                        </a:rPr>
                        <m:t>Γ</m:t>
                      </m:r>
                      <m:d>
                        <m:dPr>
                          <m:ctrlPr>
                            <a:rPr lang="pt-BR" sz="1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+1</m:t>
                          </m:r>
                        </m:e>
                      </m:d>
                      <m:r>
                        <a:rPr lang="pt-BR" sz="1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1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pt-BR" sz="1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nary>
                                <m:naryPr>
                                  <m:ctrlPr>
                                    <a:rPr lang="pt-BR" sz="1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1800" i="1">
                                      <a:latin typeface="Cambria Math"/>
                                      <a:ea typeface="Cambria Math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pt-BR" sz="1800" i="1">
                                      <a:latin typeface="Cambria Math"/>
                                      <a:ea typeface="Cambria Math"/>
                                    </a:rPr>
                                    <m:t>∞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sz="18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800" i="1">
                                          <a:latin typeface="Cambria Math"/>
                                          <a:ea typeface="Cambria Math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pt-BR" sz="1800" i="1">
                                          <a:latin typeface="Cambria Math"/>
                                          <a:ea typeface="Cambria Math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pt-BR" sz="18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800" i="1">
                                          <a:latin typeface="Cambria Math"/>
                                          <a:ea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pt-BR" sz="1800" i="1">
                                          <a:latin typeface="Cambria Math"/>
                                          <a:ea typeface="Cambria Math"/>
                                        </a:rPr>
                                        <m:t>−</m:t>
                                      </m:r>
                                      <m:r>
                                        <a:rPr lang="pt-BR" sz="1800" i="1">
                                          <a:latin typeface="Cambria Math"/>
                                          <a:ea typeface="Cambria Math"/>
                                        </a:rPr>
                                        <m:t>𝑠𝑡</m:t>
                                      </m:r>
                                    </m:sup>
                                  </m:sSup>
                                  <m:r>
                                    <a:rPr lang="pt-BR" sz="1800" i="1">
                                      <a:latin typeface="Cambria Math"/>
                                      <a:ea typeface="Cambria Math"/>
                                    </a:rPr>
                                    <m:t>𝑑𝑡</m:t>
                                  </m:r>
                                </m:e>
                              </m:nary>
                            </m:e>
                          </m:d>
                        </m:e>
                        <m:sub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pt-BR" sz="1800" dirty="0"/>
              </a:p>
            </p:txBody>
          </p:sp>
        </mc:Choice>
        <mc:Fallback xmlns="">
          <p:sp>
            <p:nvSpPr>
              <p:cNvPr id="23" name="CaixaDeTexto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040" y="980728"/>
                <a:ext cx="3005182" cy="746166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/>
              <p:cNvSpPr txBox="1">
                <a:spLocks noChangeAspect="1"/>
              </p:cNvSpPr>
              <p:nvPr/>
            </p:nvSpPr>
            <p:spPr>
              <a:xfrm>
                <a:off x="5313040" y="1805272"/>
                <a:ext cx="2347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/>
                          <a:ea typeface="Cambria Math"/>
                        </a:rPr>
                        <m:t>Γ</m:t>
                      </m:r>
                      <m:d>
                        <m:dPr>
                          <m:ctrlPr>
                            <a:rPr lang="pt-BR" sz="1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+1</m:t>
                          </m:r>
                        </m:e>
                      </m:d>
                      <m:r>
                        <a:rPr lang="pt-BR" sz="1800" b="0" i="1" smtClean="0">
                          <a:latin typeface="Cambria Math"/>
                          <a:ea typeface="Cambria Math"/>
                        </a:rPr>
                        <m:t>=  </m:t>
                      </m:r>
                      <m:sSub>
                        <m:sSubPr>
                          <m:ctrlPr>
                            <a:rPr lang="pt-BR" sz="1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1800" i="1">
                              <a:latin typeface="Cambria Math"/>
                              <a:ea typeface="Cambria Math"/>
                            </a:rPr>
                            <m:t>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pt-BR" sz="1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1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1800" i="1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pt-BR" sz="1800" i="1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pt-BR" sz="1800" dirty="0"/>
              </a:p>
            </p:txBody>
          </p:sp>
        </mc:Choice>
        <mc:Fallback xmlns="">
          <p:sp>
            <p:nvSpPr>
              <p:cNvPr id="24" name="CaixaDeTexto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040" y="1805272"/>
                <a:ext cx="2347630" cy="369332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/>
              <p:cNvSpPr txBox="1">
                <a:spLocks noChangeAspect="1"/>
              </p:cNvSpPr>
              <p:nvPr/>
            </p:nvSpPr>
            <p:spPr>
              <a:xfrm>
                <a:off x="5313040" y="2252982"/>
                <a:ext cx="3906582" cy="5068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800" dirty="0" smtClean="0">
                    <a:ea typeface="Cambria Math"/>
                  </a:rPr>
                  <a:t>Pode-se também provar que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smtClean="0">
                        <a:latin typeface="Cambria Math"/>
                        <a:ea typeface="Cambria Math"/>
                      </a:rPr>
                      <m:t>Γ</m:t>
                    </m:r>
                    <m:d>
                      <m:dPr>
                        <m:ctrlPr>
                          <a:rPr lang="pt-BR" sz="18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BR" sz="1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pt-BR" sz="1800" b="0" i="1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pt-BR" sz="18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pt-BR" sz="1800" b="0" i="1" smtClean="0">
                        <a:latin typeface="Cambria Math"/>
                        <a:ea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BR" sz="18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radPr>
                      <m:deg/>
                      <m:e>
                        <m:r>
                          <a:rPr lang="pt-BR" sz="1800" b="0" i="1" smtClean="0">
                            <a:latin typeface="Cambria Math"/>
                            <a:ea typeface="Cambria Math"/>
                          </a:rPr>
                          <m:t>𝜋</m:t>
                        </m:r>
                      </m:e>
                    </m:rad>
                  </m:oMath>
                </a14:m>
                <a:endParaRPr lang="pt-BR" sz="1800" dirty="0"/>
              </a:p>
            </p:txBody>
          </p:sp>
        </mc:Choice>
        <mc:Fallback xmlns="">
          <p:sp>
            <p:nvSpPr>
              <p:cNvPr id="25" name="CaixaDe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040" y="2252982"/>
                <a:ext cx="3906582" cy="506870"/>
              </a:xfrm>
              <a:prstGeom prst="rect">
                <a:avLst/>
              </a:prstGeom>
              <a:blipFill rotWithShape="1">
                <a:blip r:embed="rId13"/>
                <a:stretch>
                  <a:fillRect l="-1406" b="-48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/>
              <p:cNvSpPr txBox="1">
                <a:spLocks noChangeAspect="1"/>
              </p:cNvSpPr>
              <p:nvPr/>
            </p:nvSpPr>
            <p:spPr>
              <a:xfrm>
                <a:off x="5313040" y="2838230"/>
                <a:ext cx="4056880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/>
                          <a:ea typeface="Cambria Math"/>
                        </a:rPr>
                        <m:t>Γ</m:t>
                      </m:r>
                      <m:d>
                        <m:dPr>
                          <m:ctrlPr>
                            <a:rPr lang="pt-BR" sz="1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pt-BR" sz="1800" b="0" i="1" smtClean="0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trlPr>
                            <a:rPr lang="pt-BR" sz="1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  <m:sup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pt-BR" sz="1800" b="0" i="1" smtClean="0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pt-BR" sz="1800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sup>
                          </m:sSup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𝑑𝑡</m:t>
                          </m:r>
                        </m:e>
                      </m:nary>
                      <m:r>
                        <a:rPr lang="pt-BR" sz="1800" b="0" i="1" smtClean="0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trlPr>
                            <a:rPr lang="pt-BR" sz="1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800" i="1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  <m:sup>
                          <m:r>
                            <a:rPr lang="pt-BR" sz="18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pt-BR" sz="1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pt-BR" sz="1800" i="1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pt-BR" sz="1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pt-BR" sz="1800" i="1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pt-BR" sz="1800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pt-BR" sz="1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pt-BR" sz="1800" i="1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1800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pt-BR" sz="1800" i="1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sup>
                          </m:sSup>
                          <m:r>
                            <a:rPr lang="pt-BR" sz="1800" i="1">
                              <a:latin typeface="Cambria Math"/>
                              <a:ea typeface="Cambria Math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pt-BR" sz="1800" dirty="0"/>
              </a:p>
            </p:txBody>
          </p:sp>
        </mc:Choice>
        <mc:Fallback xmlns="">
          <p:sp>
            <p:nvSpPr>
              <p:cNvPr id="26" name="CaixaDeTex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040" y="2838230"/>
                <a:ext cx="4056880" cy="714683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/>
              <p:cNvSpPr txBox="1">
                <a:spLocks noChangeAspect="1"/>
              </p:cNvSpPr>
              <p:nvPr/>
            </p:nvSpPr>
            <p:spPr>
              <a:xfrm>
                <a:off x="5313040" y="3631291"/>
                <a:ext cx="4219425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/>
                          <a:ea typeface="Cambria Math"/>
                        </a:rPr>
                        <m:t>Γ</m:t>
                      </m:r>
                      <m:d>
                        <m:dPr>
                          <m:ctrlPr>
                            <a:rPr lang="pt-BR" sz="1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pt-BR" sz="1800" b="0" i="1" smtClean="0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trlPr>
                            <a:rPr lang="pt-BR" sz="1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  <m:sup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pt-BR" sz="1800" i="1">
                                  <a:latin typeface="Cambria Math"/>
                                  <a:ea typeface="Cambria Math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1800" i="1">
                                      <a:latin typeface="Cambria Math"/>
                                      <a:ea typeface="Cambria Math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pt-BR" sz="1800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𝜆</m:t>
                          </m:r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𝑑</m:t>
                          </m:r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𝜆</m:t>
                          </m:r>
                        </m:e>
                      </m:nary>
                      <m:r>
                        <a:rPr lang="pt-BR" sz="1800" b="0" i="1" smtClean="0">
                          <a:latin typeface="Cambria Math"/>
                          <a:ea typeface="Cambria Math"/>
                        </a:rPr>
                        <m:t>=2</m:t>
                      </m:r>
                      <m:nary>
                        <m:naryPr>
                          <m:ctrlPr>
                            <a:rPr lang="pt-BR" sz="1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800" i="1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  <m:sup>
                          <m:r>
                            <a:rPr lang="pt-BR" sz="18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pt-BR" sz="1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pt-BR" sz="1800" i="1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1800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180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1800" i="1">
                                      <a:latin typeface="Cambria Math"/>
                                      <a:ea typeface="Cambria Math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pt-BR" sz="1800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  <m:r>
                            <a:rPr lang="pt-BR" sz="1800" i="1">
                              <a:latin typeface="Cambria Math"/>
                              <a:ea typeface="Cambria Math"/>
                            </a:rPr>
                            <m:t>𝑑</m:t>
                          </m:r>
                          <m:r>
                            <a:rPr lang="pt-BR" sz="1800" i="1" smtClean="0">
                              <a:latin typeface="Cambria Math"/>
                              <a:ea typeface="Cambria Math"/>
                            </a:rPr>
                            <m:t>𝜆</m:t>
                          </m:r>
                        </m:e>
                      </m:nary>
                    </m:oMath>
                  </m:oMathPara>
                </a14:m>
                <a:endParaRPr lang="pt-BR" sz="1800" dirty="0"/>
              </a:p>
            </p:txBody>
          </p:sp>
        </mc:Choice>
        <mc:Fallback xmlns="">
          <p:sp>
            <p:nvSpPr>
              <p:cNvPr id="27" name="CaixaDeText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040" y="3631291"/>
                <a:ext cx="4219425" cy="714683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/>
              <p:cNvSpPr txBox="1">
                <a:spLocks noChangeAspect="1"/>
              </p:cNvSpPr>
              <p:nvPr/>
            </p:nvSpPr>
            <p:spPr>
              <a:xfrm>
                <a:off x="5313040" y="4424352"/>
                <a:ext cx="4029949" cy="723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/>
                          <a:ea typeface="Cambria Math"/>
                        </a:rPr>
                        <m:t>Γ</m:t>
                      </m:r>
                      <m:d>
                        <m:dPr>
                          <m:ctrlPr>
                            <a:rPr lang="pt-BR" sz="1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pt-BR" sz="1800" b="0" i="1" smtClean="0">
                          <a:latin typeface="Cambria Math"/>
                          <a:ea typeface="Cambria Math"/>
                        </a:rPr>
                        <m:t>=2</m:t>
                      </m:r>
                      <m:nary>
                        <m:naryPr>
                          <m:ctrlPr>
                            <a:rPr lang="pt-BR" sz="1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800" i="1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  <m:sup>
                          <m:r>
                            <a:rPr lang="pt-BR" sz="18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pt-BR" sz="1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pt-BR" sz="1800" i="1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1800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BR" sz="180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1800" i="1">
                                      <a:latin typeface="Cambria Math"/>
                                      <a:ea typeface="Cambria Math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pt-BR" sz="1800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  <m:r>
                            <a:rPr lang="pt-BR" sz="1800" i="1">
                              <a:latin typeface="Cambria Math"/>
                              <a:ea typeface="Cambria Math"/>
                            </a:rPr>
                            <m:t>𝑑</m:t>
                          </m:r>
                          <m:r>
                            <a:rPr lang="pt-BR" sz="1800" i="1" smtClean="0">
                              <a:latin typeface="Cambria Math"/>
                              <a:ea typeface="Cambria Math"/>
                            </a:rPr>
                            <m:t>𝜆</m:t>
                          </m:r>
                        </m:e>
                      </m:nary>
                      <m:r>
                        <a:rPr lang="pt-BR" sz="1800" b="0" i="1" smtClean="0">
                          <a:latin typeface="Cambria Math"/>
                          <a:ea typeface="Cambria Math"/>
                        </a:rPr>
                        <m:t>=2.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pt-BR" sz="1800" b="0" i="1" smtClean="0">
                                      <a:latin typeface="Cambria Math"/>
                                      <a:ea typeface="Cambria Math"/>
                                    </a:rPr>
                                    <m:t>𝜋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pt-BR" sz="1800" b="0" i="1" smtClean="0">
                          <a:latin typeface="Cambria Math"/>
                          <a:ea typeface="Cambria Math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pt-BR" sz="1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</m:e>
                      </m:rad>
                    </m:oMath>
                  </m:oMathPara>
                </a14:m>
                <a:endParaRPr lang="pt-BR" sz="1800" dirty="0"/>
              </a:p>
            </p:txBody>
          </p:sp>
        </mc:Choice>
        <mc:Fallback xmlns="">
          <p:sp>
            <p:nvSpPr>
              <p:cNvPr id="28" name="CaixaDe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040" y="4424352"/>
                <a:ext cx="4029949" cy="723275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/>
              <p:cNvSpPr txBox="1">
                <a:spLocks noChangeAspect="1"/>
              </p:cNvSpPr>
              <p:nvPr/>
            </p:nvSpPr>
            <p:spPr>
              <a:xfrm>
                <a:off x="5313040" y="5226005"/>
                <a:ext cx="1442766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/>
                          <a:ea typeface="Cambria Math"/>
                        </a:rPr>
                        <m:t>Γ</m:t>
                      </m:r>
                      <m:d>
                        <m:dPr>
                          <m:ctrlPr>
                            <a:rPr lang="pt-BR" sz="1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sz="18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pt-BR" sz="1800" b="0" i="1" smtClean="0">
                          <a:latin typeface="Cambria Math"/>
                          <a:ea typeface="Cambria Math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pt-BR" sz="1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r>
                            <a:rPr lang="pt-BR" sz="1800" b="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</m:e>
                      </m:rad>
                    </m:oMath>
                  </m:oMathPara>
                </a14:m>
                <a:endParaRPr lang="pt-BR" sz="1800" dirty="0"/>
              </a:p>
            </p:txBody>
          </p:sp>
        </mc:Choice>
        <mc:Fallback xmlns="">
          <p:sp>
            <p:nvSpPr>
              <p:cNvPr id="29" name="CaixaDeTexto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040" y="5226005"/>
                <a:ext cx="1442766" cy="714683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400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9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Transformada de uma Gaussina (cont.)</a:t>
            </a:r>
            <a:endParaRPr lang="pt-BR" smtClean="0"/>
          </a:p>
        </p:txBody>
      </p:sp>
      <p:graphicFrame>
        <p:nvGraphicFramePr>
          <p:cNvPr id="478213" name="Object 3"/>
          <p:cNvGraphicFramePr>
            <a:graphicFrameLocks noChangeAspect="1"/>
          </p:cNvGraphicFramePr>
          <p:nvPr/>
        </p:nvGraphicFramePr>
        <p:xfrm>
          <a:off x="500073" y="2000250"/>
          <a:ext cx="1381125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66" name="Equação" r:id="rId3" imgW="647640" imgH="469800" progId="Equation.3">
                  <p:embed/>
                </p:oleObj>
              </mc:Choice>
              <mc:Fallback>
                <p:oleObj name="Equação" r:id="rId3" imgW="647640" imgH="469800" progId="Equation.3">
                  <p:embed/>
                  <p:pic>
                    <p:nvPicPr>
                      <p:cNvPr id="47821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073" y="2000250"/>
                        <a:ext cx="1381125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8214" name="Object 4"/>
          <p:cNvGraphicFramePr>
            <a:graphicFrameLocks noChangeAspect="1"/>
          </p:cNvGraphicFramePr>
          <p:nvPr/>
        </p:nvGraphicFramePr>
        <p:xfrm>
          <a:off x="523875" y="3071813"/>
          <a:ext cx="2708275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67" name="Equação" r:id="rId5" imgW="1269720" imgH="469800" progId="Equation.3">
                  <p:embed/>
                </p:oleObj>
              </mc:Choice>
              <mc:Fallback>
                <p:oleObj name="Equação" r:id="rId5" imgW="1269720" imgH="469800" progId="Equation.3">
                  <p:embed/>
                  <p:pic>
                    <p:nvPicPr>
                      <p:cNvPr id="47821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875" y="3071813"/>
                        <a:ext cx="2708275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8215" name="Object 5"/>
          <p:cNvGraphicFramePr>
            <a:graphicFrameLocks noChangeAspect="1"/>
          </p:cNvGraphicFramePr>
          <p:nvPr/>
        </p:nvGraphicFramePr>
        <p:xfrm>
          <a:off x="666750" y="4214831"/>
          <a:ext cx="1625600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68" name="Equação" r:id="rId7" imgW="761760" imgH="431640" progId="Equation.3">
                  <p:embed/>
                </p:oleObj>
              </mc:Choice>
              <mc:Fallback>
                <p:oleObj name="Equação" r:id="rId7" imgW="761760" imgH="431640" progId="Equation.3">
                  <p:embed/>
                  <p:pic>
                    <p:nvPicPr>
                      <p:cNvPr id="47821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" y="4214831"/>
                        <a:ext cx="1625600" cy="922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8216" name="Object 6"/>
          <p:cNvGraphicFramePr>
            <a:graphicFrameLocks noChangeAspect="1"/>
          </p:cNvGraphicFramePr>
          <p:nvPr/>
        </p:nvGraphicFramePr>
        <p:xfrm>
          <a:off x="4238633" y="1143000"/>
          <a:ext cx="2844800" cy="103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69" name="Equação" r:id="rId9" imgW="1333440" imgH="482400" progId="Equation.3">
                  <p:embed/>
                </p:oleObj>
              </mc:Choice>
              <mc:Fallback>
                <p:oleObj name="Equação" r:id="rId9" imgW="1333440" imgH="482400" progId="Equation.3">
                  <p:embed/>
                  <p:pic>
                    <p:nvPicPr>
                      <p:cNvPr id="47821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8633" y="1143000"/>
                        <a:ext cx="2844800" cy="1030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8217" name="Object 7"/>
          <p:cNvGraphicFramePr>
            <a:graphicFrameLocks noChangeAspect="1"/>
          </p:cNvGraphicFramePr>
          <p:nvPr/>
        </p:nvGraphicFramePr>
        <p:xfrm>
          <a:off x="4233863" y="2384443"/>
          <a:ext cx="4362450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70" name="Equação" r:id="rId11" imgW="2044440" imgH="457200" progId="Equation.3">
                  <p:embed/>
                </p:oleObj>
              </mc:Choice>
              <mc:Fallback>
                <p:oleObj name="Equação" r:id="rId11" imgW="2044440" imgH="457200" progId="Equation.3">
                  <p:embed/>
                  <p:pic>
                    <p:nvPicPr>
                      <p:cNvPr id="47821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3863" y="2384443"/>
                        <a:ext cx="4362450" cy="976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8218" name="Object 8"/>
          <p:cNvGraphicFramePr>
            <a:graphicFrameLocks noChangeAspect="1"/>
          </p:cNvGraphicFramePr>
          <p:nvPr/>
        </p:nvGraphicFramePr>
        <p:xfrm>
          <a:off x="4267209" y="3500438"/>
          <a:ext cx="3686175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71" name="Equação" r:id="rId13" imgW="1726920" imgH="228600" progId="Equation.3">
                  <p:embed/>
                </p:oleObj>
              </mc:Choice>
              <mc:Fallback>
                <p:oleObj name="Equação" r:id="rId13" imgW="1726920" imgH="228600" progId="Equation.3">
                  <p:embed/>
                  <p:pic>
                    <p:nvPicPr>
                      <p:cNvPr id="47821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9" y="3500438"/>
                        <a:ext cx="3686175" cy="487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8219" name="Object 9"/>
          <p:cNvGraphicFramePr>
            <a:graphicFrameLocks noChangeAspect="1"/>
          </p:cNvGraphicFramePr>
          <p:nvPr/>
        </p:nvGraphicFramePr>
        <p:xfrm>
          <a:off x="4238635" y="4170381"/>
          <a:ext cx="2060575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72" name="Equação" r:id="rId15" imgW="965160" imgH="203040" progId="Equation.3">
                  <p:embed/>
                </p:oleObj>
              </mc:Choice>
              <mc:Fallback>
                <p:oleObj name="Equação" r:id="rId15" imgW="965160" imgH="203040" progId="Equation.3">
                  <p:embed/>
                  <p:pic>
                    <p:nvPicPr>
                      <p:cNvPr id="47821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8635" y="4170381"/>
                        <a:ext cx="2060575" cy="43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8220" name="Object 10"/>
          <p:cNvGraphicFramePr>
            <a:graphicFrameLocks noChangeAspect="1"/>
          </p:cNvGraphicFramePr>
          <p:nvPr/>
        </p:nvGraphicFramePr>
        <p:xfrm>
          <a:off x="4238625" y="4772043"/>
          <a:ext cx="2411413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73" name="Equação" r:id="rId17" imgW="1130040" imgH="482400" progId="Equation.3">
                  <p:embed/>
                </p:oleObj>
              </mc:Choice>
              <mc:Fallback>
                <p:oleObj name="Equação" r:id="rId17" imgW="1130040" imgH="482400" progId="Equation.3">
                  <p:embed/>
                  <p:pic>
                    <p:nvPicPr>
                      <p:cNvPr id="47822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8625" y="4772043"/>
                        <a:ext cx="2411413" cy="103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2315" name="Object 11"/>
          <p:cNvGraphicFramePr>
            <a:graphicFrameLocks noChangeAspect="1"/>
          </p:cNvGraphicFramePr>
          <p:nvPr/>
        </p:nvGraphicFramePr>
        <p:xfrm>
          <a:off x="473075" y="928706"/>
          <a:ext cx="2193926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74" name="Equação" r:id="rId19" imgW="1028520" imgH="469800" progId="Equation.3">
                  <p:embed/>
                </p:oleObj>
              </mc:Choice>
              <mc:Fallback>
                <p:oleObj name="Equação" r:id="rId19" imgW="1028520" imgH="469800" progId="Equation.3">
                  <p:embed/>
                  <p:pic>
                    <p:nvPicPr>
                      <p:cNvPr id="482315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075" y="928706"/>
                        <a:ext cx="2193926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817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82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78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78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78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478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478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478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478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478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8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Transformada de uma Gaussina</a:t>
            </a:r>
            <a:endParaRPr lang="pt-BR" smtClean="0"/>
          </a:p>
        </p:txBody>
      </p:sp>
      <p:graphicFrame>
        <p:nvGraphicFramePr>
          <p:cNvPr id="478220" name="Object 2"/>
          <p:cNvGraphicFramePr>
            <a:graphicFrameLocks noChangeAspect="1"/>
          </p:cNvGraphicFramePr>
          <p:nvPr/>
        </p:nvGraphicFramePr>
        <p:xfrm>
          <a:off x="371475" y="1071581"/>
          <a:ext cx="5581650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94" name="Equação" r:id="rId3" imgW="2616120" imgH="482400" progId="Equation.3">
                  <p:embed/>
                </p:oleObj>
              </mc:Choice>
              <mc:Fallback>
                <p:oleObj name="Equação" r:id="rId3" imgW="2616120" imgH="482400" progId="Equation.3">
                  <p:embed/>
                  <p:pic>
                    <p:nvPicPr>
                      <p:cNvPr id="47822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475" y="1071581"/>
                        <a:ext cx="5581650" cy="103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9243" name="Object 3"/>
          <p:cNvGraphicFramePr>
            <a:graphicFrameLocks noChangeAspect="1"/>
          </p:cNvGraphicFramePr>
          <p:nvPr/>
        </p:nvGraphicFramePr>
        <p:xfrm>
          <a:off x="381002" y="2143143"/>
          <a:ext cx="5961063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95" name="Equação" r:id="rId5" imgW="2793960" imgH="482400" progId="Equation.3">
                  <p:embed/>
                </p:oleObj>
              </mc:Choice>
              <mc:Fallback>
                <p:oleObj name="Equação" r:id="rId5" imgW="2793960" imgH="482400" progId="Equation.3">
                  <p:embed/>
                  <p:pic>
                    <p:nvPicPr>
                      <p:cNvPr id="47924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2" y="2143143"/>
                        <a:ext cx="5961063" cy="103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9244" name="Object 4"/>
          <p:cNvGraphicFramePr>
            <a:graphicFrameLocks noChangeAspect="1"/>
          </p:cNvGraphicFramePr>
          <p:nvPr/>
        </p:nvGraphicFramePr>
        <p:xfrm>
          <a:off x="381004" y="3214693"/>
          <a:ext cx="4251325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96" name="Equação" r:id="rId7" imgW="1993680" imgH="482400" progId="Equation.3">
                  <p:embed/>
                </p:oleObj>
              </mc:Choice>
              <mc:Fallback>
                <p:oleObj name="Equação" r:id="rId7" imgW="1993680" imgH="482400" progId="Equation.3">
                  <p:embed/>
                  <p:pic>
                    <p:nvPicPr>
                      <p:cNvPr id="47924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4" y="3214693"/>
                        <a:ext cx="4251325" cy="103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9245" name="Object 5"/>
          <p:cNvGraphicFramePr>
            <a:graphicFrameLocks noChangeAspect="1"/>
          </p:cNvGraphicFramePr>
          <p:nvPr/>
        </p:nvGraphicFramePr>
        <p:xfrm>
          <a:off x="393700" y="4425950"/>
          <a:ext cx="284480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97" name="Equação" r:id="rId9" imgW="1333440" imgH="469800" progId="Equation.3">
                  <p:embed/>
                </p:oleObj>
              </mc:Choice>
              <mc:Fallback>
                <p:oleObj name="Equação" r:id="rId9" imgW="1333440" imgH="469800" progId="Equation.3">
                  <p:embed/>
                  <p:pic>
                    <p:nvPicPr>
                      <p:cNvPr id="47924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700" y="4425950"/>
                        <a:ext cx="2844800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9246" name="Object 6"/>
          <p:cNvGraphicFramePr>
            <a:graphicFrameLocks noChangeAspect="1"/>
          </p:cNvGraphicFramePr>
          <p:nvPr/>
        </p:nvGraphicFramePr>
        <p:xfrm>
          <a:off x="381001" y="5429250"/>
          <a:ext cx="295275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98" name="Equação" r:id="rId11" imgW="1384200" imgH="469800" progId="Equation.3">
                  <p:embed/>
                </p:oleObj>
              </mc:Choice>
              <mc:Fallback>
                <p:oleObj name="Equação" r:id="rId11" imgW="1384200" imgH="469800" progId="Equation.3">
                  <p:embed/>
                  <p:pic>
                    <p:nvPicPr>
                      <p:cNvPr id="47924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1" y="5429250"/>
                        <a:ext cx="2952750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9247" name="Object 7"/>
          <p:cNvGraphicFramePr>
            <a:graphicFrameLocks noChangeAspect="1"/>
          </p:cNvGraphicFramePr>
          <p:nvPr/>
        </p:nvGraphicFramePr>
        <p:xfrm>
          <a:off x="7067550" y="1003318"/>
          <a:ext cx="2247900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99" name="Equação" r:id="rId13" imgW="1054080" imgH="533160" progId="Equation.3">
                  <p:embed/>
                </p:oleObj>
              </mc:Choice>
              <mc:Fallback>
                <p:oleObj name="Equação" r:id="rId13" imgW="1054080" imgH="533160" progId="Equation.3">
                  <p:embed/>
                  <p:pic>
                    <p:nvPicPr>
                      <p:cNvPr id="47924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7550" y="1003318"/>
                        <a:ext cx="2247900" cy="1139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9248" name="Object 8"/>
          <p:cNvGraphicFramePr>
            <a:graphicFrameLocks noChangeAspect="1"/>
          </p:cNvGraphicFramePr>
          <p:nvPr/>
        </p:nvGraphicFramePr>
        <p:xfrm>
          <a:off x="7096124" y="2497138"/>
          <a:ext cx="205740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00" name="Equação" r:id="rId15" imgW="965160" imgH="469800" progId="Equation.3">
                  <p:embed/>
                </p:oleObj>
              </mc:Choice>
              <mc:Fallback>
                <p:oleObj name="Equação" r:id="rId15" imgW="965160" imgH="469800" progId="Equation.3">
                  <p:embed/>
                  <p:pic>
                    <p:nvPicPr>
                      <p:cNvPr id="47924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6124" y="2497138"/>
                        <a:ext cx="2057400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3337" name="Object 9"/>
          <p:cNvGraphicFramePr>
            <a:graphicFrameLocks noChangeAspect="1"/>
          </p:cNvGraphicFramePr>
          <p:nvPr/>
        </p:nvGraphicFramePr>
        <p:xfrm>
          <a:off x="7097723" y="3598863"/>
          <a:ext cx="1570037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01" name="Equação" r:id="rId17" imgW="736560" imgH="444240" progId="Equation.3">
                  <p:embed/>
                </p:oleObj>
              </mc:Choice>
              <mc:Fallback>
                <p:oleObj name="Equação" r:id="rId17" imgW="736560" imgH="444240" progId="Equation.3">
                  <p:embed/>
                  <p:pic>
                    <p:nvPicPr>
                      <p:cNvPr id="48333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7723" y="3598863"/>
                        <a:ext cx="1570037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3338" name="Object 10"/>
          <p:cNvGraphicFramePr>
            <a:graphicFrameLocks noChangeAspect="1"/>
          </p:cNvGraphicFramePr>
          <p:nvPr/>
        </p:nvGraphicFramePr>
        <p:xfrm>
          <a:off x="7026275" y="4600575"/>
          <a:ext cx="2355850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02" name="Equação" r:id="rId19" imgW="1104840" imgH="355320" progId="Equation.3">
                  <p:embed/>
                </p:oleObj>
              </mc:Choice>
              <mc:Fallback>
                <p:oleObj name="Equação" r:id="rId19" imgW="1104840" imgH="355320" progId="Equation.3">
                  <p:embed/>
                  <p:pic>
                    <p:nvPicPr>
                      <p:cNvPr id="48333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6275" y="4600575"/>
                        <a:ext cx="2355850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3339" name="Object 11"/>
          <p:cNvGraphicFramePr>
            <a:graphicFrameLocks noChangeAspect="1"/>
          </p:cNvGraphicFramePr>
          <p:nvPr/>
        </p:nvGraphicFramePr>
        <p:xfrm>
          <a:off x="7024688" y="5456256"/>
          <a:ext cx="2220912" cy="97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03" name="Equação" r:id="rId21" imgW="1041120" imgH="457200" progId="Equation.3">
                  <p:embed/>
                </p:oleObj>
              </mc:Choice>
              <mc:Fallback>
                <p:oleObj name="Equação" r:id="rId21" imgW="1041120" imgH="457200" progId="Equation.3">
                  <p:embed/>
                  <p:pic>
                    <p:nvPicPr>
                      <p:cNvPr id="483339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4688" y="5456256"/>
                        <a:ext cx="2220912" cy="973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027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78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79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79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79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479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479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479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483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483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483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499" name="Group 29"/>
          <p:cNvGrpSpPr>
            <a:grpSpLocks/>
          </p:cNvGrpSpPr>
          <p:nvPr/>
        </p:nvGrpSpPr>
        <p:grpSpPr bwMode="auto">
          <a:xfrm>
            <a:off x="5180012" y="2265370"/>
            <a:ext cx="3803651" cy="2435225"/>
            <a:chOff x="3012" y="1427"/>
            <a:chExt cx="2212" cy="1534"/>
          </a:xfrm>
        </p:grpSpPr>
        <p:grpSp>
          <p:nvGrpSpPr>
            <p:cNvPr id="106513" name="Group 5"/>
            <p:cNvGrpSpPr>
              <a:grpSpLocks/>
            </p:cNvGrpSpPr>
            <p:nvPr/>
          </p:nvGrpSpPr>
          <p:grpSpPr bwMode="auto">
            <a:xfrm>
              <a:off x="3012" y="1427"/>
              <a:ext cx="2212" cy="1534"/>
              <a:chOff x="3012" y="2075"/>
              <a:chExt cx="2212" cy="1534"/>
            </a:xfrm>
          </p:grpSpPr>
          <p:grpSp>
            <p:nvGrpSpPr>
              <p:cNvPr id="106516" name="Group 6"/>
              <p:cNvGrpSpPr>
                <a:grpSpLocks/>
              </p:cNvGrpSpPr>
              <p:nvPr/>
            </p:nvGrpSpPr>
            <p:grpSpPr bwMode="auto">
              <a:xfrm>
                <a:off x="3012" y="2075"/>
                <a:ext cx="2212" cy="1534"/>
                <a:chOff x="3246" y="2075"/>
                <a:chExt cx="2212" cy="1534"/>
              </a:xfrm>
            </p:grpSpPr>
            <p:sp>
              <p:nvSpPr>
                <p:cNvPr id="106518" name="Rectangle 7"/>
                <p:cNvSpPr>
                  <a:spLocks noChangeArrowheads="1"/>
                </p:cNvSpPr>
                <p:nvPr/>
              </p:nvSpPr>
              <p:spPr bwMode="auto">
                <a:xfrm>
                  <a:off x="3246" y="2075"/>
                  <a:ext cx="2212" cy="1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06519" name="Line 8"/>
                <p:cNvSpPr>
                  <a:spLocks noChangeShapeType="1"/>
                </p:cNvSpPr>
                <p:nvPr/>
              </p:nvSpPr>
              <p:spPr bwMode="auto">
                <a:xfrm>
                  <a:off x="3410" y="3264"/>
                  <a:ext cx="190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106520" name="Line 9"/>
                <p:cNvSpPr>
                  <a:spLocks noChangeShapeType="1"/>
                </p:cNvSpPr>
                <p:nvPr/>
              </p:nvSpPr>
              <p:spPr bwMode="auto">
                <a:xfrm flipV="1">
                  <a:off x="4343" y="2267"/>
                  <a:ext cx="0" cy="988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106521" name="Line 10"/>
                <p:cNvSpPr>
                  <a:spLocks noChangeShapeType="1"/>
                </p:cNvSpPr>
                <p:nvPr/>
              </p:nvSpPr>
              <p:spPr bwMode="auto">
                <a:xfrm rot="5400000" flipV="1">
                  <a:off x="4341" y="2461"/>
                  <a:ext cx="0" cy="1601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106522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4943" y="3241"/>
                  <a:ext cx="174" cy="3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1pPr>
                  <a:lvl2pPr marL="742950" indent="-285750" eaLnBrk="0" hangingPunct="0"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2pPr>
                  <a:lvl3pPr marL="1143000" indent="-228600" eaLnBrk="0" hangingPunct="0"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3pPr>
                  <a:lvl4pPr marL="1600200" indent="-228600" eaLnBrk="0" hangingPunct="0"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4pPr>
                  <a:lvl5pPr marL="2057400" indent="-228600" eaLnBrk="0" hangingPunct="0"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9pPr>
                </a:lstStyle>
                <a:p>
                  <a:pPr eaLnBrk="1" hangingPunct="1"/>
                  <a:r>
                    <a:rPr lang="en-US" i="1">
                      <a:cs typeface="Times New Roman" pitchFamily="18" charset="0"/>
                    </a:rPr>
                    <a:t>t</a:t>
                  </a:r>
                </a:p>
              </p:txBody>
            </p:sp>
          </p:grpSp>
          <p:sp>
            <p:nvSpPr>
              <p:cNvPr id="106517" name="Text Box 12"/>
              <p:cNvSpPr txBox="1">
                <a:spLocks noChangeArrowheads="1"/>
              </p:cNvSpPr>
              <p:nvPr/>
            </p:nvSpPr>
            <p:spPr bwMode="auto">
              <a:xfrm>
                <a:off x="4152" y="2169"/>
                <a:ext cx="450" cy="3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1pPr>
                <a:lvl2pPr marL="742950" indent="-285750" eaLnBrk="0" hangingPunct="0"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2pPr>
                <a:lvl3pPr marL="1143000" indent="-228600" eaLnBrk="0" hangingPunct="0"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3pPr>
                <a:lvl4pPr marL="1600200" indent="-228600" eaLnBrk="0" hangingPunct="0"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4pPr>
                <a:lvl5pPr marL="2057400" indent="-228600" eaLnBrk="0" hangingPunct="0"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9pPr>
              </a:lstStyle>
              <a:p>
                <a:pPr eaLnBrk="1" hangingPunct="1"/>
                <a:r>
                  <a:rPr lang="en-US" i="1">
                    <a:latin typeface="Symbol" pitchFamily="18" charset="2"/>
                  </a:rPr>
                  <a:t>d</a:t>
                </a:r>
                <a:r>
                  <a:rPr lang="en-US">
                    <a:latin typeface="Arial" pitchFamily="34" charset="0"/>
                  </a:rPr>
                  <a:t>(</a:t>
                </a:r>
                <a:r>
                  <a:rPr lang="en-US" i="1">
                    <a:cs typeface="Times New Roman" pitchFamily="18" charset="0"/>
                  </a:rPr>
                  <a:t>t</a:t>
                </a:r>
                <a:r>
                  <a:rPr lang="en-US">
                    <a:latin typeface="Arial" pitchFamily="34" charset="0"/>
                  </a:rPr>
                  <a:t>)</a:t>
                </a:r>
              </a:p>
            </p:txBody>
          </p:sp>
        </p:grpSp>
        <p:sp>
          <p:nvSpPr>
            <p:cNvPr id="106514" name="Text Box 15"/>
            <p:cNvSpPr txBox="1">
              <a:spLocks noChangeArrowheads="1"/>
            </p:cNvSpPr>
            <p:nvPr/>
          </p:nvSpPr>
          <p:spPr bwMode="auto">
            <a:xfrm>
              <a:off x="4014" y="2586"/>
              <a:ext cx="180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106515" name="Line 28"/>
            <p:cNvSpPr>
              <a:spLocks noChangeShapeType="1"/>
            </p:cNvSpPr>
            <p:nvPr/>
          </p:nvSpPr>
          <p:spPr bwMode="auto">
            <a:xfrm>
              <a:off x="4860" y="2754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6613" y="1347806"/>
            <a:ext cx="8255000" cy="581025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z="2000" smtClean="0">
                <a:cs typeface="Times New Roman" pitchFamily="18" charset="0"/>
              </a:rPr>
              <a:t>A definição pouco explica porém relembrando :</a:t>
            </a:r>
            <a:endParaRPr lang="en-US" sz="2000" smtClean="0"/>
          </a:p>
        </p:txBody>
      </p:sp>
      <p:graphicFrame>
        <p:nvGraphicFramePr>
          <p:cNvPr id="106498" name="Object 4"/>
          <p:cNvGraphicFramePr>
            <a:graphicFrameLocks noChangeAspect="1"/>
          </p:cNvGraphicFramePr>
          <p:nvPr/>
        </p:nvGraphicFramePr>
        <p:xfrm>
          <a:off x="873125" y="2706688"/>
          <a:ext cx="3698875" cy="142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82" name="Equation" r:id="rId3" imgW="1091880" imgH="457200" progId="Equation.DSMT4">
                  <p:embed/>
                </p:oleObj>
              </mc:Choice>
              <mc:Fallback>
                <p:oleObj name="Equation" r:id="rId3" imgW="1091880" imgH="457200" progId="Equation.DSMT4">
                  <p:embed/>
                  <p:pic>
                    <p:nvPicPr>
                      <p:cNvPr id="10649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3125" y="2706688"/>
                        <a:ext cx="3698875" cy="142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5180012" y="2265370"/>
            <a:ext cx="3803651" cy="2435225"/>
            <a:chOff x="-282" y="1421"/>
            <a:chExt cx="2212" cy="1534"/>
          </a:xfrm>
        </p:grpSpPr>
        <p:grpSp>
          <p:nvGrpSpPr>
            <p:cNvPr id="106503" name="Group 18"/>
            <p:cNvGrpSpPr>
              <a:grpSpLocks/>
            </p:cNvGrpSpPr>
            <p:nvPr/>
          </p:nvGrpSpPr>
          <p:grpSpPr bwMode="auto">
            <a:xfrm>
              <a:off x="-282" y="1421"/>
              <a:ext cx="2212" cy="1534"/>
              <a:chOff x="3012" y="2075"/>
              <a:chExt cx="2212" cy="1534"/>
            </a:xfrm>
          </p:grpSpPr>
          <p:grpSp>
            <p:nvGrpSpPr>
              <p:cNvPr id="106506" name="Group 19"/>
              <p:cNvGrpSpPr>
                <a:grpSpLocks/>
              </p:cNvGrpSpPr>
              <p:nvPr/>
            </p:nvGrpSpPr>
            <p:grpSpPr bwMode="auto">
              <a:xfrm>
                <a:off x="3012" y="2075"/>
                <a:ext cx="2212" cy="1534"/>
                <a:chOff x="3246" y="2075"/>
                <a:chExt cx="2212" cy="1534"/>
              </a:xfrm>
            </p:grpSpPr>
            <p:sp>
              <p:nvSpPr>
                <p:cNvPr id="106508" name="Rectangle 20"/>
                <p:cNvSpPr>
                  <a:spLocks noChangeArrowheads="1"/>
                </p:cNvSpPr>
                <p:nvPr/>
              </p:nvSpPr>
              <p:spPr bwMode="auto">
                <a:xfrm>
                  <a:off x="3246" y="2075"/>
                  <a:ext cx="2212" cy="1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06509" name="Line 21"/>
                <p:cNvSpPr>
                  <a:spLocks noChangeShapeType="1"/>
                </p:cNvSpPr>
                <p:nvPr/>
              </p:nvSpPr>
              <p:spPr bwMode="auto">
                <a:xfrm>
                  <a:off x="3410" y="3264"/>
                  <a:ext cx="190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106510" name="Line 22"/>
                <p:cNvSpPr>
                  <a:spLocks noChangeShapeType="1"/>
                </p:cNvSpPr>
                <p:nvPr/>
              </p:nvSpPr>
              <p:spPr bwMode="auto">
                <a:xfrm flipV="1">
                  <a:off x="4343" y="2267"/>
                  <a:ext cx="0" cy="988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106511" name="Line 23"/>
                <p:cNvSpPr>
                  <a:spLocks noChangeShapeType="1"/>
                </p:cNvSpPr>
                <p:nvPr/>
              </p:nvSpPr>
              <p:spPr bwMode="auto">
                <a:xfrm rot="5400000" flipV="1">
                  <a:off x="4341" y="2461"/>
                  <a:ext cx="0" cy="1601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106512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4943" y="3241"/>
                  <a:ext cx="214" cy="3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1pPr>
                  <a:lvl2pPr marL="742950" indent="-285750" eaLnBrk="0" hangingPunct="0"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2pPr>
                  <a:lvl3pPr marL="1143000" indent="-228600" eaLnBrk="0" hangingPunct="0"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3pPr>
                  <a:lvl4pPr marL="1600200" indent="-228600" eaLnBrk="0" hangingPunct="0"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4pPr>
                  <a:lvl5pPr marL="2057400" indent="-228600" eaLnBrk="0" hangingPunct="0"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9pPr>
                </a:lstStyle>
                <a:p>
                  <a:pPr eaLnBrk="1" hangingPunct="1"/>
                  <a:r>
                    <a:rPr lang="en-US" i="1">
                      <a:cs typeface="Times New Roman" pitchFamily="18" charset="0"/>
                    </a:rPr>
                    <a:t>x</a:t>
                  </a:r>
                </a:p>
              </p:txBody>
            </p:sp>
          </p:grpSp>
          <p:sp>
            <p:nvSpPr>
              <p:cNvPr id="106507" name="Text Box 25"/>
              <p:cNvSpPr txBox="1">
                <a:spLocks noChangeArrowheads="1"/>
              </p:cNvSpPr>
              <p:nvPr/>
            </p:nvSpPr>
            <p:spPr bwMode="auto">
              <a:xfrm>
                <a:off x="4152" y="2169"/>
                <a:ext cx="676" cy="3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1pPr>
                <a:lvl2pPr marL="742950" indent="-285750" eaLnBrk="0" hangingPunct="0"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2pPr>
                <a:lvl3pPr marL="1143000" indent="-228600" eaLnBrk="0" hangingPunct="0"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3pPr>
                <a:lvl4pPr marL="1600200" indent="-228600" eaLnBrk="0" hangingPunct="0"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4pPr>
                <a:lvl5pPr marL="2057400" indent="-228600" eaLnBrk="0" hangingPunct="0"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9pPr>
              </a:lstStyle>
              <a:p>
                <a:pPr eaLnBrk="1" hangingPunct="1"/>
                <a:r>
                  <a:rPr lang="en-US" i="1">
                    <a:latin typeface="Symbol" pitchFamily="18" charset="2"/>
                  </a:rPr>
                  <a:t>d</a:t>
                </a:r>
                <a:r>
                  <a:rPr lang="en-US">
                    <a:latin typeface="Arial" pitchFamily="34" charset="0"/>
                  </a:rPr>
                  <a:t>(</a:t>
                </a:r>
                <a:r>
                  <a:rPr lang="en-US" i="1">
                    <a:cs typeface="Times New Roman" pitchFamily="18" charset="0"/>
                  </a:rPr>
                  <a:t>x-y</a:t>
                </a:r>
                <a:r>
                  <a:rPr lang="en-US">
                    <a:latin typeface="Arial" pitchFamily="34" charset="0"/>
                  </a:rPr>
                  <a:t>)</a:t>
                </a:r>
              </a:p>
            </p:txBody>
          </p:sp>
        </p:grpSp>
        <p:sp>
          <p:nvSpPr>
            <p:cNvPr id="106504" name="Text Box 26"/>
            <p:cNvSpPr txBox="1">
              <a:spLocks noChangeArrowheads="1"/>
            </p:cNvSpPr>
            <p:nvPr/>
          </p:nvSpPr>
          <p:spPr bwMode="auto">
            <a:xfrm>
              <a:off x="720" y="2580"/>
              <a:ext cx="180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i="1"/>
                <a:t>y</a:t>
              </a:r>
            </a:p>
          </p:txBody>
        </p:sp>
        <p:sp>
          <p:nvSpPr>
            <p:cNvPr id="106505" name="Line 27"/>
            <p:cNvSpPr>
              <a:spLocks noChangeShapeType="1"/>
            </p:cNvSpPr>
            <p:nvPr/>
          </p:nvSpPr>
          <p:spPr bwMode="auto">
            <a:xfrm>
              <a:off x="1596" y="276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06502" name="Título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Função Delta de Dirac (ou impulso) novamente</a:t>
            </a:r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266245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42950" y="908068"/>
            <a:ext cx="8270875" cy="823913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z="2000" smtClean="0">
                <a:solidFill>
                  <a:schemeClr val="tx1"/>
                </a:solidFill>
                <a:cs typeface="Times New Roman" pitchFamily="18" charset="0"/>
              </a:rPr>
              <a:t>Pode-se pensar na função delta como o limite de uma série de funções cujo pico aumenta a medida que a largura diminui:</a:t>
            </a:r>
            <a:endParaRPr lang="en-US" sz="2000" smtClean="0">
              <a:solidFill>
                <a:schemeClr val="tx1"/>
              </a:solidFill>
            </a:endParaRPr>
          </a:p>
        </p:txBody>
      </p:sp>
      <p:sp>
        <p:nvSpPr>
          <p:cNvPr id="107524" name="Rectangle 5"/>
          <p:cNvSpPr>
            <a:spLocks noChangeArrowheads="1"/>
          </p:cNvSpPr>
          <p:nvPr/>
        </p:nvSpPr>
        <p:spPr bwMode="auto">
          <a:xfrm>
            <a:off x="1525594" y="3189306"/>
            <a:ext cx="6953250" cy="2676525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07525" name="Line 6"/>
          <p:cNvSpPr>
            <a:spLocks noChangeShapeType="1"/>
          </p:cNvSpPr>
          <p:nvPr/>
        </p:nvSpPr>
        <p:spPr bwMode="auto">
          <a:xfrm>
            <a:off x="1835150" y="5535613"/>
            <a:ext cx="63325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07526" name="Text Box 7"/>
          <p:cNvSpPr txBox="1">
            <a:spLocks noChangeArrowheads="1"/>
          </p:cNvSpPr>
          <p:nvPr/>
        </p:nvSpPr>
        <p:spPr bwMode="auto">
          <a:xfrm>
            <a:off x="7845425" y="5021280"/>
            <a:ext cx="2984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i="1">
                <a:cs typeface="Times New Roman" pitchFamily="18" charset="0"/>
              </a:rPr>
              <a:t>t</a:t>
            </a:r>
          </a:p>
        </p:txBody>
      </p:sp>
      <p:grpSp>
        <p:nvGrpSpPr>
          <p:cNvPr id="107527" name="Group 8"/>
          <p:cNvGrpSpPr>
            <a:grpSpLocks/>
          </p:cNvGrpSpPr>
          <p:nvPr/>
        </p:nvGrpSpPr>
        <p:grpSpPr bwMode="auto">
          <a:xfrm>
            <a:off x="2017713" y="4841893"/>
            <a:ext cx="5848350" cy="671513"/>
            <a:chOff x="2520" y="1735"/>
            <a:chExt cx="730" cy="1788"/>
          </a:xfrm>
        </p:grpSpPr>
        <p:sp>
          <p:nvSpPr>
            <p:cNvPr id="107544" name="Freeform 9"/>
            <p:cNvSpPr>
              <a:spLocks/>
            </p:cNvSpPr>
            <p:nvPr/>
          </p:nvSpPr>
          <p:spPr bwMode="auto">
            <a:xfrm>
              <a:off x="2520" y="1735"/>
              <a:ext cx="380" cy="1788"/>
            </a:xfrm>
            <a:custGeom>
              <a:avLst/>
              <a:gdLst>
                <a:gd name="T0" fmla="*/ 0 w 279"/>
                <a:gd name="T1" fmla="*/ 2147483647 h 264"/>
                <a:gd name="T2" fmla="*/ 2600733 w 279"/>
                <a:gd name="T3" fmla="*/ 2147483647 h 264"/>
                <a:gd name="T4" fmla="*/ 3785925 w 279"/>
                <a:gd name="T5" fmla="*/ 2147483647 h 264"/>
                <a:gd name="T6" fmla="*/ 4543328 w 279"/>
                <a:gd name="T7" fmla="*/ 2147483647 h 264"/>
                <a:gd name="T8" fmla="*/ 5496828 w 279"/>
                <a:gd name="T9" fmla="*/ 0 h 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9"/>
                <a:gd name="T16" fmla="*/ 0 h 264"/>
                <a:gd name="T17" fmla="*/ 279 w 279"/>
                <a:gd name="T18" fmla="*/ 264 h 2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9" h="264">
                  <a:moveTo>
                    <a:pt x="0" y="264"/>
                  </a:moveTo>
                  <a:cubicBezTo>
                    <a:pt x="50" y="263"/>
                    <a:pt x="100" y="263"/>
                    <a:pt x="132" y="234"/>
                  </a:cubicBezTo>
                  <a:cubicBezTo>
                    <a:pt x="164" y="205"/>
                    <a:pt x="176" y="128"/>
                    <a:pt x="192" y="93"/>
                  </a:cubicBezTo>
                  <a:cubicBezTo>
                    <a:pt x="208" y="58"/>
                    <a:pt x="216" y="37"/>
                    <a:pt x="231" y="21"/>
                  </a:cubicBezTo>
                  <a:cubicBezTo>
                    <a:pt x="246" y="5"/>
                    <a:pt x="262" y="2"/>
                    <a:pt x="279" y="0"/>
                  </a:cubicBezTo>
                </a:path>
              </a:pathLst>
            </a:custGeom>
            <a:noFill/>
            <a:ln w="571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07545" name="Freeform 10"/>
            <p:cNvSpPr>
              <a:spLocks/>
            </p:cNvSpPr>
            <p:nvPr/>
          </p:nvSpPr>
          <p:spPr bwMode="auto">
            <a:xfrm flipH="1">
              <a:off x="2870" y="1735"/>
              <a:ext cx="380" cy="1788"/>
            </a:xfrm>
            <a:custGeom>
              <a:avLst/>
              <a:gdLst>
                <a:gd name="T0" fmla="*/ 0 w 279"/>
                <a:gd name="T1" fmla="*/ 2147483647 h 264"/>
                <a:gd name="T2" fmla="*/ 2600733 w 279"/>
                <a:gd name="T3" fmla="*/ 2147483647 h 264"/>
                <a:gd name="T4" fmla="*/ 3785925 w 279"/>
                <a:gd name="T5" fmla="*/ 2147483647 h 264"/>
                <a:gd name="T6" fmla="*/ 4543328 w 279"/>
                <a:gd name="T7" fmla="*/ 2147483647 h 264"/>
                <a:gd name="T8" fmla="*/ 5496828 w 279"/>
                <a:gd name="T9" fmla="*/ 0 h 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9"/>
                <a:gd name="T16" fmla="*/ 0 h 264"/>
                <a:gd name="T17" fmla="*/ 279 w 279"/>
                <a:gd name="T18" fmla="*/ 264 h 2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9" h="264">
                  <a:moveTo>
                    <a:pt x="0" y="264"/>
                  </a:moveTo>
                  <a:cubicBezTo>
                    <a:pt x="50" y="263"/>
                    <a:pt x="100" y="263"/>
                    <a:pt x="132" y="234"/>
                  </a:cubicBezTo>
                  <a:cubicBezTo>
                    <a:pt x="164" y="205"/>
                    <a:pt x="176" y="128"/>
                    <a:pt x="192" y="93"/>
                  </a:cubicBezTo>
                  <a:cubicBezTo>
                    <a:pt x="208" y="58"/>
                    <a:pt x="216" y="37"/>
                    <a:pt x="231" y="21"/>
                  </a:cubicBezTo>
                  <a:cubicBezTo>
                    <a:pt x="246" y="5"/>
                    <a:pt x="262" y="2"/>
                    <a:pt x="279" y="0"/>
                  </a:cubicBezTo>
                </a:path>
              </a:pathLst>
            </a:custGeom>
            <a:noFill/>
            <a:ln w="571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07528" name="Text Box 11"/>
          <p:cNvSpPr txBox="1">
            <a:spLocks noChangeArrowheads="1"/>
          </p:cNvSpPr>
          <p:nvPr/>
        </p:nvSpPr>
        <p:spPr bwMode="auto">
          <a:xfrm>
            <a:off x="6032505" y="4781567"/>
            <a:ext cx="82105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i="1">
                <a:cs typeface="Times New Roman" pitchFamily="18" charset="0"/>
              </a:rPr>
              <a:t>f</a:t>
            </a:r>
            <a:r>
              <a:rPr lang="en-US" baseline="-25000">
                <a:cs typeface="Times New Roman" pitchFamily="18" charset="0"/>
              </a:rPr>
              <a:t>1</a:t>
            </a:r>
            <a:r>
              <a:rPr lang="en-US">
                <a:cs typeface="Times New Roman" pitchFamily="18" charset="0"/>
              </a:rPr>
              <a:t>(</a:t>
            </a:r>
            <a:r>
              <a:rPr lang="en-US" i="1">
                <a:cs typeface="Times New Roman" pitchFamily="18" charset="0"/>
              </a:rPr>
              <a:t>t</a:t>
            </a:r>
            <a:r>
              <a:rPr lang="en-US">
                <a:cs typeface="Times New Roman" pitchFamily="18" charset="0"/>
              </a:rPr>
              <a:t>)</a:t>
            </a: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3167063" y="4222768"/>
            <a:ext cx="3549650" cy="1279525"/>
            <a:chOff x="1842" y="2780"/>
            <a:chExt cx="2064" cy="806"/>
          </a:xfrm>
        </p:grpSpPr>
        <p:sp>
          <p:nvSpPr>
            <p:cNvPr id="107541" name="Freeform 13"/>
            <p:cNvSpPr>
              <a:spLocks/>
            </p:cNvSpPr>
            <p:nvPr/>
          </p:nvSpPr>
          <p:spPr bwMode="auto">
            <a:xfrm>
              <a:off x="1842" y="2825"/>
              <a:ext cx="1074" cy="761"/>
            </a:xfrm>
            <a:custGeom>
              <a:avLst/>
              <a:gdLst>
                <a:gd name="T0" fmla="*/ 0 w 279"/>
                <a:gd name="T1" fmla="*/ 2147483647 h 264"/>
                <a:gd name="T2" fmla="*/ 2147483647 w 279"/>
                <a:gd name="T3" fmla="*/ 2147483647 h 264"/>
                <a:gd name="T4" fmla="*/ 2147483647 w 279"/>
                <a:gd name="T5" fmla="*/ 2147483647 h 264"/>
                <a:gd name="T6" fmla="*/ 2147483647 w 279"/>
                <a:gd name="T7" fmla="*/ 2147483647 h 264"/>
                <a:gd name="T8" fmla="*/ 2147483647 w 279"/>
                <a:gd name="T9" fmla="*/ 0 h 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9"/>
                <a:gd name="T16" fmla="*/ 0 h 264"/>
                <a:gd name="T17" fmla="*/ 279 w 279"/>
                <a:gd name="T18" fmla="*/ 264 h 2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9" h="264">
                  <a:moveTo>
                    <a:pt x="0" y="264"/>
                  </a:moveTo>
                  <a:cubicBezTo>
                    <a:pt x="50" y="263"/>
                    <a:pt x="100" y="263"/>
                    <a:pt x="132" y="234"/>
                  </a:cubicBezTo>
                  <a:cubicBezTo>
                    <a:pt x="164" y="205"/>
                    <a:pt x="176" y="128"/>
                    <a:pt x="192" y="93"/>
                  </a:cubicBezTo>
                  <a:cubicBezTo>
                    <a:pt x="208" y="58"/>
                    <a:pt x="216" y="37"/>
                    <a:pt x="231" y="21"/>
                  </a:cubicBezTo>
                  <a:cubicBezTo>
                    <a:pt x="246" y="5"/>
                    <a:pt x="262" y="2"/>
                    <a:pt x="279" y="0"/>
                  </a:cubicBezTo>
                </a:path>
              </a:pathLst>
            </a:custGeom>
            <a:noFill/>
            <a:ln w="571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07542" name="Freeform 14"/>
            <p:cNvSpPr>
              <a:spLocks/>
            </p:cNvSpPr>
            <p:nvPr/>
          </p:nvSpPr>
          <p:spPr bwMode="auto">
            <a:xfrm flipH="1">
              <a:off x="2832" y="2825"/>
              <a:ext cx="1074" cy="761"/>
            </a:xfrm>
            <a:custGeom>
              <a:avLst/>
              <a:gdLst>
                <a:gd name="T0" fmla="*/ 0 w 279"/>
                <a:gd name="T1" fmla="*/ 2147483647 h 264"/>
                <a:gd name="T2" fmla="*/ 2147483647 w 279"/>
                <a:gd name="T3" fmla="*/ 2147483647 h 264"/>
                <a:gd name="T4" fmla="*/ 2147483647 w 279"/>
                <a:gd name="T5" fmla="*/ 2147483647 h 264"/>
                <a:gd name="T6" fmla="*/ 2147483647 w 279"/>
                <a:gd name="T7" fmla="*/ 2147483647 h 264"/>
                <a:gd name="T8" fmla="*/ 2147483647 w 279"/>
                <a:gd name="T9" fmla="*/ 0 h 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9"/>
                <a:gd name="T16" fmla="*/ 0 h 264"/>
                <a:gd name="T17" fmla="*/ 279 w 279"/>
                <a:gd name="T18" fmla="*/ 264 h 2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9" h="264">
                  <a:moveTo>
                    <a:pt x="0" y="264"/>
                  </a:moveTo>
                  <a:cubicBezTo>
                    <a:pt x="50" y="263"/>
                    <a:pt x="100" y="263"/>
                    <a:pt x="132" y="234"/>
                  </a:cubicBezTo>
                  <a:cubicBezTo>
                    <a:pt x="164" y="205"/>
                    <a:pt x="176" y="128"/>
                    <a:pt x="192" y="93"/>
                  </a:cubicBezTo>
                  <a:cubicBezTo>
                    <a:pt x="208" y="58"/>
                    <a:pt x="216" y="37"/>
                    <a:pt x="231" y="21"/>
                  </a:cubicBezTo>
                  <a:cubicBezTo>
                    <a:pt x="246" y="5"/>
                    <a:pt x="262" y="2"/>
                    <a:pt x="279" y="0"/>
                  </a:cubicBezTo>
                </a:path>
              </a:pathLst>
            </a:custGeom>
            <a:noFill/>
            <a:ln w="5715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07543" name="Text Box 15"/>
            <p:cNvSpPr txBox="1">
              <a:spLocks noChangeArrowheads="1"/>
            </p:cNvSpPr>
            <p:nvPr/>
          </p:nvSpPr>
          <p:spPr bwMode="auto">
            <a:xfrm>
              <a:off x="3174" y="2780"/>
              <a:ext cx="477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i="1">
                  <a:cs typeface="Times New Roman" pitchFamily="18" charset="0"/>
                </a:rPr>
                <a:t>f</a:t>
              </a:r>
              <a:r>
                <a:rPr lang="en-US" baseline="-25000">
                  <a:cs typeface="Times New Roman" pitchFamily="18" charset="0"/>
                </a:rPr>
                <a:t>2</a:t>
              </a:r>
              <a:r>
                <a:rPr lang="en-US">
                  <a:cs typeface="Times New Roman" pitchFamily="18" charset="0"/>
                </a:rPr>
                <a:t>(</a:t>
              </a:r>
              <a:r>
                <a:rPr lang="en-US" i="1">
                  <a:cs typeface="Times New Roman" pitchFamily="18" charset="0"/>
                </a:rPr>
                <a:t>t</a:t>
              </a:r>
              <a:r>
                <a:rPr lang="en-US">
                  <a:cs typeface="Times New Roman" pitchFamily="18" charset="0"/>
                </a:rPr>
                <a:t>)</a:t>
              </a:r>
            </a:p>
          </p:txBody>
        </p:sp>
      </p:grp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4079869" y="3721100"/>
            <a:ext cx="1922463" cy="1792288"/>
            <a:chOff x="2372" y="2464"/>
            <a:chExt cx="1118" cy="1129"/>
          </a:xfrm>
        </p:grpSpPr>
        <p:grpSp>
          <p:nvGrpSpPr>
            <p:cNvPr id="107537" name="Group 18"/>
            <p:cNvGrpSpPr>
              <a:grpSpLocks/>
            </p:cNvGrpSpPr>
            <p:nvPr/>
          </p:nvGrpSpPr>
          <p:grpSpPr bwMode="auto">
            <a:xfrm>
              <a:off x="2372" y="2519"/>
              <a:ext cx="1003" cy="1074"/>
              <a:chOff x="2520" y="1735"/>
              <a:chExt cx="730" cy="1788"/>
            </a:xfrm>
          </p:grpSpPr>
          <p:sp>
            <p:nvSpPr>
              <p:cNvPr id="107539" name="Freeform 19"/>
              <p:cNvSpPr>
                <a:spLocks/>
              </p:cNvSpPr>
              <p:nvPr/>
            </p:nvSpPr>
            <p:spPr bwMode="auto">
              <a:xfrm>
                <a:off x="2520" y="1735"/>
                <a:ext cx="380" cy="1788"/>
              </a:xfrm>
              <a:custGeom>
                <a:avLst/>
                <a:gdLst>
                  <a:gd name="T0" fmla="*/ 0 w 279"/>
                  <a:gd name="T1" fmla="*/ 2147483647 h 264"/>
                  <a:gd name="T2" fmla="*/ 2600733 w 279"/>
                  <a:gd name="T3" fmla="*/ 2147483647 h 264"/>
                  <a:gd name="T4" fmla="*/ 3785925 w 279"/>
                  <a:gd name="T5" fmla="*/ 2147483647 h 264"/>
                  <a:gd name="T6" fmla="*/ 4543328 w 279"/>
                  <a:gd name="T7" fmla="*/ 2147483647 h 264"/>
                  <a:gd name="T8" fmla="*/ 5496828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noFill/>
              <a:ln w="571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07540" name="Freeform 20"/>
              <p:cNvSpPr>
                <a:spLocks/>
              </p:cNvSpPr>
              <p:nvPr/>
            </p:nvSpPr>
            <p:spPr bwMode="auto">
              <a:xfrm flipH="1">
                <a:off x="2870" y="1735"/>
                <a:ext cx="380" cy="1788"/>
              </a:xfrm>
              <a:custGeom>
                <a:avLst/>
                <a:gdLst>
                  <a:gd name="T0" fmla="*/ 0 w 279"/>
                  <a:gd name="T1" fmla="*/ 2147483647 h 264"/>
                  <a:gd name="T2" fmla="*/ 2600733 w 279"/>
                  <a:gd name="T3" fmla="*/ 2147483647 h 264"/>
                  <a:gd name="T4" fmla="*/ 3785925 w 279"/>
                  <a:gd name="T5" fmla="*/ 2147483647 h 264"/>
                  <a:gd name="T6" fmla="*/ 4543328 w 279"/>
                  <a:gd name="T7" fmla="*/ 2147483647 h 264"/>
                  <a:gd name="T8" fmla="*/ 5496828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noFill/>
              <a:ln w="571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07538" name="Text Box 21"/>
            <p:cNvSpPr txBox="1">
              <a:spLocks noChangeArrowheads="1"/>
            </p:cNvSpPr>
            <p:nvPr/>
          </p:nvSpPr>
          <p:spPr bwMode="auto">
            <a:xfrm>
              <a:off x="3013" y="2464"/>
              <a:ext cx="477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i="1">
                  <a:cs typeface="Times New Roman" pitchFamily="18" charset="0"/>
                </a:rPr>
                <a:t>f</a:t>
              </a:r>
              <a:r>
                <a:rPr lang="en-US" baseline="-25000">
                  <a:cs typeface="Times New Roman" pitchFamily="18" charset="0"/>
                </a:rPr>
                <a:t>3</a:t>
              </a:r>
              <a:r>
                <a:rPr lang="en-US">
                  <a:cs typeface="Times New Roman" pitchFamily="18" charset="0"/>
                </a:rPr>
                <a:t>(</a:t>
              </a:r>
              <a:r>
                <a:rPr lang="en-US" i="1">
                  <a:cs typeface="Times New Roman" pitchFamily="18" charset="0"/>
                </a:rPr>
                <a:t>t</a:t>
              </a:r>
              <a:r>
                <a:rPr lang="en-US">
                  <a:cs typeface="Times New Roman" pitchFamily="18" charset="0"/>
                </a:rPr>
                <a:t>)</a:t>
              </a:r>
            </a:p>
          </p:txBody>
        </p:sp>
      </p:grpSp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2370148" y="3190893"/>
            <a:ext cx="5145087" cy="2339975"/>
            <a:chOff x="1378" y="2130"/>
            <a:chExt cx="2992" cy="1474"/>
          </a:xfrm>
        </p:grpSpPr>
        <p:sp>
          <p:nvSpPr>
            <p:cNvPr id="107534" name="Line 23"/>
            <p:cNvSpPr>
              <a:spLocks noChangeShapeType="1"/>
            </p:cNvSpPr>
            <p:nvPr/>
          </p:nvSpPr>
          <p:spPr bwMode="auto">
            <a:xfrm flipV="1">
              <a:off x="2883" y="2322"/>
              <a:ext cx="0" cy="127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07535" name="Line 24"/>
            <p:cNvSpPr>
              <a:spLocks noChangeShapeType="1"/>
            </p:cNvSpPr>
            <p:nvPr/>
          </p:nvSpPr>
          <p:spPr bwMode="auto">
            <a:xfrm rot="5400000" flipV="1">
              <a:off x="2874" y="2108"/>
              <a:ext cx="0" cy="299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07536" name="Text Box 25"/>
            <p:cNvSpPr txBox="1">
              <a:spLocks noChangeArrowheads="1"/>
            </p:cNvSpPr>
            <p:nvPr/>
          </p:nvSpPr>
          <p:spPr bwMode="auto">
            <a:xfrm>
              <a:off x="2878" y="2130"/>
              <a:ext cx="450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i="1">
                  <a:latin typeface="Symbol" pitchFamily="18" charset="2"/>
                </a:rPr>
                <a:t>d</a:t>
              </a:r>
              <a:r>
                <a:rPr lang="en-US">
                  <a:latin typeface="Arial" pitchFamily="34" charset="0"/>
                </a:rPr>
                <a:t>(</a:t>
              </a:r>
              <a:r>
                <a:rPr lang="en-US" i="1">
                  <a:cs typeface="Times New Roman" pitchFamily="18" charset="0"/>
                </a:rPr>
                <a:t>t</a:t>
              </a:r>
              <a:r>
                <a:rPr lang="en-US">
                  <a:latin typeface="Arial" pitchFamily="34" charset="0"/>
                </a:rPr>
                <a:t>)</a:t>
              </a:r>
            </a:p>
          </p:txBody>
        </p:sp>
      </p:grpSp>
      <p:sp>
        <p:nvSpPr>
          <p:cNvPr id="107532" name="Text Box 26"/>
          <p:cNvSpPr txBox="1">
            <a:spLocks noChangeArrowheads="1"/>
          </p:cNvSpPr>
          <p:nvPr/>
        </p:nvSpPr>
        <p:spPr bwMode="auto">
          <a:xfrm>
            <a:off x="4802189" y="5470525"/>
            <a:ext cx="3129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000">
                <a:cs typeface="Times New Roman" pitchFamily="18" charset="0"/>
              </a:rPr>
              <a:t>0</a:t>
            </a:r>
          </a:p>
        </p:txBody>
      </p:sp>
      <p:sp>
        <p:nvSpPr>
          <p:cNvPr id="107533" name="Título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Outra forma de ver a função Delta</a:t>
            </a:r>
            <a:endParaRPr lang="pt-BR" smtClean="0"/>
          </a:p>
        </p:txBody>
      </p:sp>
      <p:graphicFrame>
        <p:nvGraphicFramePr>
          <p:cNvPr id="107522" name="Object 26"/>
          <p:cNvGraphicFramePr>
            <a:graphicFrameLocks noChangeAspect="1"/>
          </p:cNvGraphicFramePr>
          <p:nvPr/>
        </p:nvGraphicFramePr>
        <p:xfrm>
          <a:off x="3224212" y="1844693"/>
          <a:ext cx="3116263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06" name="Equação" r:id="rId3" imgW="1295280" imgH="419040" progId="Equation.3">
                  <p:embed/>
                </p:oleObj>
              </mc:Choice>
              <mc:Fallback>
                <p:oleObj name="Equação" r:id="rId3" imgW="1295280" imgH="419040" progId="Equation.3">
                  <p:embed/>
                  <p:pic>
                    <p:nvPicPr>
                      <p:cNvPr id="107522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4212" y="1844693"/>
                        <a:ext cx="3116263" cy="100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291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5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Transformada do Impulso – cont.II</a:t>
            </a:r>
            <a:endParaRPr lang="pt-BR" smtClean="0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452447" y="928688"/>
          <a:ext cx="1571625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66" name="Equação" r:id="rId3" imgW="736560" imgH="469800" progId="Equation.3">
                  <p:embed/>
                </p:oleObj>
              </mc:Choice>
              <mc:Fallback>
                <p:oleObj name="Equação" r:id="rId3" imgW="736560" imgH="469800" progId="Equation.3">
                  <p:embed/>
                  <p:pic>
                    <p:nvPicPr>
                      <p:cNvPr id="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447" y="928688"/>
                        <a:ext cx="1571625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0267" name="Object 11"/>
          <p:cNvGraphicFramePr>
            <a:graphicFrameLocks noChangeAspect="1"/>
          </p:cNvGraphicFramePr>
          <p:nvPr/>
        </p:nvGraphicFramePr>
        <p:xfrm>
          <a:off x="452448" y="2000250"/>
          <a:ext cx="2003425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67" name="Equação" r:id="rId5" imgW="939600" imgH="469800" progId="Equation.3">
                  <p:embed/>
                </p:oleObj>
              </mc:Choice>
              <mc:Fallback>
                <p:oleObj name="Equação" r:id="rId5" imgW="939600" imgH="469800" progId="Equation.3">
                  <p:embed/>
                  <p:pic>
                    <p:nvPicPr>
                      <p:cNvPr id="480267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448" y="2000250"/>
                        <a:ext cx="2003425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0268" name="Object 12"/>
          <p:cNvGraphicFramePr>
            <a:graphicFrameLocks noChangeAspect="1"/>
          </p:cNvGraphicFramePr>
          <p:nvPr/>
        </p:nvGraphicFramePr>
        <p:xfrm>
          <a:off x="452438" y="3143250"/>
          <a:ext cx="213995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68" name="Equação" r:id="rId7" imgW="1002960" imgH="469800" progId="Equation.3">
                  <p:embed/>
                </p:oleObj>
              </mc:Choice>
              <mc:Fallback>
                <p:oleObj name="Equação" r:id="rId7" imgW="1002960" imgH="469800" progId="Equation.3">
                  <p:embed/>
                  <p:pic>
                    <p:nvPicPr>
                      <p:cNvPr id="48026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438" y="3143250"/>
                        <a:ext cx="2139950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0269" name="Object 13"/>
          <p:cNvGraphicFramePr>
            <a:graphicFrameLocks noChangeAspect="1"/>
          </p:cNvGraphicFramePr>
          <p:nvPr/>
        </p:nvGraphicFramePr>
        <p:xfrm>
          <a:off x="381000" y="4354513"/>
          <a:ext cx="2274888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69" name="Equação" r:id="rId9" imgW="1066680" imgH="469800" progId="Equation.3">
                  <p:embed/>
                </p:oleObj>
              </mc:Choice>
              <mc:Fallback>
                <p:oleObj name="Equação" r:id="rId9" imgW="1066680" imgH="469800" progId="Equation.3">
                  <p:embed/>
                  <p:pic>
                    <p:nvPicPr>
                      <p:cNvPr id="480269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4354513"/>
                        <a:ext cx="2274888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0270" name="Object 14"/>
          <p:cNvGraphicFramePr>
            <a:graphicFrameLocks noChangeAspect="1"/>
          </p:cNvGraphicFramePr>
          <p:nvPr/>
        </p:nvGraphicFramePr>
        <p:xfrm>
          <a:off x="4570413" y="1071563"/>
          <a:ext cx="3168650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70" name="Equação" r:id="rId11" imgW="1485720" imgH="419040" progId="Equation.3">
                  <p:embed/>
                </p:oleObj>
              </mc:Choice>
              <mc:Fallback>
                <p:oleObj name="Equação" r:id="rId11" imgW="1485720" imgH="419040" progId="Equation.3">
                  <p:embed/>
                  <p:pic>
                    <p:nvPicPr>
                      <p:cNvPr id="48027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0413" y="1071563"/>
                        <a:ext cx="3168650" cy="895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0271" name="Object 15"/>
          <p:cNvGraphicFramePr>
            <a:graphicFrameLocks noChangeAspect="1"/>
          </p:cNvGraphicFramePr>
          <p:nvPr/>
        </p:nvGraphicFramePr>
        <p:xfrm>
          <a:off x="392117" y="5500688"/>
          <a:ext cx="2274887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71" name="Equação" r:id="rId13" imgW="1066680" imgH="469800" progId="Equation.3">
                  <p:embed/>
                </p:oleObj>
              </mc:Choice>
              <mc:Fallback>
                <p:oleObj name="Equação" r:id="rId13" imgW="1066680" imgH="469800" progId="Equation.3">
                  <p:embed/>
                  <p:pic>
                    <p:nvPicPr>
                      <p:cNvPr id="480271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117" y="5500688"/>
                        <a:ext cx="2274887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0272" name="Object 16"/>
          <p:cNvGraphicFramePr>
            <a:graphicFrameLocks noChangeAspect="1"/>
          </p:cNvGraphicFramePr>
          <p:nvPr/>
        </p:nvGraphicFramePr>
        <p:xfrm>
          <a:off x="4524385" y="2163781"/>
          <a:ext cx="4983163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72" name="Equação" r:id="rId15" imgW="2336760" imgH="431640" progId="Equation.3">
                  <p:embed/>
                </p:oleObj>
              </mc:Choice>
              <mc:Fallback>
                <p:oleObj name="Equação" r:id="rId15" imgW="2336760" imgH="431640" progId="Equation.3">
                  <p:embed/>
                  <p:pic>
                    <p:nvPicPr>
                      <p:cNvPr id="480272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4385" y="2163781"/>
                        <a:ext cx="4983163" cy="922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0273" name="Object 17"/>
          <p:cNvGraphicFramePr>
            <a:graphicFrameLocks noChangeAspect="1"/>
          </p:cNvGraphicFramePr>
          <p:nvPr/>
        </p:nvGraphicFramePr>
        <p:xfrm>
          <a:off x="4524384" y="3221042"/>
          <a:ext cx="3114675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73" name="Equação" r:id="rId17" imgW="1460160" imgH="431640" progId="Equation.3">
                  <p:embed/>
                </p:oleObj>
              </mc:Choice>
              <mc:Fallback>
                <p:oleObj name="Equação" r:id="rId17" imgW="1460160" imgH="431640" progId="Equation.3">
                  <p:embed/>
                  <p:pic>
                    <p:nvPicPr>
                      <p:cNvPr id="480273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4384" y="3221042"/>
                        <a:ext cx="3114675" cy="922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0274" name="Object 18"/>
          <p:cNvGraphicFramePr>
            <a:graphicFrameLocks noChangeAspect="1"/>
          </p:cNvGraphicFramePr>
          <p:nvPr/>
        </p:nvGraphicFramePr>
        <p:xfrm>
          <a:off x="4505335" y="4286268"/>
          <a:ext cx="3305175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74" name="Equação" r:id="rId19" imgW="1549080" imgH="457200" progId="Equation.3">
                  <p:embed/>
                </p:oleObj>
              </mc:Choice>
              <mc:Fallback>
                <p:oleObj name="Equação" r:id="rId19" imgW="1549080" imgH="457200" progId="Equation.3">
                  <p:embed/>
                  <p:pic>
                    <p:nvPicPr>
                      <p:cNvPr id="480274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5335" y="4286268"/>
                        <a:ext cx="3305175" cy="976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0275" name="Object 19"/>
          <p:cNvGraphicFramePr>
            <a:graphicFrameLocks noChangeAspect="1"/>
          </p:cNvGraphicFramePr>
          <p:nvPr/>
        </p:nvGraphicFramePr>
        <p:xfrm>
          <a:off x="4651375" y="5429250"/>
          <a:ext cx="2627313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75" name="Equação" r:id="rId21" imgW="1231560" imgH="419040" progId="Equation.3">
                  <p:embed/>
                </p:oleObj>
              </mc:Choice>
              <mc:Fallback>
                <p:oleObj name="Equação" r:id="rId21" imgW="1231560" imgH="419040" progId="Equation.3">
                  <p:embed/>
                  <p:pic>
                    <p:nvPicPr>
                      <p:cNvPr id="480275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75" y="5429250"/>
                        <a:ext cx="2627313" cy="895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732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80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80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80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480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480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480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480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480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480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Transformada do Impulso – cont.II</a:t>
            </a:r>
            <a:endParaRPr lang="pt-BR" smtClean="0"/>
          </a:p>
        </p:txBody>
      </p:sp>
      <p:graphicFrame>
        <p:nvGraphicFramePr>
          <p:cNvPr id="480275" name="Object 11"/>
          <p:cNvGraphicFramePr>
            <a:graphicFrameLocks noChangeAspect="1"/>
          </p:cNvGraphicFramePr>
          <p:nvPr/>
        </p:nvGraphicFramePr>
        <p:xfrm>
          <a:off x="523875" y="1143000"/>
          <a:ext cx="2627313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70" name="Equação" r:id="rId3" imgW="1231560" imgH="419040" progId="Equation.3">
                  <p:embed/>
                </p:oleObj>
              </mc:Choice>
              <mc:Fallback>
                <p:oleObj name="Equação" r:id="rId3" imgW="1231560" imgH="419040" progId="Equation.3">
                  <p:embed/>
                  <p:pic>
                    <p:nvPicPr>
                      <p:cNvPr id="480275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875" y="1143000"/>
                        <a:ext cx="2627313" cy="895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292" name="Object 12"/>
          <p:cNvGraphicFramePr>
            <a:graphicFrameLocks noChangeAspect="1"/>
          </p:cNvGraphicFramePr>
          <p:nvPr/>
        </p:nvGraphicFramePr>
        <p:xfrm>
          <a:off x="444510" y="2176463"/>
          <a:ext cx="3222625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71" name="Equação" r:id="rId5" imgW="1511280" imgH="419040" progId="Equation.3">
                  <p:embed/>
                </p:oleObj>
              </mc:Choice>
              <mc:Fallback>
                <p:oleObj name="Equação" r:id="rId5" imgW="1511280" imgH="419040" progId="Equation.3">
                  <p:embed/>
                  <p:pic>
                    <p:nvPicPr>
                      <p:cNvPr id="48129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510" y="2176463"/>
                        <a:ext cx="3222625" cy="895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293" name="Object 13"/>
          <p:cNvGraphicFramePr>
            <a:graphicFrameLocks noChangeAspect="1"/>
          </p:cNvGraphicFramePr>
          <p:nvPr/>
        </p:nvGraphicFramePr>
        <p:xfrm>
          <a:off x="439738" y="3175005"/>
          <a:ext cx="3249612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72" name="Equação" r:id="rId7" imgW="1523880" imgH="457200" progId="Equation.3">
                  <p:embed/>
                </p:oleObj>
              </mc:Choice>
              <mc:Fallback>
                <p:oleObj name="Equação" r:id="rId7" imgW="1523880" imgH="457200" progId="Equation.3">
                  <p:embed/>
                  <p:pic>
                    <p:nvPicPr>
                      <p:cNvPr id="481293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738" y="3175005"/>
                        <a:ext cx="3249612" cy="976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294" name="Object 14"/>
          <p:cNvGraphicFramePr>
            <a:graphicFrameLocks noChangeAspect="1"/>
          </p:cNvGraphicFramePr>
          <p:nvPr/>
        </p:nvGraphicFramePr>
        <p:xfrm>
          <a:off x="452438" y="4214813"/>
          <a:ext cx="2166938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73" name="Equação" r:id="rId9" imgW="1015920" imgH="406080" progId="Equation.3">
                  <p:embed/>
                </p:oleObj>
              </mc:Choice>
              <mc:Fallback>
                <p:oleObj name="Equação" r:id="rId9" imgW="1015920" imgH="406080" progId="Equation.3">
                  <p:embed/>
                  <p:pic>
                    <p:nvPicPr>
                      <p:cNvPr id="481294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438" y="4214813"/>
                        <a:ext cx="2166938" cy="868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295" name="Object 15"/>
          <p:cNvGraphicFramePr>
            <a:graphicFrameLocks noChangeAspect="1"/>
          </p:cNvGraphicFramePr>
          <p:nvPr/>
        </p:nvGraphicFramePr>
        <p:xfrm>
          <a:off x="452441" y="5353050"/>
          <a:ext cx="1165225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74" name="Equação" r:id="rId11" imgW="545760" imgH="203040" progId="Equation.3">
                  <p:embed/>
                </p:oleObj>
              </mc:Choice>
              <mc:Fallback>
                <p:oleObj name="Equação" r:id="rId11" imgW="545760" imgH="203040" progId="Equation.3">
                  <p:embed/>
                  <p:pic>
                    <p:nvPicPr>
                      <p:cNvPr id="481295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441" y="5353050"/>
                        <a:ext cx="1165225" cy="43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845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80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8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81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81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481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Transformada do Impulso – A abordagem da Teoria das Distribuições</a:t>
            </a:r>
            <a:endParaRPr lang="pt-BR" smtClean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293691" y="1000126"/>
            <a:ext cx="9340850" cy="5381625"/>
          </a:xfrm>
        </p:spPr>
        <p:txBody>
          <a:bodyPr/>
          <a:lstStyle/>
          <a:p>
            <a:r>
              <a:rPr lang="en-US" smtClean="0"/>
              <a:t>Medindo a frequência (s) em hertz e não em radianos por segundo (</a:t>
            </a:r>
            <a:r>
              <a:rPr lang="el-GR" smtClean="0"/>
              <a:t>ω</a:t>
            </a:r>
            <a:r>
              <a:rPr lang="en-US" smtClean="0"/>
              <a:t>). Sendo assim t=1/s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Perceba que o termo de ajuste 1/(2pi) desaparece na transformada inversa!</a:t>
            </a:r>
          </a:p>
          <a:p>
            <a:r>
              <a:rPr lang="en-US" smtClean="0"/>
              <a:t>Temos agora a operação (Direta e Inversa) e as variáveis ( s e t ) operando de maneira similar.</a:t>
            </a:r>
            <a:endParaRPr lang="pt-BR" smtClean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404823" y="2214581"/>
          <a:ext cx="3690937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82" name="Equação" r:id="rId3" imgW="1866600" imgH="469800" progId="Equation.3">
                  <p:embed/>
                </p:oleObj>
              </mc:Choice>
              <mc:Fallback>
                <p:oleObj name="Equação" r:id="rId3" imgW="1866600" imgH="469800" progId="Equation.3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823" y="2214581"/>
                        <a:ext cx="3690937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2308" name="Object 4"/>
          <p:cNvGraphicFramePr>
            <a:graphicFrameLocks noChangeAspect="1"/>
          </p:cNvGraphicFramePr>
          <p:nvPr/>
        </p:nvGraphicFramePr>
        <p:xfrm>
          <a:off x="381000" y="3214689"/>
          <a:ext cx="4167188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83" name="Equação" r:id="rId5" imgW="2108160" imgH="469800" progId="Equation.3">
                  <p:embed/>
                </p:oleObj>
              </mc:Choice>
              <mc:Fallback>
                <p:oleObj name="Equação" r:id="rId5" imgW="2108160" imgH="469800" progId="Equation.3">
                  <p:embed/>
                  <p:pic>
                    <p:nvPicPr>
                      <p:cNvPr id="48230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214689"/>
                        <a:ext cx="4167188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993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82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24" name="Título 1"/>
          <p:cNvSpPr>
            <a:spLocks noGrp="1"/>
          </p:cNvSpPr>
          <p:nvPr>
            <p:ph type="title"/>
          </p:nvPr>
        </p:nvSpPr>
        <p:spPr>
          <a:xfrm>
            <a:off x="166698" y="260350"/>
            <a:ext cx="9634537" cy="533400"/>
          </a:xfrm>
        </p:spPr>
        <p:txBody>
          <a:bodyPr/>
          <a:lstStyle/>
          <a:p>
            <a:r>
              <a:rPr lang="en-US" smtClean="0"/>
              <a:t>Distribuição = ao produto interno de duas funções // Aplicação à Transf.de F. </a:t>
            </a:r>
            <a:endParaRPr lang="pt-BR" smtClean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376238" y="1285875"/>
          <a:ext cx="2862262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22" name="Equação" r:id="rId3" imgW="1447560" imgH="469800" progId="Equation.3">
                  <p:embed/>
                </p:oleObj>
              </mc:Choice>
              <mc:Fallback>
                <p:oleObj name="Equação" r:id="rId3" imgW="1447560" imgH="469800" progId="Equation.3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238" y="1285875"/>
                        <a:ext cx="2862262" cy="9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2308" name="Object 3"/>
          <p:cNvGraphicFramePr>
            <a:graphicFrameLocks noChangeAspect="1"/>
          </p:cNvGraphicFramePr>
          <p:nvPr/>
        </p:nvGraphicFramePr>
        <p:xfrm>
          <a:off x="4524375" y="1285875"/>
          <a:ext cx="2962275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23" name="Equação" r:id="rId5" imgW="1498320" imgH="469800" progId="Equation.3">
                  <p:embed/>
                </p:oleObj>
              </mc:Choice>
              <mc:Fallback>
                <p:oleObj name="Equação" r:id="rId5" imgW="1498320" imgH="469800" progId="Equation.3">
                  <p:embed/>
                  <p:pic>
                    <p:nvPicPr>
                      <p:cNvPr id="48230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4375" y="1285875"/>
                        <a:ext cx="2962275" cy="9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aixaDeTexto 5"/>
          <p:cNvSpPr txBox="1">
            <a:spLocks noChangeArrowheads="1"/>
          </p:cNvSpPr>
          <p:nvPr/>
        </p:nvSpPr>
        <p:spPr bwMode="auto">
          <a:xfrm>
            <a:off x="3595699" y="1416067"/>
            <a:ext cx="59503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/>
              <a:t>ou</a:t>
            </a:r>
            <a:endParaRPr lang="pt-BR"/>
          </a:p>
        </p:txBody>
      </p:sp>
      <p:graphicFrame>
        <p:nvGraphicFramePr>
          <p:cNvPr id="483332" name="Object 4"/>
          <p:cNvGraphicFramePr>
            <a:graphicFrameLocks noChangeAspect="1"/>
          </p:cNvGraphicFramePr>
          <p:nvPr/>
        </p:nvGraphicFramePr>
        <p:xfrm>
          <a:off x="273050" y="2286000"/>
          <a:ext cx="3113088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24" name="Equação" r:id="rId7" imgW="1574640" imgH="469800" progId="Equation.3">
                  <p:embed/>
                </p:oleObj>
              </mc:Choice>
              <mc:Fallback>
                <p:oleObj name="Equação" r:id="rId7" imgW="1574640" imgH="469800" progId="Equation.3">
                  <p:embed/>
                  <p:pic>
                    <p:nvPicPr>
                      <p:cNvPr id="48333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050" y="2286000"/>
                        <a:ext cx="3113088" cy="9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3333" name="Object 5"/>
          <p:cNvGraphicFramePr>
            <a:graphicFrameLocks noChangeAspect="1"/>
          </p:cNvGraphicFramePr>
          <p:nvPr/>
        </p:nvGraphicFramePr>
        <p:xfrm>
          <a:off x="238135" y="3357566"/>
          <a:ext cx="4594225" cy="100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25" name="Equação" r:id="rId9" imgW="2323800" imgH="507960" progId="Equation.3">
                  <p:embed/>
                </p:oleObj>
              </mc:Choice>
              <mc:Fallback>
                <p:oleObj name="Equação" r:id="rId9" imgW="2323800" imgH="507960" progId="Equation.3">
                  <p:embed/>
                  <p:pic>
                    <p:nvPicPr>
                      <p:cNvPr id="48333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35" y="3357566"/>
                        <a:ext cx="4594225" cy="1004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3334" name="Object 6"/>
          <p:cNvGraphicFramePr>
            <a:graphicFrameLocks noChangeAspect="1"/>
          </p:cNvGraphicFramePr>
          <p:nvPr/>
        </p:nvGraphicFramePr>
        <p:xfrm>
          <a:off x="215910" y="4500581"/>
          <a:ext cx="4594225" cy="100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26" name="Equação" r:id="rId11" imgW="2323800" imgH="507960" progId="Equation.3">
                  <p:embed/>
                </p:oleObj>
              </mc:Choice>
              <mc:Fallback>
                <p:oleObj name="Equação" r:id="rId11" imgW="2323800" imgH="507960" progId="Equation.3">
                  <p:embed/>
                  <p:pic>
                    <p:nvPicPr>
                      <p:cNvPr id="48333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10" y="4500581"/>
                        <a:ext cx="4594225" cy="1004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3335" name="Object 7"/>
          <p:cNvGraphicFramePr>
            <a:graphicFrameLocks noChangeAspect="1"/>
          </p:cNvGraphicFramePr>
          <p:nvPr/>
        </p:nvGraphicFramePr>
        <p:xfrm>
          <a:off x="238125" y="5742006"/>
          <a:ext cx="2584450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27" name="Equação" r:id="rId13" imgW="1307880" imgH="203040" progId="Equation.3">
                  <p:embed/>
                </p:oleObj>
              </mc:Choice>
              <mc:Fallback>
                <p:oleObj name="Equação" r:id="rId13" imgW="1307880" imgH="203040" progId="Equation.3">
                  <p:embed/>
                  <p:pic>
                    <p:nvPicPr>
                      <p:cNvPr id="48333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25" y="5742006"/>
                        <a:ext cx="2584450" cy="401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685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482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483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483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483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483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8" name="Título 1"/>
          <p:cNvSpPr>
            <a:spLocks noGrp="1"/>
          </p:cNvSpPr>
          <p:nvPr>
            <p:ph type="title"/>
          </p:nvPr>
        </p:nvSpPr>
        <p:spPr>
          <a:xfrm>
            <a:off x="166698" y="260350"/>
            <a:ext cx="9634537" cy="533400"/>
          </a:xfrm>
        </p:spPr>
        <p:txBody>
          <a:bodyPr/>
          <a:lstStyle/>
          <a:p>
            <a:r>
              <a:rPr lang="en-US" smtClean="0"/>
              <a:t>Aplicação à Transf.Inversa de Fourier </a:t>
            </a:r>
            <a:endParaRPr lang="pt-BR" smtClean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376238" y="1285875"/>
          <a:ext cx="2862262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46" name="Equação" r:id="rId3" imgW="1447560" imgH="469800" progId="Equation.3">
                  <p:embed/>
                </p:oleObj>
              </mc:Choice>
              <mc:Fallback>
                <p:oleObj name="Equação" r:id="rId3" imgW="1447560" imgH="469800" progId="Equation.3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238" y="1285875"/>
                        <a:ext cx="2862262" cy="9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2308" name="Object 3"/>
          <p:cNvGraphicFramePr>
            <a:graphicFrameLocks noChangeAspect="1"/>
          </p:cNvGraphicFramePr>
          <p:nvPr/>
        </p:nvGraphicFramePr>
        <p:xfrm>
          <a:off x="4524375" y="1285875"/>
          <a:ext cx="2962275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47" name="Equação" r:id="rId5" imgW="1498320" imgH="469800" progId="Equation.3">
                  <p:embed/>
                </p:oleObj>
              </mc:Choice>
              <mc:Fallback>
                <p:oleObj name="Equação" r:id="rId5" imgW="1498320" imgH="469800" progId="Equation.3">
                  <p:embed/>
                  <p:pic>
                    <p:nvPicPr>
                      <p:cNvPr id="48230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4375" y="1285875"/>
                        <a:ext cx="2962275" cy="9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aixaDeTexto 5"/>
          <p:cNvSpPr txBox="1">
            <a:spLocks noChangeArrowheads="1"/>
          </p:cNvSpPr>
          <p:nvPr/>
        </p:nvSpPr>
        <p:spPr bwMode="auto">
          <a:xfrm>
            <a:off x="3595699" y="1416067"/>
            <a:ext cx="59503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/>
              <a:t>ou</a:t>
            </a:r>
            <a:endParaRPr lang="pt-BR"/>
          </a:p>
        </p:txBody>
      </p:sp>
      <p:graphicFrame>
        <p:nvGraphicFramePr>
          <p:cNvPr id="483332" name="Object 4"/>
          <p:cNvGraphicFramePr>
            <a:graphicFrameLocks noChangeAspect="1"/>
          </p:cNvGraphicFramePr>
          <p:nvPr/>
        </p:nvGraphicFramePr>
        <p:xfrm>
          <a:off x="309563" y="2286000"/>
          <a:ext cx="3238500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48" name="Equação" r:id="rId7" imgW="1638000" imgH="469800" progId="Equation.3">
                  <p:embed/>
                </p:oleObj>
              </mc:Choice>
              <mc:Fallback>
                <p:oleObj name="Equação" r:id="rId7" imgW="1638000" imgH="469800" progId="Equation.3">
                  <p:embed/>
                  <p:pic>
                    <p:nvPicPr>
                      <p:cNvPr id="48333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563" y="2286000"/>
                        <a:ext cx="3238500" cy="9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3333" name="Object 5"/>
          <p:cNvGraphicFramePr>
            <a:graphicFrameLocks noChangeAspect="1"/>
          </p:cNvGraphicFramePr>
          <p:nvPr/>
        </p:nvGraphicFramePr>
        <p:xfrm>
          <a:off x="233363" y="3281369"/>
          <a:ext cx="4719637" cy="100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49" name="Equação" r:id="rId9" imgW="2387520" imgH="507960" progId="Equation.3">
                  <p:embed/>
                </p:oleObj>
              </mc:Choice>
              <mc:Fallback>
                <p:oleObj name="Equação" r:id="rId9" imgW="2387520" imgH="507960" progId="Equation.3">
                  <p:embed/>
                  <p:pic>
                    <p:nvPicPr>
                      <p:cNvPr id="48333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363" y="3281369"/>
                        <a:ext cx="4719637" cy="1004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3334" name="Object 6"/>
          <p:cNvGraphicFramePr>
            <a:graphicFrameLocks noChangeAspect="1"/>
          </p:cNvGraphicFramePr>
          <p:nvPr/>
        </p:nvGraphicFramePr>
        <p:xfrm>
          <a:off x="225427" y="4429125"/>
          <a:ext cx="4719638" cy="100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50" name="Equação" r:id="rId11" imgW="2387520" imgH="507960" progId="Equation.3">
                  <p:embed/>
                </p:oleObj>
              </mc:Choice>
              <mc:Fallback>
                <p:oleObj name="Equação" r:id="rId11" imgW="2387520" imgH="507960" progId="Equation.3">
                  <p:embed/>
                  <p:pic>
                    <p:nvPicPr>
                      <p:cNvPr id="48333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427" y="4429125"/>
                        <a:ext cx="4719638" cy="1004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3335" name="Object 7"/>
          <p:cNvGraphicFramePr>
            <a:graphicFrameLocks noChangeAspect="1"/>
          </p:cNvGraphicFramePr>
          <p:nvPr/>
        </p:nvGraphicFramePr>
        <p:xfrm>
          <a:off x="238128" y="5643581"/>
          <a:ext cx="2986088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51" name="Equação" r:id="rId13" imgW="1511280" imgH="228600" progId="Equation.3">
                  <p:embed/>
                </p:oleObj>
              </mc:Choice>
              <mc:Fallback>
                <p:oleObj name="Equação" r:id="rId13" imgW="1511280" imgH="228600" progId="Equation.3">
                  <p:embed/>
                  <p:pic>
                    <p:nvPicPr>
                      <p:cNvPr id="48333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28" y="5643581"/>
                        <a:ext cx="2986088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1470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482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483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483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483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483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9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Transformada do Impulso</a:t>
            </a:r>
            <a:endParaRPr lang="pt-BR" smtClean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Da definição de função Impulso :</a:t>
            </a:r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Adotando a notação de uma distribuição :</a:t>
            </a:r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Calculando (e utilizando a propriedade anterior):</a:t>
            </a: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1166823" y="1928831"/>
          <a:ext cx="2560637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58" name="Equação" r:id="rId3" imgW="1295280" imgH="469800" progId="Equation.3">
                  <p:embed/>
                </p:oleObj>
              </mc:Choice>
              <mc:Fallback>
                <p:oleObj name="Equação" r:id="rId3" imgW="1295280" imgH="469800" progId="Equation.3">
                  <p:embed/>
                  <p:pic>
                    <p:nvPicPr>
                      <p:cNvPr id="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6823" y="1928831"/>
                        <a:ext cx="2560637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5379" name="Object 3"/>
          <p:cNvGraphicFramePr>
            <a:graphicFrameLocks noChangeAspect="1"/>
          </p:cNvGraphicFramePr>
          <p:nvPr/>
        </p:nvGraphicFramePr>
        <p:xfrm>
          <a:off x="1166823" y="3571875"/>
          <a:ext cx="3690937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59" name="Equação" r:id="rId5" imgW="1866600" imgH="469800" progId="Equation.3">
                  <p:embed/>
                </p:oleObj>
              </mc:Choice>
              <mc:Fallback>
                <p:oleObj name="Equação" r:id="rId5" imgW="1866600" imgH="469800" progId="Equation.3">
                  <p:embed/>
                  <p:pic>
                    <p:nvPicPr>
                      <p:cNvPr id="48537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6823" y="3571875"/>
                        <a:ext cx="3690937" cy="9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5380" name="Object 4"/>
          <p:cNvGraphicFramePr>
            <a:graphicFrameLocks noChangeAspect="1"/>
          </p:cNvGraphicFramePr>
          <p:nvPr/>
        </p:nvGraphicFramePr>
        <p:xfrm>
          <a:off x="1320800" y="5500706"/>
          <a:ext cx="2560638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60" name="Equação" r:id="rId7" imgW="1295280" imgH="203040" progId="Equation.3">
                  <p:embed/>
                </p:oleObj>
              </mc:Choice>
              <mc:Fallback>
                <p:oleObj name="Equação" r:id="rId7" imgW="1295280" imgH="203040" progId="Equation.3">
                  <p:embed/>
                  <p:pic>
                    <p:nvPicPr>
                      <p:cNvPr id="48538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0800" y="5500706"/>
                        <a:ext cx="2560638" cy="401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309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485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485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Transformadas de Laplace de cos(wt)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mtClean="0"/>
              <a:t>Cossenoidal : f(t) = cos(</a:t>
            </a:r>
            <a:r>
              <a:rPr lang="el-GR" smtClean="0"/>
              <a:t>ώ</a:t>
            </a:r>
            <a:r>
              <a:rPr lang="pt-BR" smtClean="0"/>
              <a:t>t)</a:t>
            </a:r>
          </a:p>
          <a:p>
            <a:endParaRPr lang="pt-BR" smtClean="0"/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273060" y="1773238"/>
            <a:ext cx="2087563" cy="1223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/>
          </a:p>
        </p:txBody>
      </p:sp>
      <p:graphicFrame>
        <p:nvGraphicFramePr>
          <p:cNvPr id="21506" name="Object 3"/>
          <p:cNvGraphicFramePr>
            <a:graphicFrameLocks noChangeAspect="1"/>
          </p:cNvGraphicFramePr>
          <p:nvPr/>
        </p:nvGraphicFramePr>
        <p:xfrm>
          <a:off x="647700" y="1844693"/>
          <a:ext cx="7761288" cy="280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1" name="Equação" r:id="rId3" imgW="3886200" imgH="1409400" progId="Equation.3">
                  <p:embed/>
                </p:oleObj>
              </mc:Choice>
              <mc:Fallback>
                <p:oleObj name="Equação" r:id="rId3" imgW="3886200" imgH="14094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" y="1844693"/>
                        <a:ext cx="7761288" cy="280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5" grpId="0" build="p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7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Transformada do Impulso (cont)</a:t>
            </a:r>
            <a:endParaRPr lang="pt-BR" smtClean="0"/>
          </a:p>
        </p:txBody>
      </p:sp>
      <p:graphicFrame>
        <p:nvGraphicFramePr>
          <p:cNvPr id="485380" name="Object 4"/>
          <p:cNvGraphicFramePr>
            <a:graphicFrameLocks noChangeAspect="1"/>
          </p:cNvGraphicFramePr>
          <p:nvPr/>
        </p:nvGraphicFramePr>
        <p:xfrm>
          <a:off x="3659197" y="1149350"/>
          <a:ext cx="256063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98" name="Equação" r:id="rId3" imgW="1295280" imgH="203040" progId="Equation.3">
                  <p:embed/>
                </p:oleObj>
              </mc:Choice>
              <mc:Fallback>
                <p:oleObj name="Equação" r:id="rId3" imgW="1295280" imgH="203040" progId="Equation.3">
                  <p:embed/>
                  <p:pic>
                    <p:nvPicPr>
                      <p:cNvPr id="48538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9197" y="1149350"/>
                        <a:ext cx="2560637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6405" name="Object 5"/>
          <p:cNvGraphicFramePr>
            <a:graphicFrameLocks noChangeAspect="1"/>
          </p:cNvGraphicFramePr>
          <p:nvPr/>
        </p:nvGraphicFramePr>
        <p:xfrm>
          <a:off x="2605094" y="2506681"/>
          <a:ext cx="4668837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99" name="Equação" r:id="rId5" imgW="2361960" imgH="469800" progId="Equation.3">
                  <p:embed/>
                </p:oleObj>
              </mc:Choice>
              <mc:Fallback>
                <p:oleObj name="Equação" r:id="rId5" imgW="2361960" imgH="469800" progId="Equation.3">
                  <p:embed/>
                  <p:pic>
                    <p:nvPicPr>
                      <p:cNvPr id="48640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5094" y="2506681"/>
                        <a:ext cx="4668837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6406" name="Object 6"/>
          <p:cNvGraphicFramePr>
            <a:graphicFrameLocks noChangeAspect="1"/>
          </p:cNvGraphicFramePr>
          <p:nvPr/>
        </p:nvGraphicFramePr>
        <p:xfrm>
          <a:off x="3194060" y="1890715"/>
          <a:ext cx="3489325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00" name="Equação" r:id="rId7" imgW="1765080" imgH="203040" progId="Equation.3">
                  <p:embed/>
                </p:oleObj>
              </mc:Choice>
              <mc:Fallback>
                <p:oleObj name="Equação" r:id="rId7" imgW="1765080" imgH="203040" progId="Equation.3">
                  <p:embed/>
                  <p:pic>
                    <p:nvPicPr>
                      <p:cNvPr id="48640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4060" y="1890715"/>
                        <a:ext cx="3489325" cy="401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6407" name="Object 7"/>
          <p:cNvGraphicFramePr>
            <a:graphicFrameLocks noChangeAspect="1"/>
          </p:cNvGraphicFramePr>
          <p:nvPr/>
        </p:nvGraphicFramePr>
        <p:xfrm>
          <a:off x="2566989" y="3435350"/>
          <a:ext cx="4743450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01" name="Equação" r:id="rId9" imgW="2400120" imgH="469800" progId="Equation.3">
                  <p:embed/>
                </p:oleObj>
              </mc:Choice>
              <mc:Fallback>
                <p:oleObj name="Equação" r:id="rId9" imgW="2400120" imgH="469800" progId="Equation.3">
                  <p:embed/>
                  <p:pic>
                    <p:nvPicPr>
                      <p:cNvPr id="48640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6989" y="3435350"/>
                        <a:ext cx="4743450" cy="9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6408" name="Object 8"/>
          <p:cNvGraphicFramePr>
            <a:graphicFrameLocks noChangeAspect="1"/>
          </p:cNvGraphicFramePr>
          <p:nvPr/>
        </p:nvGraphicFramePr>
        <p:xfrm>
          <a:off x="2894019" y="4292600"/>
          <a:ext cx="4090987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02" name="Equação" r:id="rId11" imgW="2070000" imgH="469800" progId="Equation.3">
                  <p:embed/>
                </p:oleObj>
              </mc:Choice>
              <mc:Fallback>
                <p:oleObj name="Equação" r:id="rId11" imgW="2070000" imgH="469800" progId="Equation.3">
                  <p:embed/>
                  <p:pic>
                    <p:nvPicPr>
                      <p:cNvPr id="48640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4019" y="4292600"/>
                        <a:ext cx="4090987" cy="9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6409" name="Object 9"/>
          <p:cNvGraphicFramePr>
            <a:graphicFrameLocks noChangeAspect="1"/>
          </p:cNvGraphicFramePr>
          <p:nvPr/>
        </p:nvGraphicFramePr>
        <p:xfrm>
          <a:off x="3533785" y="5149850"/>
          <a:ext cx="2809875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03" name="Equação" r:id="rId13" imgW="1422360" imgH="469800" progId="Equation.3">
                  <p:embed/>
                </p:oleObj>
              </mc:Choice>
              <mc:Fallback>
                <p:oleObj name="Equação" r:id="rId13" imgW="1422360" imgH="469800" progId="Equation.3">
                  <p:embed/>
                  <p:pic>
                    <p:nvPicPr>
                      <p:cNvPr id="48640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3785" y="5149850"/>
                        <a:ext cx="2809875" cy="9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6410" name="Object 10"/>
          <p:cNvGraphicFramePr>
            <a:graphicFrameLocks noChangeAspect="1"/>
          </p:cNvGraphicFramePr>
          <p:nvPr/>
        </p:nvGraphicFramePr>
        <p:xfrm>
          <a:off x="4500572" y="6149975"/>
          <a:ext cx="877887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04" name="Equação" r:id="rId15" imgW="444240" imgH="177480" progId="Equation.3">
                  <p:embed/>
                </p:oleObj>
              </mc:Choice>
              <mc:Fallback>
                <p:oleObj name="Equação" r:id="rId15" imgW="444240" imgH="177480" progId="Equation.3">
                  <p:embed/>
                  <p:pic>
                    <p:nvPicPr>
                      <p:cNvPr id="48641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72" y="6149975"/>
                        <a:ext cx="877887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443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85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86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86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86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486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486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486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21" name="Título 1"/>
          <p:cNvSpPr>
            <a:spLocks noGrp="1"/>
          </p:cNvSpPr>
          <p:nvPr>
            <p:ph type="title"/>
          </p:nvPr>
        </p:nvSpPr>
        <p:spPr>
          <a:xfrm>
            <a:off x="95250" y="214313"/>
            <a:ext cx="9634538" cy="533400"/>
          </a:xfrm>
        </p:spPr>
        <p:txBody>
          <a:bodyPr/>
          <a:lstStyle/>
          <a:p>
            <a:r>
              <a:rPr lang="en-US" smtClean="0"/>
              <a:t>Transformada de Um Impulso Deslocado</a:t>
            </a:r>
            <a:endParaRPr lang="pt-BR" smtClean="0"/>
          </a:p>
        </p:txBody>
      </p:sp>
      <p:graphicFrame>
        <p:nvGraphicFramePr>
          <p:cNvPr id="487427" name="Object 3"/>
          <p:cNvGraphicFramePr>
            <a:graphicFrameLocks noChangeAspect="1"/>
          </p:cNvGraphicFramePr>
          <p:nvPr/>
        </p:nvGraphicFramePr>
        <p:xfrm>
          <a:off x="3965585" y="2195513"/>
          <a:ext cx="2259013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22" name="Equação" r:id="rId3" imgW="1143000" imgH="228600" progId="Equation.3">
                  <p:embed/>
                </p:oleObj>
              </mc:Choice>
              <mc:Fallback>
                <p:oleObj name="Equação" r:id="rId3" imgW="1143000" imgH="228600" progId="Equation.3">
                  <p:embed/>
                  <p:pic>
                    <p:nvPicPr>
                      <p:cNvPr id="4874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5585" y="2195513"/>
                        <a:ext cx="2259013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7428" name="Object 4"/>
          <p:cNvGraphicFramePr>
            <a:graphicFrameLocks noChangeAspect="1"/>
          </p:cNvGraphicFramePr>
          <p:nvPr/>
        </p:nvGraphicFramePr>
        <p:xfrm>
          <a:off x="3238510" y="2792431"/>
          <a:ext cx="3713163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23" name="Equação" r:id="rId5" imgW="1879560" imgH="507960" progId="Equation.3">
                  <p:embed/>
                </p:oleObj>
              </mc:Choice>
              <mc:Fallback>
                <p:oleObj name="Equação" r:id="rId5" imgW="1879560" imgH="507960" progId="Equation.3">
                  <p:embed/>
                  <p:pic>
                    <p:nvPicPr>
                      <p:cNvPr id="4874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10" y="2792431"/>
                        <a:ext cx="3713163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7429" name="Object 5"/>
          <p:cNvGraphicFramePr>
            <a:graphicFrameLocks noChangeAspect="1"/>
          </p:cNvGraphicFramePr>
          <p:nvPr/>
        </p:nvGraphicFramePr>
        <p:xfrm>
          <a:off x="4103698" y="1000125"/>
          <a:ext cx="1982787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24" name="Equação" r:id="rId7" imgW="1002960" imgH="228600" progId="Equation.3">
                  <p:embed/>
                </p:oleObj>
              </mc:Choice>
              <mc:Fallback>
                <p:oleObj name="Equação" r:id="rId7" imgW="1002960" imgH="228600" progId="Equation.3">
                  <p:embed/>
                  <p:pic>
                    <p:nvPicPr>
                      <p:cNvPr id="48742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3698" y="1000125"/>
                        <a:ext cx="1982787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7430" name="Object 6"/>
          <p:cNvGraphicFramePr>
            <a:graphicFrameLocks noChangeAspect="1"/>
          </p:cNvGraphicFramePr>
          <p:nvPr/>
        </p:nvGraphicFramePr>
        <p:xfrm>
          <a:off x="3713163" y="1597025"/>
          <a:ext cx="276225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25" name="Equação" r:id="rId9" imgW="1396800" imgH="228600" progId="Equation.3">
                  <p:embed/>
                </p:oleObj>
              </mc:Choice>
              <mc:Fallback>
                <p:oleObj name="Equação" r:id="rId9" imgW="1396800" imgH="228600" progId="Equation.3">
                  <p:embed/>
                  <p:pic>
                    <p:nvPicPr>
                      <p:cNvPr id="4874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3163" y="1597025"/>
                        <a:ext cx="2762250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7431" name="Object 7"/>
          <p:cNvGraphicFramePr>
            <a:graphicFrameLocks noChangeAspect="1"/>
          </p:cNvGraphicFramePr>
          <p:nvPr/>
        </p:nvGraphicFramePr>
        <p:xfrm>
          <a:off x="3376623" y="3938588"/>
          <a:ext cx="3436937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26" name="Equação" r:id="rId11" imgW="1739880" imgH="469800" progId="Equation.3">
                  <p:embed/>
                </p:oleObj>
              </mc:Choice>
              <mc:Fallback>
                <p:oleObj name="Equação" r:id="rId11" imgW="1739880" imgH="469800" progId="Equation.3">
                  <p:embed/>
                  <p:pic>
                    <p:nvPicPr>
                      <p:cNvPr id="48743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6623" y="3938588"/>
                        <a:ext cx="3436937" cy="925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7432" name="Object 8"/>
          <p:cNvGraphicFramePr>
            <a:graphicFrameLocks noChangeAspect="1"/>
          </p:cNvGraphicFramePr>
          <p:nvPr/>
        </p:nvGraphicFramePr>
        <p:xfrm>
          <a:off x="3300413" y="5011738"/>
          <a:ext cx="3587750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27" name="Equação" r:id="rId13" imgW="1815840" imgH="469800" progId="Equation.3">
                  <p:embed/>
                </p:oleObj>
              </mc:Choice>
              <mc:Fallback>
                <p:oleObj name="Equação" r:id="rId13" imgW="1815840" imgH="469800" progId="Equation.3">
                  <p:embed/>
                  <p:pic>
                    <p:nvPicPr>
                      <p:cNvPr id="48743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0413" y="5011738"/>
                        <a:ext cx="3587750" cy="925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7433" name="Object 9"/>
          <p:cNvGraphicFramePr>
            <a:graphicFrameLocks noChangeAspect="1"/>
          </p:cNvGraphicFramePr>
          <p:nvPr/>
        </p:nvGraphicFramePr>
        <p:xfrm>
          <a:off x="4267210" y="6083318"/>
          <a:ext cx="1655763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28" name="Equação" r:id="rId15" imgW="838080" imgH="241200" progId="Equation.3">
                  <p:embed/>
                </p:oleObj>
              </mc:Choice>
              <mc:Fallback>
                <p:oleObj name="Equação" r:id="rId15" imgW="838080" imgH="241200" progId="Equation.3">
                  <p:embed/>
                  <p:pic>
                    <p:nvPicPr>
                      <p:cNvPr id="48743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10" y="6083318"/>
                        <a:ext cx="1655763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788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87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87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87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87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487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487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487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Convergência da Integral de Fourier</a:t>
            </a:r>
          </a:p>
        </p:txBody>
      </p:sp>
      <p:sp>
        <p:nvSpPr>
          <p:cNvPr id="216067" name="Espaço Reservado para Conteúdo 2"/>
          <p:cNvSpPr>
            <a:spLocks noGrp="1"/>
          </p:cNvSpPr>
          <p:nvPr>
            <p:ph idx="1"/>
          </p:nvPr>
        </p:nvSpPr>
        <p:spPr>
          <a:xfrm>
            <a:off x="33338" y="857257"/>
            <a:ext cx="9705976" cy="5381625"/>
          </a:xfrm>
        </p:spPr>
        <p:txBody>
          <a:bodyPr/>
          <a:lstStyle/>
          <a:p>
            <a:r>
              <a:rPr lang="en-US" smtClean="0"/>
              <a:t>A integral irá convergir se existir um valor finito para :</a:t>
            </a:r>
          </a:p>
          <a:p>
            <a:endParaRPr lang="en-US" smtClean="0"/>
          </a:p>
          <a:p>
            <a:r>
              <a:rPr lang="en-US" smtClean="0"/>
              <a:t>Para sinais de duração finita a integral sempre irá convergir</a:t>
            </a:r>
          </a:p>
          <a:p>
            <a:r>
              <a:rPr lang="en-US" smtClean="0"/>
              <a:t>Para sinais de duração infinita deve-se estudar a convergência</a:t>
            </a:r>
          </a:p>
          <a:p>
            <a:r>
              <a:rPr lang="en-US" smtClean="0"/>
              <a:t>O exemplo a seguir ilustra este ponto</a:t>
            </a:r>
            <a:endParaRPr lang="pt-BR" smtClean="0"/>
          </a:p>
        </p:txBody>
      </p:sp>
      <p:pic>
        <p:nvPicPr>
          <p:cNvPr id="2160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4" y="1428752"/>
            <a:ext cx="2371725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952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9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Ex.2 : Transformada de uma exponencial decrescente</a:t>
            </a:r>
            <a:endParaRPr lang="pt-BR" smtClean="0"/>
          </a:p>
        </p:txBody>
      </p:sp>
      <p:pic>
        <p:nvPicPr>
          <p:cNvPr id="116740" name="Picture 2" descr="17_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088" y="1071581"/>
            <a:ext cx="4919662" cy="269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4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5893"/>
            <a:ext cx="4953000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6742" name="Group 43"/>
          <p:cNvGrpSpPr>
            <a:grpSpLocks/>
          </p:cNvGrpSpPr>
          <p:nvPr/>
        </p:nvGrpSpPr>
        <p:grpSpPr bwMode="auto">
          <a:xfrm>
            <a:off x="5294313" y="3771900"/>
            <a:ext cx="4235450" cy="2743200"/>
            <a:chOff x="3102" y="2322"/>
            <a:chExt cx="2463" cy="1728"/>
          </a:xfrm>
        </p:grpSpPr>
        <p:sp>
          <p:nvSpPr>
            <p:cNvPr id="116743" name="Rectangle 16"/>
            <p:cNvSpPr>
              <a:spLocks noChangeArrowheads="1"/>
            </p:cNvSpPr>
            <p:nvPr/>
          </p:nvSpPr>
          <p:spPr bwMode="auto">
            <a:xfrm>
              <a:off x="3102" y="2322"/>
              <a:ext cx="2406" cy="1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16744" name="Text Box 29"/>
            <p:cNvSpPr txBox="1">
              <a:spLocks noChangeArrowheads="1"/>
            </p:cNvSpPr>
            <p:nvPr/>
          </p:nvSpPr>
          <p:spPr bwMode="auto">
            <a:xfrm>
              <a:off x="3402" y="2541"/>
              <a:ext cx="666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i="1"/>
                <a:t>F</a:t>
              </a:r>
              <a:r>
                <a:rPr lang="en-US"/>
                <a:t>(</a:t>
              </a:r>
              <a:r>
                <a:rPr lang="en-US" i="1">
                  <a:latin typeface="Symbol" pitchFamily="18" charset="2"/>
                </a:rPr>
                <a:t>w</a:t>
              </a:r>
              <a:r>
                <a:rPr lang="en-US"/>
                <a:t>)</a:t>
              </a:r>
            </a:p>
          </p:txBody>
        </p:sp>
        <p:sp>
          <p:nvSpPr>
            <p:cNvPr id="116745" name="Text Box 30"/>
            <p:cNvSpPr txBox="1">
              <a:spLocks noChangeArrowheads="1"/>
            </p:cNvSpPr>
            <p:nvPr/>
          </p:nvSpPr>
          <p:spPr bwMode="auto">
            <a:xfrm>
              <a:off x="3224" y="2871"/>
              <a:ext cx="843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Arial" pitchFamily="34" charset="0"/>
                </a:rPr>
                <a:t>Parte imaginária</a:t>
              </a:r>
            </a:p>
          </p:txBody>
        </p:sp>
        <p:sp>
          <p:nvSpPr>
            <p:cNvPr id="116746" name="Text Box 31"/>
            <p:cNvSpPr txBox="1">
              <a:spLocks noChangeArrowheads="1"/>
            </p:cNvSpPr>
            <p:nvPr/>
          </p:nvSpPr>
          <p:spPr bwMode="auto">
            <a:xfrm>
              <a:off x="4341" y="2577"/>
              <a:ext cx="84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chemeClr val="accent2"/>
                  </a:solidFill>
                  <a:latin typeface="Arial" pitchFamily="34" charset="0"/>
                </a:rPr>
                <a:t>Parte real</a:t>
              </a:r>
            </a:p>
          </p:txBody>
        </p:sp>
        <p:sp>
          <p:nvSpPr>
            <p:cNvPr id="116747" name="Text Box 33"/>
            <p:cNvSpPr txBox="1">
              <a:spLocks noChangeArrowheads="1"/>
            </p:cNvSpPr>
            <p:nvPr/>
          </p:nvSpPr>
          <p:spPr bwMode="auto">
            <a:xfrm>
              <a:off x="5259" y="3264"/>
              <a:ext cx="306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i="1">
                  <a:latin typeface="Symbol" pitchFamily="18" charset="2"/>
                </a:rPr>
                <a:t>w</a:t>
              </a:r>
              <a:endParaRPr lang="en-US"/>
            </a:p>
          </p:txBody>
        </p:sp>
        <p:sp>
          <p:nvSpPr>
            <p:cNvPr id="116748" name="Line 34"/>
            <p:cNvSpPr>
              <a:spLocks noChangeShapeType="1"/>
            </p:cNvSpPr>
            <p:nvPr/>
          </p:nvSpPr>
          <p:spPr bwMode="auto">
            <a:xfrm>
              <a:off x="3249" y="3459"/>
              <a:ext cx="204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16749" name="Line 35"/>
            <p:cNvSpPr>
              <a:spLocks noChangeShapeType="1"/>
            </p:cNvSpPr>
            <p:nvPr/>
          </p:nvSpPr>
          <p:spPr bwMode="auto">
            <a:xfrm rot="5400000">
              <a:off x="3484" y="3173"/>
              <a:ext cx="156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grpSp>
          <p:nvGrpSpPr>
            <p:cNvPr id="116750" name="Group 36"/>
            <p:cNvGrpSpPr>
              <a:grpSpLocks/>
            </p:cNvGrpSpPr>
            <p:nvPr/>
          </p:nvGrpSpPr>
          <p:grpSpPr bwMode="auto">
            <a:xfrm>
              <a:off x="3295" y="2990"/>
              <a:ext cx="1949" cy="913"/>
              <a:chOff x="3310" y="2948"/>
              <a:chExt cx="1949" cy="913"/>
            </a:xfrm>
          </p:grpSpPr>
          <p:sp>
            <p:nvSpPr>
              <p:cNvPr id="116754" name="Freeform 25"/>
              <p:cNvSpPr>
                <a:spLocks/>
              </p:cNvSpPr>
              <p:nvPr/>
            </p:nvSpPr>
            <p:spPr bwMode="auto">
              <a:xfrm>
                <a:off x="3310" y="2948"/>
                <a:ext cx="974" cy="457"/>
              </a:xfrm>
              <a:custGeom>
                <a:avLst/>
                <a:gdLst>
                  <a:gd name="T0" fmla="*/ 0 w 974"/>
                  <a:gd name="T1" fmla="*/ 403 h 457"/>
                  <a:gd name="T2" fmla="*/ 192 w 974"/>
                  <a:gd name="T3" fmla="*/ 389 h 457"/>
                  <a:gd name="T4" fmla="*/ 380 w 974"/>
                  <a:gd name="T5" fmla="*/ 365 h 457"/>
                  <a:gd name="T6" fmla="*/ 464 w 974"/>
                  <a:gd name="T7" fmla="*/ 346 h 457"/>
                  <a:gd name="T8" fmla="*/ 572 w 974"/>
                  <a:gd name="T9" fmla="*/ 319 h 457"/>
                  <a:gd name="T10" fmla="*/ 654 w 974"/>
                  <a:gd name="T11" fmla="*/ 283 h 457"/>
                  <a:gd name="T12" fmla="*/ 724 w 974"/>
                  <a:gd name="T13" fmla="*/ 243 h 457"/>
                  <a:gd name="T14" fmla="*/ 782 w 974"/>
                  <a:gd name="T15" fmla="*/ 187 h 457"/>
                  <a:gd name="T16" fmla="*/ 818 w 974"/>
                  <a:gd name="T17" fmla="*/ 136 h 457"/>
                  <a:gd name="T18" fmla="*/ 851 w 974"/>
                  <a:gd name="T19" fmla="*/ 84 h 457"/>
                  <a:gd name="T20" fmla="*/ 871 w 974"/>
                  <a:gd name="T21" fmla="*/ 51 h 457"/>
                  <a:gd name="T22" fmla="*/ 886 w 974"/>
                  <a:gd name="T23" fmla="*/ 22 h 457"/>
                  <a:gd name="T24" fmla="*/ 905 w 974"/>
                  <a:gd name="T25" fmla="*/ 1 h 457"/>
                  <a:gd name="T26" fmla="*/ 923 w 974"/>
                  <a:gd name="T27" fmla="*/ 13 h 457"/>
                  <a:gd name="T28" fmla="*/ 932 w 974"/>
                  <a:gd name="T29" fmla="*/ 37 h 457"/>
                  <a:gd name="T30" fmla="*/ 944 w 974"/>
                  <a:gd name="T31" fmla="*/ 115 h 457"/>
                  <a:gd name="T32" fmla="*/ 953 w 974"/>
                  <a:gd name="T33" fmla="*/ 181 h 457"/>
                  <a:gd name="T34" fmla="*/ 967 w 974"/>
                  <a:gd name="T35" fmla="*/ 346 h 457"/>
                  <a:gd name="T36" fmla="*/ 974 w 974"/>
                  <a:gd name="T37" fmla="*/ 457 h 45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974"/>
                  <a:gd name="T58" fmla="*/ 0 h 457"/>
                  <a:gd name="T59" fmla="*/ 974 w 974"/>
                  <a:gd name="T60" fmla="*/ 457 h 45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974" h="457">
                    <a:moveTo>
                      <a:pt x="0" y="403"/>
                    </a:moveTo>
                    <a:cubicBezTo>
                      <a:pt x="32" y="401"/>
                      <a:pt x="129" y="395"/>
                      <a:pt x="192" y="389"/>
                    </a:cubicBezTo>
                    <a:cubicBezTo>
                      <a:pt x="255" y="383"/>
                      <a:pt x="335" y="372"/>
                      <a:pt x="380" y="365"/>
                    </a:cubicBezTo>
                    <a:cubicBezTo>
                      <a:pt x="425" y="358"/>
                      <a:pt x="432" y="354"/>
                      <a:pt x="464" y="346"/>
                    </a:cubicBezTo>
                    <a:cubicBezTo>
                      <a:pt x="496" y="338"/>
                      <a:pt x="540" y="329"/>
                      <a:pt x="572" y="319"/>
                    </a:cubicBezTo>
                    <a:cubicBezTo>
                      <a:pt x="604" y="309"/>
                      <a:pt x="629" y="296"/>
                      <a:pt x="654" y="283"/>
                    </a:cubicBezTo>
                    <a:cubicBezTo>
                      <a:pt x="679" y="270"/>
                      <a:pt x="703" y="259"/>
                      <a:pt x="724" y="243"/>
                    </a:cubicBezTo>
                    <a:cubicBezTo>
                      <a:pt x="745" y="227"/>
                      <a:pt x="766" y="205"/>
                      <a:pt x="782" y="187"/>
                    </a:cubicBezTo>
                    <a:cubicBezTo>
                      <a:pt x="798" y="169"/>
                      <a:pt x="807" y="153"/>
                      <a:pt x="818" y="136"/>
                    </a:cubicBezTo>
                    <a:cubicBezTo>
                      <a:pt x="829" y="119"/>
                      <a:pt x="842" y="98"/>
                      <a:pt x="851" y="84"/>
                    </a:cubicBezTo>
                    <a:cubicBezTo>
                      <a:pt x="860" y="70"/>
                      <a:pt x="865" y="61"/>
                      <a:pt x="871" y="51"/>
                    </a:cubicBezTo>
                    <a:cubicBezTo>
                      <a:pt x="877" y="41"/>
                      <a:pt x="880" y="30"/>
                      <a:pt x="886" y="22"/>
                    </a:cubicBezTo>
                    <a:cubicBezTo>
                      <a:pt x="892" y="14"/>
                      <a:pt x="899" y="2"/>
                      <a:pt x="905" y="1"/>
                    </a:cubicBezTo>
                    <a:cubicBezTo>
                      <a:pt x="911" y="0"/>
                      <a:pt x="918" y="7"/>
                      <a:pt x="923" y="13"/>
                    </a:cubicBezTo>
                    <a:cubicBezTo>
                      <a:pt x="928" y="19"/>
                      <a:pt x="928" y="20"/>
                      <a:pt x="932" y="37"/>
                    </a:cubicBezTo>
                    <a:cubicBezTo>
                      <a:pt x="936" y="54"/>
                      <a:pt x="941" y="91"/>
                      <a:pt x="944" y="115"/>
                    </a:cubicBezTo>
                    <a:cubicBezTo>
                      <a:pt x="947" y="139"/>
                      <a:pt x="949" y="143"/>
                      <a:pt x="953" y="181"/>
                    </a:cubicBezTo>
                    <a:cubicBezTo>
                      <a:pt x="957" y="219"/>
                      <a:pt x="964" y="300"/>
                      <a:pt x="967" y="346"/>
                    </a:cubicBezTo>
                    <a:cubicBezTo>
                      <a:pt x="970" y="392"/>
                      <a:pt x="973" y="434"/>
                      <a:pt x="974" y="457"/>
                    </a:cubicBezTo>
                  </a:path>
                </a:pathLst>
              </a:cu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16755" name="Freeform 26"/>
              <p:cNvSpPr>
                <a:spLocks/>
              </p:cNvSpPr>
              <p:nvPr/>
            </p:nvSpPr>
            <p:spPr bwMode="auto">
              <a:xfrm flipH="1" flipV="1">
                <a:off x="4285" y="3404"/>
                <a:ext cx="974" cy="457"/>
              </a:xfrm>
              <a:custGeom>
                <a:avLst/>
                <a:gdLst>
                  <a:gd name="T0" fmla="*/ 0 w 974"/>
                  <a:gd name="T1" fmla="*/ 403 h 457"/>
                  <a:gd name="T2" fmla="*/ 192 w 974"/>
                  <a:gd name="T3" fmla="*/ 389 h 457"/>
                  <a:gd name="T4" fmla="*/ 380 w 974"/>
                  <a:gd name="T5" fmla="*/ 365 h 457"/>
                  <a:gd name="T6" fmla="*/ 464 w 974"/>
                  <a:gd name="T7" fmla="*/ 346 h 457"/>
                  <a:gd name="T8" fmla="*/ 572 w 974"/>
                  <a:gd name="T9" fmla="*/ 319 h 457"/>
                  <a:gd name="T10" fmla="*/ 654 w 974"/>
                  <a:gd name="T11" fmla="*/ 283 h 457"/>
                  <a:gd name="T12" fmla="*/ 724 w 974"/>
                  <a:gd name="T13" fmla="*/ 243 h 457"/>
                  <a:gd name="T14" fmla="*/ 782 w 974"/>
                  <a:gd name="T15" fmla="*/ 187 h 457"/>
                  <a:gd name="T16" fmla="*/ 818 w 974"/>
                  <a:gd name="T17" fmla="*/ 136 h 457"/>
                  <a:gd name="T18" fmla="*/ 851 w 974"/>
                  <a:gd name="T19" fmla="*/ 84 h 457"/>
                  <a:gd name="T20" fmla="*/ 871 w 974"/>
                  <a:gd name="T21" fmla="*/ 51 h 457"/>
                  <a:gd name="T22" fmla="*/ 886 w 974"/>
                  <a:gd name="T23" fmla="*/ 22 h 457"/>
                  <a:gd name="T24" fmla="*/ 905 w 974"/>
                  <a:gd name="T25" fmla="*/ 1 h 457"/>
                  <a:gd name="T26" fmla="*/ 923 w 974"/>
                  <a:gd name="T27" fmla="*/ 13 h 457"/>
                  <a:gd name="T28" fmla="*/ 932 w 974"/>
                  <a:gd name="T29" fmla="*/ 37 h 457"/>
                  <a:gd name="T30" fmla="*/ 944 w 974"/>
                  <a:gd name="T31" fmla="*/ 115 h 457"/>
                  <a:gd name="T32" fmla="*/ 953 w 974"/>
                  <a:gd name="T33" fmla="*/ 181 h 457"/>
                  <a:gd name="T34" fmla="*/ 967 w 974"/>
                  <a:gd name="T35" fmla="*/ 346 h 457"/>
                  <a:gd name="T36" fmla="*/ 974 w 974"/>
                  <a:gd name="T37" fmla="*/ 457 h 45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974"/>
                  <a:gd name="T58" fmla="*/ 0 h 457"/>
                  <a:gd name="T59" fmla="*/ 974 w 974"/>
                  <a:gd name="T60" fmla="*/ 457 h 45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974" h="457">
                    <a:moveTo>
                      <a:pt x="0" y="403"/>
                    </a:moveTo>
                    <a:cubicBezTo>
                      <a:pt x="32" y="401"/>
                      <a:pt x="129" y="395"/>
                      <a:pt x="192" y="389"/>
                    </a:cubicBezTo>
                    <a:cubicBezTo>
                      <a:pt x="255" y="383"/>
                      <a:pt x="335" y="372"/>
                      <a:pt x="380" y="365"/>
                    </a:cubicBezTo>
                    <a:cubicBezTo>
                      <a:pt x="425" y="358"/>
                      <a:pt x="432" y="354"/>
                      <a:pt x="464" y="346"/>
                    </a:cubicBezTo>
                    <a:cubicBezTo>
                      <a:pt x="496" y="338"/>
                      <a:pt x="540" y="329"/>
                      <a:pt x="572" y="319"/>
                    </a:cubicBezTo>
                    <a:cubicBezTo>
                      <a:pt x="604" y="309"/>
                      <a:pt x="629" y="296"/>
                      <a:pt x="654" y="283"/>
                    </a:cubicBezTo>
                    <a:cubicBezTo>
                      <a:pt x="679" y="270"/>
                      <a:pt x="703" y="259"/>
                      <a:pt x="724" y="243"/>
                    </a:cubicBezTo>
                    <a:cubicBezTo>
                      <a:pt x="745" y="227"/>
                      <a:pt x="766" y="205"/>
                      <a:pt x="782" y="187"/>
                    </a:cubicBezTo>
                    <a:cubicBezTo>
                      <a:pt x="798" y="169"/>
                      <a:pt x="807" y="153"/>
                      <a:pt x="818" y="136"/>
                    </a:cubicBezTo>
                    <a:cubicBezTo>
                      <a:pt x="829" y="119"/>
                      <a:pt x="842" y="98"/>
                      <a:pt x="851" y="84"/>
                    </a:cubicBezTo>
                    <a:cubicBezTo>
                      <a:pt x="860" y="70"/>
                      <a:pt x="865" y="61"/>
                      <a:pt x="871" y="51"/>
                    </a:cubicBezTo>
                    <a:cubicBezTo>
                      <a:pt x="877" y="41"/>
                      <a:pt x="880" y="30"/>
                      <a:pt x="886" y="22"/>
                    </a:cubicBezTo>
                    <a:cubicBezTo>
                      <a:pt x="892" y="14"/>
                      <a:pt x="899" y="2"/>
                      <a:pt x="905" y="1"/>
                    </a:cubicBezTo>
                    <a:cubicBezTo>
                      <a:pt x="911" y="0"/>
                      <a:pt x="918" y="7"/>
                      <a:pt x="923" y="13"/>
                    </a:cubicBezTo>
                    <a:cubicBezTo>
                      <a:pt x="928" y="19"/>
                      <a:pt x="928" y="20"/>
                      <a:pt x="932" y="37"/>
                    </a:cubicBezTo>
                    <a:cubicBezTo>
                      <a:pt x="936" y="54"/>
                      <a:pt x="941" y="91"/>
                      <a:pt x="944" y="115"/>
                    </a:cubicBezTo>
                    <a:cubicBezTo>
                      <a:pt x="947" y="139"/>
                      <a:pt x="949" y="143"/>
                      <a:pt x="953" y="181"/>
                    </a:cubicBezTo>
                    <a:cubicBezTo>
                      <a:pt x="957" y="219"/>
                      <a:pt x="964" y="300"/>
                      <a:pt x="967" y="346"/>
                    </a:cubicBezTo>
                    <a:cubicBezTo>
                      <a:pt x="970" y="392"/>
                      <a:pt x="973" y="434"/>
                      <a:pt x="974" y="457"/>
                    </a:cubicBezTo>
                  </a:path>
                </a:pathLst>
              </a:cu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16751" name="Group 37"/>
            <p:cNvGrpSpPr>
              <a:grpSpLocks/>
            </p:cNvGrpSpPr>
            <p:nvPr/>
          </p:nvGrpSpPr>
          <p:grpSpPr bwMode="auto">
            <a:xfrm>
              <a:off x="3303" y="2526"/>
              <a:ext cx="1932" cy="913"/>
              <a:chOff x="3315" y="2484"/>
              <a:chExt cx="1932" cy="913"/>
            </a:xfrm>
          </p:grpSpPr>
          <p:sp>
            <p:nvSpPr>
              <p:cNvPr id="116752" name="Freeform 24"/>
              <p:cNvSpPr>
                <a:spLocks/>
              </p:cNvSpPr>
              <p:nvPr/>
            </p:nvSpPr>
            <p:spPr bwMode="auto">
              <a:xfrm>
                <a:off x="3315" y="2484"/>
                <a:ext cx="966" cy="913"/>
              </a:xfrm>
              <a:custGeom>
                <a:avLst/>
                <a:gdLst>
                  <a:gd name="T0" fmla="*/ 0 w 966"/>
                  <a:gd name="T1" fmla="*/ 909 h 913"/>
                  <a:gd name="T2" fmla="*/ 261 w 966"/>
                  <a:gd name="T3" fmla="*/ 912 h 913"/>
                  <a:gd name="T4" fmla="*/ 465 w 966"/>
                  <a:gd name="T5" fmla="*/ 900 h 913"/>
                  <a:gd name="T6" fmla="*/ 609 w 966"/>
                  <a:gd name="T7" fmla="*/ 888 h 913"/>
                  <a:gd name="T8" fmla="*/ 729 w 966"/>
                  <a:gd name="T9" fmla="*/ 855 h 913"/>
                  <a:gd name="T10" fmla="*/ 795 w 966"/>
                  <a:gd name="T11" fmla="*/ 810 h 913"/>
                  <a:gd name="T12" fmla="*/ 852 w 966"/>
                  <a:gd name="T13" fmla="*/ 717 h 913"/>
                  <a:gd name="T14" fmla="*/ 891 w 966"/>
                  <a:gd name="T15" fmla="*/ 540 h 913"/>
                  <a:gd name="T16" fmla="*/ 921 w 966"/>
                  <a:gd name="T17" fmla="*/ 336 h 913"/>
                  <a:gd name="T18" fmla="*/ 936 w 966"/>
                  <a:gd name="T19" fmla="*/ 198 h 913"/>
                  <a:gd name="T20" fmla="*/ 948 w 966"/>
                  <a:gd name="T21" fmla="*/ 81 h 913"/>
                  <a:gd name="T22" fmla="*/ 954 w 966"/>
                  <a:gd name="T23" fmla="*/ 36 h 913"/>
                  <a:gd name="T24" fmla="*/ 966 w 966"/>
                  <a:gd name="T25" fmla="*/ 0 h 91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66"/>
                  <a:gd name="T40" fmla="*/ 0 h 913"/>
                  <a:gd name="T41" fmla="*/ 966 w 966"/>
                  <a:gd name="T42" fmla="*/ 913 h 91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66" h="913">
                    <a:moveTo>
                      <a:pt x="0" y="909"/>
                    </a:moveTo>
                    <a:cubicBezTo>
                      <a:pt x="43" y="909"/>
                      <a:pt x="184" y="913"/>
                      <a:pt x="261" y="912"/>
                    </a:cubicBezTo>
                    <a:cubicBezTo>
                      <a:pt x="338" y="911"/>
                      <a:pt x="407" y="904"/>
                      <a:pt x="465" y="900"/>
                    </a:cubicBezTo>
                    <a:cubicBezTo>
                      <a:pt x="523" y="896"/>
                      <a:pt x="565" y="896"/>
                      <a:pt x="609" y="888"/>
                    </a:cubicBezTo>
                    <a:cubicBezTo>
                      <a:pt x="653" y="880"/>
                      <a:pt x="698" y="868"/>
                      <a:pt x="729" y="855"/>
                    </a:cubicBezTo>
                    <a:cubicBezTo>
                      <a:pt x="760" y="842"/>
                      <a:pt x="775" y="833"/>
                      <a:pt x="795" y="810"/>
                    </a:cubicBezTo>
                    <a:cubicBezTo>
                      <a:pt x="815" y="787"/>
                      <a:pt x="836" y="762"/>
                      <a:pt x="852" y="717"/>
                    </a:cubicBezTo>
                    <a:cubicBezTo>
                      <a:pt x="868" y="672"/>
                      <a:pt x="880" y="603"/>
                      <a:pt x="891" y="540"/>
                    </a:cubicBezTo>
                    <a:cubicBezTo>
                      <a:pt x="902" y="477"/>
                      <a:pt x="914" y="393"/>
                      <a:pt x="921" y="336"/>
                    </a:cubicBezTo>
                    <a:cubicBezTo>
                      <a:pt x="928" y="279"/>
                      <a:pt x="932" y="240"/>
                      <a:pt x="936" y="198"/>
                    </a:cubicBezTo>
                    <a:cubicBezTo>
                      <a:pt x="940" y="156"/>
                      <a:pt x="945" y="108"/>
                      <a:pt x="948" y="81"/>
                    </a:cubicBezTo>
                    <a:cubicBezTo>
                      <a:pt x="951" y="54"/>
                      <a:pt x="951" y="49"/>
                      <a:pt x="954" y="36"/>
                    </a:cubicBezTo>
                    <a:cubicBezTo>
                      <a:pt x="957" y="23"/>
                      <a:pt x="964" y="7"/>
                      <a:pt x="966" y="0"/>
                    </a:cubicBezTo>
                  </a:path>
                </a:pathLst>
              </a:custGeom>
              <a:noFill/>
              <a:ln w="5715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16753" name="Freeform 27"/>
              <p:cNvSpPr>
                <a:spLocks/>
              </p:cNvSpPr>
              <p:nvPr/>
            </p:nvSpPr>
            <p:spPr bwMode="auto">
              <a:xfrm flipH="1">
                <a:off x="4281" y="2484"/>
                <a:ext cx="966" cy="913"/>
              </a:xfrm>
              <a:custGeom>
                <a:avLst/>
                <a:gdLst>
                  <a:gd name="T0" fmla="*/ 0 w 966"/>
                  <a:gd name="T1" fmla="*/ 909 h 913"/>
                  <a:gd name="T2" fmla="*/ 261 w 966"/>
                  <a:gd name="T3" fmla="*/ 912 h 913"/>
                  <a:gd name="T4" fmla="*/ 465 w 966"/>
                  <a:gd name="T5" fmla="*/ 900 h 913"/>
                  <a:gd name="T6" fmla="*/ 609 w 966"/>
                  <a:gd name="T7" fmla="*/ 888 h 913"/>
                  <a:gd name="T8" fmla="*/ 729 w 966"/>
                  <a:gd name="T9" fmla="*/ 855 h 913"/>
                  <a:gd name="T10" fmla="*/ 795 w 966"/>
                  <a:gd name="T11" fmla="*/ 810 h 913"/>
                  <a:gd name="T12" fmla="*/ 852 w 966"/>
                  <a:gd name="T13" fmla="*/ 717 h 913"/>
                  <a:gd name="T14" fmla="*/ 891 w 966"/>
                  <a:gd name="T15" fmla="*/ 540 h 913"/>
                  <a:gd name="T16" fmla="*/ 921 w 966"/>
                  <a:gd name="T17" fmla="*/ 336 h 913"/>
                  <a:gd name="T18" fmla="*/ 936 w 966"/>
                  <a:gd name="T19" fmla="*/ 198 h 913"/>
                  <a:gd name="T20" fmla="*/ 948 w 966"/>
                  <a:gd name="T21" fmla="*/ 81 h 913"/>
                  <a:gd name="T22" fmla="*/ 954 w 966"/>
                  <a:gd name="T23" fmla="*/ 36 h 913"/>
                  <a:gd name="T24" fmla="*/ 966 w 966"/>
                  <a:gd name="T25" fmla="*/ 0 h 91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66"/>
                  <a:gd name="T40" fmla="*/ 0 h 913"/>
                  <a:gd name="T41" fmla="*/ 966 w 966"/>
                  <a:gd name="T42" fmla="*/ 913 h 91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66" h="913">
                    <a:moveTo>
                      <a:pt x="0" y="909"/>
                    </a:moveTo>
                    <a:cubicBezTo>
                      <a:pt x="43" y="909"/>
                      <a:pt x="184" y="913"/>
                      <a:pt x="261" y="912"/>
                    </a:cubicBezTo>
                    <a:cubicBezTo>
                      <a:pt x="338" y="911"/>
                      <a:pt x="407" y="904"/>
                      <a:pt x="465" y="900"/>
                    </a:cubicBezTo>
                    <a:cubicBezTo>
                      <a:pt x="523" y="896"/>
                      <a:pt x="565" y="896"/>
                      <a:pt x="609" y="888"/>
                    </a:cubicBezTo>
                    <a:cubicBezTo>
                      <a:pt x="653" y="880"/>
                      <a:pt x="698" y="868"/>
                      <a:pt x="729" y="855"/>
                    </a:cubicBezTo>
                    <a:cubicBezTo>
                      <a:pt x="760" y="842"/>
                      <a:pt x="775" y="833"/>
                      <a:pt x="795" y="810"/>
                    </a:cubicBezTo>
                    <a:cubicBezTo>
                      <a:pt x="815" y="787"/>
                      <a:pt x="836" y="762"/>
                      <a:pt x="852" y="717"/>
                    </a:cubicBezTo>
                    <a:cubicBezTo>
                      <a:pt x="868" y="672"/>
                      <a:pt x="880" y="603"/>
                      <a:pt x="891" y="540"/>
                    </a:cubicBezTo>
                    <a:cubicBezTo>
                      <a:pt x="902" y="477"/>
                      <a:pt x="914" y="393"/>
                      <a:pt x="921" y="336"/>
                    </a:cubicBezTo>
                    <a:cubicBezTo>
                      <a:pt x="928" y="279"/>
                      <a:pt x="932" y="240"/>
                      <a:pt x="936" y="198"/>
                    </a:cubicBezTo>
                    <a:cubicBezTo>
                      <a:pt x="940" y="156"/>
                      <a:pt x="945" y="108"/>
                      <a:pt x="948" y="81"/>
                    </a:cubicBezTo>
                    <a:cubicBezTo>
                      <a:pt x="951" y="54"/>
                      <a:pt x="951" y="49"/>
                      <a:pt x="954" y="36"/>
                    </a:cubicBezTo>
                    <a:cubicBezTo>
                      <a:pt x="957" y="23"/>
                      <a:pt x="964" y="7"/>
                      <a:pt x="966" y="0"/>
                    </a:cubicBezTo>
                  </a:path>
                </a:pathLst>
              </a:custGeom>
              <a:noFill/>
              <a:ln w="5715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</p:grpSp>
      <p:graphicFrame>
        <p:nvGraphicFramePr>
          <p:cNvPr id="116738" name="Object 5"/>
          <p:cNvGraphicFramePr>
            <a:graphicFrameLocks noChangeAspect="1"/>
          </p:cNvGraphicFramePr>
          <p:nvPr/>
        </p:nvGraphicFramePr>
        <p:xfrm>
          <a:off x="1666875" y="4714875"/>
          <a:ext cx="2111376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22" name="Equação" r:id="rId5" imgW="952200" imgH="419040" progId="Equation.3">
                  <p:embed/>
                </p:oleObj>
              </mc:Choice>
              <mc:Fallback>
                <p:oleObj name="Equação" r:id="rId5" imgW="952200" imgH="419040" progId="Equation.3">
                  <p:embed/>
                  <p:pic>
                    <p:nvPicPr>
                      <p:cNvPr id="11673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6875" y="4714875"/>
                        <a:ext cx="2111376" cy="928688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241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Ex.3:Transformada de uma constante</a:t>
            </a:r>
            <a:endParaRPr lang="pt-BR" smtClean="0"/>
          </a:p>
        </p:txBody>
      </p:sp>
      <p:sp>
        <p:nvSpPr>
          <p:cNvPr id="217091" name="Espaço Reservado para Conteúdo 2"/>
          <p:cNvSpPr>
            <a:spLocks noGrp="1"/>
          </p:cNvSpPr>
          <p:nvPr>
            <p:ph idx="1"/>
          </p:nvPr>
        </p:nvSpPr>
        <p:spPr>
          <a:xfrm>
            <a:off x="33338" y="857257"/>
            <a:ext cx="9705976" cy="5381625"/>
          </a:xfrm>
        </p:spPr>
        <p:txBody>
          <a:bodyPr/>
          <a:lstStyle/>
          <a:p>
            <a:r>
              <a:rPr lang="en-US" smtClean="0"/>
              <a:t>Se considerarmos uma função constante como um caso limite da exp.descresc. (vide figura ) teremos como Tr.de Fourier: (próximo slide)</a:t>
            </a:r>
          </a:p>
        </p:txBody>
      </p:sp>
      <p:pic>
        <p:nvPicPr>
          <p:cNvPr id="217092" name="Picture 2" descr="17_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9" y="2643206"/>
            <a:ext cx="6280151" cy="321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804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Ex.3:Transformada de uma constante</a:t>
            </a:r>
            <a:endParaRPr lang="pt-BR" smtClean="0"/>
          </a:p>
        </p:txBody>
      </p:sp>
      <p:pic>
        <p:nvPicPr>
          <p:cNvPr id="2181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97" y="1071563"/>
            <a:ext cx="9572625" cy="505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422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Ex.3:Transformada de uma constante (cont.)</a:t>
            </a:r>
            <a:endParaRPr lang="pt-BR" smtClean="0"/>
          </a:p>
        </p:txBody>
      </p:sp>
      <p:pic>
        <p:nvPicPr>
          <p:cNvPr id="2191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995381"/>
            <a:ext cx="9915525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14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3143250"/>
            <a:ext cx="971550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544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Condições para o uso da Transf.de Laplace no cálculo de Transf.de Fourier</a:t>
            </a:r>
            <a:endParaRPr lang="pt-BR" smtClean="0"/>
          </a:p>
        </p:txBody>
      </p:sp>
      <p:sp>
        <p:nvSpPr>
          <p:cNvPr id="22016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Se ∫</a:t>
            </a:r>
            <a:r>
              <a:rPr lang="en-US" baseline="-25000" smtClean="0"/>
              <a:t> -∞ </a:t>
            </a:r>
            <a:r>
              <a:rPr lang="en-US" baseline="30000" smtClean="0"/>
              <a:t>+∞ </a:t>
            </a:r>
            <a:r>
              <a:rPr lang="en-US" smtClean="0"/>
              <a:t>|f(t)| converge podemos calcular a transformada de fourier de uma função substituindo </a:t>
            </a:r>
            <a:r>
              <a:rPr lang="en-US" i="1" smtClean="0"/>
              <a:t>s</a:t>
            </a:r>
            <a:r>
              <a:rPr lang="en-US" smtClean="0"/>
              <a:t> por </a:t>
            </a:r>
            <a:r>
              <a:rPr lang="en-US" i="1" smtClean="0"/>
              <a:t>jw</a:t>
            </a:r>
          </a:p>
          <a:p>
            <a:r>
              <a:rPr lang="en-US" smtClean="0"/>
              <a:t>Se f(t) = 0 para t&lt;0 uma substituição de s por jw é o suficiente </a:t>
            </a:r>
          </a:p>
          <a:p>
            <a:r>
              <a:rPr lang="en-US" smtClean="0"/>
              <a:t>Se f(t) = 0 para t&gt;0 uma substituição de s por   -jw é o suficiente</a:t>
            </a:r>
          </a:p>
          <a:p>
            <a:r>
              <a:rPr lang="en-US" smtClean="0"/>
              <a:t>Se f(t) existir para valores negativos e positivos a transformada será : F(</a:t>
            </a:r>
            <a:r>
              <a:rPr lang="en-US" i="1" smtClean="0"/>
              <a:t>s</a:t>
            </a:r>
            <a:r>
              <a:rPr lang="en-US" smtClean="0"/>
              <a:t>=</a:t>
            </a:r>
            <a:r>
              <a:rPr lang="en-US" i="1" smtClean="0"/>
              <a:t>jw</a:t>
            </a:r>
            <a:r>
              <a:rPr lang="en-US" smtClean="0"/>
              <a:t>) + F(</a:t>
            </a:r>
            <a:r>
              <a:rPr lang="en-US" i="1" smtClean="0"/>
              <a:t>s</a:t>
            </a:r>
            <a:r>
              <a:rPr lang="en-US" smtClean="0"/>
              <a:t>=</a:t>
            </a:r>
            <a:r>
              <a:rPr lang="en-US" i="1" smtClean="0"/>
              <a:t>-jw</a:t>
            </a:r>
            <a:r>
              <a:rPr lang="en-US" smtClean="0"/>
              <a:t>)</a:t>
            </a:r>
            <a:r>
              <a:rPr lang="pt-BR" i="1" baseline="30000" smtClean="0"/>
              <a:t> </a:t>
            </a: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9134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Ex.4 – Transformada de Fourier de				f(t) = e</a:t>
            </a:r>
            <a:r>
              <a:rPr lang="en-US" baseline="30000" smtClean="0"/>
              <a:t>-at</a:t>
            </a:r>
            <a:r>
              <a:rPr lang="en-US" smtClean="0"/>
              <a:t> cos(w</a:t>
            </a:r>
            <a:r>
              <a:rPr lang="en-US" baseline="-25000" smtClean="0"/>
              <a:t>0</a:t>
            </a:r>
            <a:r>
              <a:rPr lang="en-US" smtClean="0"/>
              <a:t>t) para t&gt;=0</a:t>
            </a:r>
            <a:r>
              <a:rPr lang="en-US" baseline="30000" smtClean="0"/>
              <a:t>+</a:t>
            </a:r>
            <a:endParaRPr lang="pt-BR" baseline="30000" smtClean="0"/>
          </a:p>
        </p:txBody>
      </p:sp>
      <p:sp>
        <p:nvSpPr>
          <p:cNvPr id="221187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Partindo da F(s) ( transf.de Laplace ) e substituindo s por jw teremos : </a:t>
            </a:r>
            <a:endParaRPr lang="pt-BR" smtClean="0"/>
          </a:p>
        </p:txBody>
      </p:sp>
      <p:pic>
        <p:nvPicPr>
          <p:cNvPr id="22118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94" y="2252666"/>
            <a:ext cx="5153025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337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Ex.4 – Transformada de Fourier de 				f(t) = e</a:t>
            </a:r>
            <a:r>
              <a:rPr lang="en-US" baseline="30000" smtClean="0"/>
              <a:t>-at</a:t>
            </a:r>
            <a:r>
              <a:rPr lang="en-US" smtClean="0"/>
              <a:t> cos(w</a:t>
            </a:r>
            <a:r>
              <a:rPr lang="en-US" baseline="-25000" smtClean="0"/>
              <a:t>0</a:t>
            </a:r>
            <a:r>
              <a:rPr lang="en-US" smtClean="0"/>
              <a:t>t) para t&lt;=0</a:t>
            </a:r>
            <a:r>
              <a:rPr lang="en-US" baseline="30000" smtClean="0"/>
              <a:t>-</a:t>
            </a:r>
            <a:endParaRPr lang="pt-BR" baseline="30000" smtClean="0"/>
          </a:p>
        </p:txBody>
      </p:sp>
      <p:sp>
        <p:nvSpPr>
          <p:cNvPr id="222211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Partindo da F(s) ( transf.de Laplace ) teremos : </a:t>
            </a:r>
            <a:endParaRPr lang="pt-BR" smtClean="0"/>
          </a:p>
        </p:txBody>
      </p:sp>
      <p:pic>
        <p:nvPicPr>
          <p:cNvPr id="2222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1" y="1857375"/>
            <a:ext cx="4500563" cy="351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22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5" y="5353068"/>
            <a:ext cx="5214938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160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Transformadas de Laplace sen(wt)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mtClean="0"/>
              <a:t>Senoidal : f(t) = sen(</a:t>
            </a:r>
            <a:r>
              <a:rPr lang="el-GR" smtClean="0"/>
              <a:t>ώ</a:t>
            </a:r>
            <a:r>
              <a:rPr lang="pt-BR" smtClean="0"/>
              <a:t>t)</a:t>
            </a:r>
          </a:p>
          <a:p>
            <a:endParaRPr lang="pt-BR" smtClean="0"/>
          </a:p>
        </p:txBody>
      </p:sp>
      <p:graphicFrame>
        <p:nvGraphicFramePr>
          <p:cNvPr id="22530" name="Object 2"/>
          <p:cNvGraphicFramePr>
            <a:graphicFrameLocks noChangeAspect="1"/>
          </p:cNvGraphicFramePr>
          <p:nvPr/>
        </p:nvGraphicFramePr>
        <p:xfrm>
          <a:off x="534998" y="1916131"/>
          <a:ext cx="7786687" cy="280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4" name="Equação" r:id="rId3" imgW="3898800" imgH="1409400" progId="Equation.3">
                  <p:embed/>
                </p:oleObj>
              </mc:Choice>
              <mc:Fallback>
                <p:oleObj name="Equação" r:id="rId3" imgW="3898800" imgH="14094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998" y="1916131"/>
                        <a:ext cx="7786687" cy="280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9" grpId="0" build="p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Ex.4 – Transformada de Fourier de 			f(t) = e</a:t>
            </a:r>
            <a:r>
              <a:rPr lang="en-US" baseline="30000" smtClean="0"/>
              <a:t>-at</a:t>
            </a:r>
            <a:r>
              <a:rPr lang="en-US" smtClean="0"/>
              <a:t> para t qualquer</a:t>
            </a:r>
            <a:endParaRPr lang="pt-BR" baseline="30000" smtClean="0"/>
          </a:p>
        </p:txBody>
      </p:sp>
      <p:sp>
        <p:nvSpPr>
          <p:cNvPr id="22323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Partindo das F(s) anteriores teremos : </a:t>
            </a:r>
            <a:endParaRPr lang="pt-BR" smtClean="0"/>
          </a:p>
        </p:txBody>
      </p:sp>
      <p:pic>
        <p:nvPicPr>
          <p:cNvPr id="2232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97" y="1928813"/>
            <a:ext cx="4071937" cy="281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323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38" y="2000268"/>
            <a:ext cx="4357687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512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</a:t>
            </a:r>
            <a:endParaRPr lang="pt-BR" smtClean="0"/>
          </a:p>
        </p:txBody>
      </p:sp>
      <p:sp>
        <p:nvSpPr>
          <p:cNvPr id="224259" name="Espaço Reservado para Conteúdo 2"/>
          <p:cNvSpPr>
            <a:spLocks noGrp="1"/>
          </p:cNvSpPr>
          <p:nvPr>
            <p:ph idx="1"/>
          </p:nvPr>
        </p:nvSpPr>
        <p:spPr>
          <a:xfrm>
            <a:off x="293691" y="1000126"/>
            <a:ext cx="9340850" cy="5381625"/>
          </a:xfrm>
        </p:spPr>
        <p:txBody>
          <a:bodyPr/>
          <a:lstStyle/>
          <a:p>
            <a:r>
              <a:rPr lang="en-US" smtClean="0"/>
              <a:t>Transformadas de Fourier da :</a:t>
            </a:r>
          </a:p>
          <a:p>
            <a:pPr lvl="1"/>
            <a:r>
              <a:rPr lang="en-US" smtClean="0"/>
              <a:t>Função Sinal</a:t>
            </a:r>
          </a:p>
          <a:p>
            <a:pPr lvl="1"/>
            <a:r>
              <a:rPr lang="en-US" smtClean="0"/>
              <a:t>Função Degrau Unitário</a:t>
            </a:r>
          </a:p>
          <a:p>
            <a:pPr lvl="1"/>
            <a:r>
              <a:rPr lang="en-US" smtClean="0"/>
              <a:t>Função Cosseno</a:t>
            </a:r>
          </a:p>
          <a:p>
            <a:r>
              <a:rPr lang="en-US" smtClean="0"/>
              <a:t>Propriedades matemáticas da Transf.de Fourier</a:t>
            </a:r>
          </a:p>
          <a:p>
            <a:pPr lvl="1"/>
            <a:r>
              <a:rPr lang="en-US" smtClean="0"/>
              <a:t>Forma polar e forma retangular</a:t>
            </a:r>
          </a:p>
          <a:p>
            <a:pPr lvl="1"/>
            <a:r>
              <a:rPr lang="en-US" smtClean="0"/>
              <a:t>Linearidade : Multip.por constante e soma</a:t>
            </a:r>
          </a:p>
          <a:p>
            <a:pPr lvl="1"/>
            <a:r>
              <a:rPr lang="en-US" smtClean="0"/>
              <a:t>Diferenciação</a:t>
            </a:r>
          </a:p>
          <a:p>
            <a:pPr lvl="1"/>
            <a:r>
              <a:rPr lang="en-US" smtClean="0"/>
              <a:t>Integração</a:t>
            </a:r>
          </a:p>
          <a:p>
            <a:pPr lvl="1"/>
            <a:r>
              <a:rPr lang="en-US" smtClean="0"/>
              <a:t>Escalonamento no tempo e na frequência</a:t>
            </a:r>
          </a:p>
          <a:p>
            <a:pPr lvl="1"/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3362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Transf.de Fourier da Função Sinal</a:t>
            </a:r>
            <a:endParaRPr lang="pt-BR" smtClean="0"/>
          </a:p>
        </p:txBody>
      </p:sp>
      <p:pic>
        <p:nvPicPr>
          <p:cNvPr id="225283" name="Picture 2" descr="17_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97" y="857252"/>
            <a:ext cx="9572625" cy="576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799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Transf.de Fourier da Função Sinal (sol.)</a:t>
            </a:r>
            <a:endParaRPr lang="pt-BR" smtClean="0"/>
          </a:p>
        </p:txBody>
      </p:sp>
      <p:sp>
        <p:nvSpPr>
          <p:cNvPr id="226307" name="Espaço Reservado para Conteúdo 5"/>
          <p:cNvSpPr>
            <a:spLocks noGrp="1"/>
          </p:cNvSpPr>
          <p:nvPr>
            <p:ph idx="1"/>
          </p:nvPr>
        </p:nvSpPr>
        <p:spPr>
          <a:xfrm>
            <a:off x="293691" y="928692"/>
            <a:ext cx="9340850" cy="5381625"/>
          </a:xfrm>
        </p:spPr>
        <p:txBody>
          <a:bodyPr/>
          <a:lstStyle/>
          <a:p>
            <a:r>
              <a:rPr lang="en-US" smtClean="0"/>
              <a:t>Podemos aproximar sign(t) pelas funções abaixo fazendo </a:t>
            </a:r>
            <a:r>
              <a:rPr lang="el-GR" smtClean="0"/>
              <a:t>ε</a:t>
            </a:r>
            <a:r>
              <a:rPr lang="en-US" smtClean="0"/>
              <a:t>-&gt;0 </a:t>
            </a:r>
            <a:endParaRPr lang="pt-BR" smtClean="0"/>
          </a:p>
        </p:txBody>
      </p:sp>
      <p:pic>
        <p:nvPicPr>
          <p:cNvPr id="226308" name="Picture 2" descr="17_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5" y="1860554"/>
            <a:ext cx="8523288" cy="464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569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Transf.de Fourier da função sinal (sol.)</a:t>
            </a:r>
            <a:endParaRPr lang="pt-BR" smtClean="0"/>
          </a:p>
        </p:txBody>
      </p:sp>
      <p:pic>
        <p:nvPicPr>
          <p:cNvPr id="2273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1717675"/>
            <a:ext cx="2643188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733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2401906"/>
            <a:ext cx="371475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733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73" y="3000375"/>
            <a:ext cx="6607175" cy="321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85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Transf.de Fourier da Função Degrau Unitário</a:t>
            </a:r>
            <a:endParaRPr lang="pt-BR" smtClean="0"/>
          </a:p>
        </p:txBody>
      </p:sp>
      <p:sp>
        <p:nvSpPr>
          <p:cNvPr id="228355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Podemos considerar u(t) = ½ + sign(t)/2</a:t>
            </a:r>
          </a:p>
          <a:p>
            <a:r>
              <a:rPr lang="en-US" smtClean="0"/>
              <a:t>Logo :</a:t>
            </a:r>
            <a:endParaRPr lang="pt-BR" smtClean="0"/>
          </a:p>
        </p:txBody>
      </p:sp>
      <p:pic>
        <p:nvPicPr>
          <p:cNvPr id="2283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1" y="2471756"/>
            <a:ext cx="7696200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392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Transf.de Fourier da Função Cosseno</a:t>
            </a:r>
            <a:endParaRPr lang="pt-BR" smtClean="0"/>
          </a:p>
        </p:txBody>
      </p:sp>
      <p:sp>
        <p:nvSpPr>
          <p:cNvPr id="229379" name="Espaço Reservado para Conteúdo 2"/>
          <p:cNvSpPr>
            <a:spLocks noGrp="1"/>
          </p:cNvSpPr>
          <p:nvPr>
            <p:ph idx="1"/>
          </p:nvPr>
        </p:nvSpPr>
        <p:spPr>
          <a:xfrm>
            <a:off x="293691" y="857257"/>
            <a:ext cx="9340850" cy="5381625"/>
          </a:xfrm>
        </p:spPr>
        <p:txBody>
          <a:bodyPr/>
          <a:lstStyle/>
          <a:p>
            <a:r>
              <a:rPr lang="en-US" smtClean="0"/>
              <a:t>Suponha uma função de w da seguinte forma :</a:t>
            </a:r>
            <a:endParaRPr lang="pt-BR" smtClean="0"/>
          </a:p>
        </p:txBody>
      </p:sp>
      <p:pic>
        <p:nvPicPr>
          <p:cNvPr id="2293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816" y="1571643"/>
            <a:ext cx="4714875" cy="253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938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4295793"/>
            <a:ext cx="5429250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062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Prop.Matem.:Forma polar e retangular</a:t>
            </a:r>
            <a:endParaRPr lang="pt-BR" smtClean="0"/>
          </a:p>
        </p:txBody>
      </p:sp>
      <p:pic>
        <p:nvPicPr>
          <p:cNvPr id="23040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97" y="857252"/>
            <a:ext cx="9572625" cy="576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274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Título 1"/>
          <p:cNvSpPr>
            <a:spLocks noGrp="1"/>
          </p:cNvSpPr>
          <p:nvPr>
            <p:ph type="title"/>
          </p:nvPr>
        </p:nvSpPr>
        <p:spPr>
          <a:xfrm>
            <a:off x="166697" y="260350"/>
            <a:ext cx="9572625" cy="533400"/>
          </a:xfrm>
        </p:spPr>
        <p:txBody>
          <a:bodyPr/>
          <a:lstStyle/>
          <a:p>
            <a:r>
              <a:rPr lang="en-US" smtClean="0"/>
              <a:t>Forma polar e retangular : considerações</a:t>
            </a:r>
            <a:endParaRPr lang="pt-BR" smtClean="0"/>
          </a:p>
        </p:txBody>
      </p:sp>
      <p:pic>
        <p:nvPicPr>
          <p:cNvPr id="2314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97" y="857252"/>
            <a:ext cx="9572625" cy="576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498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Título 1"/>
          <p:cNvSpPr>
            <a:spLocks noGrp="1"/>
          </p:cNvSpPr>
          <p:nvPr>
            <p:ph type="title"/>
          </p:nvPr>
        </p:nvSpPr>
        <p:spPr>
          <a:xfrm>
            <a:off x="166697" y="260350"/>
            <a:ext cx="9572625" cy="533400"/>
          </a:xfrm>
        </p:spPr>
        <p:txBody>
          <a:bodyPr/>
          <a:lstStyle/>
          <a:p>
            <a:r>
              <a:rPr lang="en-US" smtClean="0"/>
              <a:t>Forma polar e retangular : considerações</a:t>
            </a:r>
            <a:endParaRPr lang="pt-BR" smtClean="0"/>
          </a:p>
        </p:txBody>
      </p:sp>
      <p:pic>
        <p:nvPicPr>
          <p:cNvPr id="23245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857254"/>
            <a:ext cx="971550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245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3286143"/>
            <a:ext cx="9791700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09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 – Transformadas de Laplace</a:t>
            </a:r>
            <a:endParaRPr lang="pt-BR" smtClean="0"/>
          </a:p>
        </p:txBody>
      </p:sp>
      <p:sp>
        <p:nvSpPr>
          <p:cNvPr id="12288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50813" y="1196983"/>
            <a:ext cx="4586287" cy="5381625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dirty="0" err="1" smtClean="0"/>
              <a:t>Motivação</a:t>
            </a:r>
            <a:r>
              <a:rPr lang="en-US" dirty="0" smtClean="0"/>
              <a:t> : </a:t>
            </a:r>
            <a:r>
              <a:rPr lang="en-US" dirty="0" err="1" smtClean="0"/>
              <a:t>Circuito</a:t>
            </a:r>
            <a:r>
              <a:rPr lang="en-US" dirty="0" smtClean="0"/>
              <a:t> RLC</a:t>
            </a:r>
          </a:p>
          <a:p>
            <a:pPr>
              <a:defRPr/>
            </a:pPr>
            <a:r>
              <a:rPr lang="en-US" dirty="0" smtClean="0"/>
              <a:t>Transf.de Laplace: </a:t>
            </a:r>
            <a:r>
              <a:rPr lang="en-US" dirty="0" err="1" smtClean="0"/>
              <a:t>Definição</a:t>
            </a:r>
            <a:endParaRPr lang="en-US" dirty="0" smtClean="0"/>
          </a:p>
          <a:p>
            <a:pPr>
              <a:defRPr/>
            </a:pPr>
            <a:r>
              <a:rPr lang="en-US" err="1" smtClean="0"/>
              <a:t>Função</a:t>
            </a:r>
            <a:r>
              <a:rPr lang="en-US" smtClean="0"/>
              <a:t> Degrau</a:t>
            </a:r>
          </a:p>
          <a:p>
            <a:pPr>
              <a:defRPr/>
            </a:pPr>
            <a:r>
              <a:rPr lang="en-US"/>
              <a:t>Deslocamento no tempo</a:t>
            </a:r>
          </a:p>
          <a:p>
            <a:pPr>
              <a:defRPr/>
            </a:pPr>
            <a:r>
              <a:rPr lang="pt-BR"/>
              <a:t>Exponencial decrescente</a:t>
            </a:r>
          </a:p>
          <a:p>
            <a:pPr>
              <a:defRPr/>
            </a:pPr>
            <a:r>
              <a:rPr lang="en-US" smtClean="0"/>
              <a:t>Função Impulso</a:t>
            </a:r>
          </a:p>
          <a:p>
            <a:pPr>
              <a:defRPr/>
            </a:pPr>
            <a:r>
              <a:rPr lang="en-US" smtClean="0"/>
              <a:t>Linearidade</a:t>
            </a:r>
            <a:endParaRPr lang="en-US" dirty="0" smtClean="0"/>
          </a:p>
          <a:p>
            <a:pPr>
              <a:defRPr/>
            </a:pPr>
            <a:r>
              <a:rPr lang="en-US" smtClean="0"/>
              <a:t>Rampa</a:t>
            </a:r>
          </a:p>
          <a:p>
            <a:pPr>
              <a:defRPr/>
            </a:pPr>
            <a:r>
              <a:rPr lang="en-US" smtClean="0"/>
              <a:t>Polinomial</a:t>
            </a:r>
          </a:p>
          <a:p>
            <a:pPr lvl="1">
              <a:defRPr/>
            </a:pPr>
            <a:r>
              <a:rPr lang="en-US" smtClean="0"/>
              <a:t>Função Gamma (opcional)</a:t>
            </a:r>
            <a:endParaRPr lang="pt-BR" dirty="0" smtClean="0"/>
          </a:p>
          <a:p>
            <a:pPr>
              <a:defRPr/>
            </a:pPr>
            <a:r>
              <a:rPr lang="pt-BR" smtClean="0"/>
              <a:t>Seno e cosseno</a:t>
            </a:r>
          </a:p>
          <a:p>
            <a:pPr>
              <a:defRPr/>
            </a:pPr>
            <a:r>
              <a:rPr lang="pt-BR" smtClean="0"/>
              <a:t>Deslocamento na frequência</a:t>
            </a:r>
            <a:endParaRPr lang="pt-BR" dirty="0" smtClean="0"/>
          </a:p>
          <a:p>
            <a:pPr>
              <a:defRPr/>
            </a:pPr>
            <a:r>
              <a:rPr lang="pt-BR" smtClean="0"/>
              <a:t>Seno </a:t>
            </a:r>
            <a:r>
              <a:rPr lang="pt-BR" dirty="0" smtClean="0"/>
              <a:t>e </a:t>
            </a:r>
            <a:r>
              <a:rPr lang="pt-BR" smtClean="0"/>
              <a:t>cosseno amortecidos</a:t>
            </a:r>
          </a:p>
          <a:p>
            <a:pPr marL="0" indent="0">
              <a:buNone/>
              <a:defRPr/>
            </a:pPr>
            <a:endParaRPr lang="en-US" dirty="0" smtClean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808548" y="1196983"/>
            <a:ext cx="4897437" cy="5381625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pt-BR" smtClean="0"/>
              <a:t>Transf.Inv.: Fraç.Parciais, resíduos</a:t>
            </a:r>
            <a:endParaRPr lang="en-US" smtClean="0"/>
          </a:p>
          <a:p>
            <a:pPr>
              <a:defRPr/>
            </a:pPr>
            <a:r>
              <a:rPr lang="en-US" smtClean="0"/>
              <a:t>Derivação</a:t>
            </a:r>
            <a:endParaRPr lang="en-US"/>
          </a:p>
          <a:p>
            <a:pPr>
              <a:defRPr/>
            </a:pPr>
            <a:r>
              <a:rPr lang="en-US" smtClean="0"/>
              <a:t>Integração</a:t>
            </a:r>
          </a:p>
          <a:p>
            <a:pPr>
              <a:defRPr/>
            </a:pPr>
            <a:r>
              <a:rPr lang="en-US" smtClean="0"/>
              <a:t>Equações Diferenciais Ordinárias</a:t>
            </a:r>
          </a:p>
          <a:p>
            <a:pPr>
              <a:defRPr/>
            </a:pPr>
            <a:r>
              <a:rPr lang="en-US" smtClean="0"/>
              <a:t>Mudança de escala no tempo</a:t>
            </a:r>
          </a:p>
          <a:p>
            <a:pPr>
              <a:defRPr/>
            </a:pPr>
            <a:r>
              <a:rPr lang="en-US" smtClean="0"/>
              <a:t>Mudança de escala na frequência</a:t>
            </a:r>
          </a:p>
          <a:p>
            <a:pPr>
              <a:defRPr/>
            </a:pPr>
            <a:r>
              <a:rPr lang="en-US" smtClean="0"/>
              <a:t>Teorema </a:t>
            </a:r>
            <a:r>
              <a:rPr lang="en-US" dirty="0" smtClean="0"/>
              <a:t>do valor </a:t>
            </a:r>
            <a:r>
              <a:rPr lang="en-US" dirty="0" err="1" smtClean="0"/>
              <a:t>inicial</a:t>
            </a:r>
            <a:endParaRPr lang="en-US" dirty="0" smtClean="0"/>
          </a:p>
          <a:p>
            <a:pPr>
              <a:defRPr/>
            </a:pPr>
            <a:r>
              <a:rPr lang="en-US" dirty="0" err="1" smtClean="0"/>
              <a:t>Teorema</a:t>
            </a:r>
            <a:r>
              <a:rPr lang="en-US" dirty="0" smtClean="0"/>
              <a:t> do valor final</a:t>
            </a:r>
            <a:endParaRPr lang="pt-BR" dirty="0" smtClean="0"/>
          </a:p>
          <a:p>
            <a:pPr>
              <a:defRPr/>
            </a:pPr>
            <a:r>
              <a:rPr lang="en-US" dirty="0" smtClean="0"/>
              <a:t>Integral de </a:t>
            </a:r>
            <a:r>
              <a:rPr lang="en-US" dirty="0" err="1" smtClean="0"/>
              <a:t>convolução</a:t>
            </a:r>
            <a:endParaRPr lang="en-US" dirty="0" smtClean="0"/>
          </a:p>
          <a:p>
            <a:pPr>
              <a:defRPr/>
            </a:pPr>
            <a:r>
              <a:rPr lang="en-US" smtClean="0"/>
              <a:t>Multiplicação no tempo</a:t>
            </a:r>
          </a:p>
          <a:p>
            <a:pPr>
              <a:defRPr/>
            </a:pPr>
            <a:r>
              <a:rPr lang="en-US" smtClean="0"/>
              <a:t>Resolução de Circuitos</a:t>
            </a:r>
          </a:p>
          <a:p>
            <a:pPr>
              <a:defRPr/>
            </a:pPr>
            <a:r>
              <a:rPr lang="en-US" smtClean="0"/>
              <a:t>Diagramas de Bode</a:t>
            </a:r>
          </a:p>
          <a:p>
            <a:pPr>
              <a:defRPr/>
            </a:pPr>
            <a:r>
              <a:rPr lang="en-US" smtClean="0"/>
              <a:t>Resp.em Frequência, Op.Amps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Transformada de Laplace de funções deslocadas na frequência</a:t>
            </a:r>
          </a:p>
        </p:txBody>
      </p:sp>
      <p:graphicFrame>
        <p:nvGraphicFramePr>
          <p:cNvPr id="1229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3782781"/>
              </p:ext>
            </p:extLst>
          </p:nvPr>
        </p:nvGraphicFramePr>
        <p:xfrm>
          <a:off x="2150187" y="1628800"/>
          <a:ext cx="5189537" cy="1341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4" name="Equação" r:id="rId3" imgW="1866600" imgH="482400" progId="Equation.3">
                  <p:embed/>
                </p:oleObj>
              </mc:Choice>
              <mc:Fallback>
                <p:oleObj name="Equação" r:id="rId3" imgW="1866600" imgH="4824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0187" y="1628800"/>
                        <a:ext cx="5189537" cy="1341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1622045"/>
              </p:ext>
            </p:extLst>
          </p:nvPr>
        </p:nvGraphicFramePr>
        <p:xfrm>
          <a:off x="2010494" y="2713044"/>
          <a:ext cx="6038850" cy="1341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5" name="Equação" r:id="rId5" imgW="2171520" imgH="482400" progId="Equation.3">
                  <p:embed/>
                </p:oleObj>
              </mc:Choice>
              <mc:Fallback>
                <p:oleObj name="Equação" r:id="rId5" imgW="2171520" imgH="4824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0494" y="2713044"/>
                        <a:ext cx="6038850" cy="1341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5975294"/>
              </p:ext>
            </p:extLst>
          </p:nvPr>
        </p:nvGraphicFramePr>
        <p:xfrm>
          <a:off x="2010487" y="4054407"/>
          <a:ext cx="4608512" cy="1347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6" name="Equação" r:id="rId7" imgW="1650960" imgH="482400" progId="Equation.3">
                  <p:embed/>
                </p:oleObj>
              </mc:Choice>
              <mc:Fallback>
                <p:oleObj name="Equação" r:id="rId7" imgW="1650960" imgH="48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10487" y="4054407"/>
                        <a:ext cx="4608512" cy="1347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Prop.Matem.:Linearidade :Mult.p/const</a:t>
            </a:r>
            <a:endParaRPr lang="pt-BR" smtClean="0"/>
          </a:p>
        </p:txBody>
      </p:sp>
      <p:pic>
        <p:nvPicPr>
          <p:cNvPr id="23347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44" y="1000143"/>
            <a:ext cx="862012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851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Prop.Matem.:Linearidade:Soma</a:t>
            </a:r>
            <a:endParaRPr lang="pt-BR" smtClean="0"/>
          </a:p>
        </p:txBody>
      </p:sp>
      <p:pic>
        <p:nvPicPr>
          <p:cNvPr id="23449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3" y="1162050"/>
            <a:ext cx="8220076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98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762" name="Object 6"/>
          <p:cNvGraphicFramePr>
            <a:graphicFrameLocks noChangeAspect="1"/>
          </p:cNvGraphicFramePr>
          <p:nvPr/>
        </p:nvGraphicFramePr>
        <p:xfrm>
          <a:off x="685810" y="2974982"/>
          <a:ext cx="3660775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46" name="Equation" r:id="rId3" imgW="1460160" imgH="431640" progId="Equation.DSMT4">
                  <p:embed/>
                </p:oleObj>
              </mc:Choice>
              <mc:Fallback>
                <p:oleObj name="Equation" r:id="rId3" imgW="1460160" imgH="431640" progId="Equation.DSMT4">
                  <p:embed/>
                  <p:pic>
                    <p:nvPicPr>
                      <p:cNvPr id="11776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10" y="2974982"/>
                        <a:ext cx="3660775" cy="11842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solidFill>
                          <a:srgbClr val="9900CC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763" name="Text Box 8"/>
          <p:cNvSpPr txBox="1">
            <a:spLocks noChangeArrowheads="1"/>
          </p:cNvSpPr>
          <p:nvPr/>
        </p:nvSpPr>
        <p:spPr bwMode="auto">
          <a:xfrm>
            <a:off x="581027" y="4787918"/>
            <a:ext cx="3733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/>
              <a:t>O operador da transformada de Fourier é um operador linear</a:t>
            </a:r>
          </a:p>
        </p:txBody>
      </p:sp>
      <p:pic>
        <p:nvPicPr>
          <p:cNvPr id="117764" name="Picture 11" descr="FT sum edited cop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9" b="7155"/>
          <a:stretch>
            <a:fillRect/>
          </a:stretch>
        </p:blipFill>
        <p:spPr bwMode="auto">
          <a:xfrm>
            <a:off x="4787910" y="855681"/>
            <a:ext cx="4594225" cy="499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65" name="Text Box 9"/>
          <p:cNvSpPr txBox="1">
            <a:spLocks noChangeArrowheads="1"/>
          </p:cNvSpPr>
          <p:nvPr/>
        </p:nvSpPr>
        <p:spPr bwMode="auto">
          <a:xfrm>
            <a:off x="4987935" y="1277938"/>
            <a:ext cx="4956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000" i="1"/>
              <a:t>f</a:t>
            </a:r>
            <a:r>
              <a:rPr lang="en-US" sz="2000"/>
              <a:t>(</a:t>
            </a:r>
            <a:r>
              <a:rPr lang="en-US" sz="2000" i="1"/>
              <a:t>t</a:t>
            </a:r>
            <a:r>
              <a:rPr lang="en-US" sz="2000"/>
              <a:t>)</a:t>
            </a:r>
          </a:p>
        </p:txBody>
      </p:sp>
      <p:sp>
        <p:nvSpPr>
          <p:cNvPr id="117766" name="Text Box 12"/>
          <p:cNvSpPr txBox="1">
            <a:spLocks noChangeArrowheads="1"/>
          </p:cNvSpPr>
          <p:nvPr/>
        </p:nvSpPr>
        <p:spPr bwMode="auto">
          <a:xfrm>
            <a:off x="4956185" y="2605088"/>
            <a:ext cx="5533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000" i="1"/>
              <a:t>g</a:t>
            </a:r>
            <a:r>
              <a:rPr lang="en-US" sz="2000"/>
              <a:t>(</a:t>
            </a:r>
            <a:r>
              <a:rPr lang="en-US" sz="2000" i="1"/>
              <a:t>t</a:t>
            </a:r>
            <a:r>
              <a:rPr lang="en-US" sz="2000"/>
              <a:t>)</a:t>
            </a:r>
          </a:p>
        </p:txBody>
      </p:sp>
      <p:sp>
        <p:nvSpPr>
          <p:cNvPr id="117767" name="Text Box 13"/>
          <p:cNvSpPr txBox="1">
            <a:spLocks noChangeArrowheads="1"/>
          </p:cNvSpPr>
          <p:nvPr/>
        </p:nvSpPr>
        <p:spPr bwMode="auto">
          <a:xfrm>
            <a:off x="6161088" y="1995488"/>
            <a:ext cx="2551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000" i="1"/>
              <a:t>t</a:t>
            </a:r>
          </a:p>
        </p:txBody>
      </p:sp>
      <p:sp>
        <p:nvSpPr>
          <p:cNvPr id="117768" name="Text Box 14"/>
          <p:cNvSpPr txBox="1">
            <a:spLocks noChangeArrowheads="1"/>
          </p:cNvSpPr>
          <p:nvPr/>
        </p:nvSpPr>
        <p:spPr bwMode="auto">
          <a:xfrm>
            <a:off x="6161088" y="5310188"/>
            <a:ext cx="2551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000" i="1"/>
              <a:t>t</a:t>
            </a:r>
          </a:p>
        </p:txBody>
      </p:sp>
      <p:sp>
        <p:nvSpPr>
          <p:cNvPr id="117769" name="Text Box 15"/>
          <p:cNvSpPr txBox="1">
            <a:spLocks noChangeArrowheads="1"/>
          </p:cNvSpPr>
          <p:nvPr/>
        </p:nvSpPr>
        <p:spPr bwMode="auto">
          <a:xfrm>
            <a:off x="6161088" y="3468688"/>
            <a:ext cx="2551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000" i="1"/>
              <a:t>t</a:t>
            </a:r>
          </a:p>
        </p:txBody>
      </p:sp>
      <p:sp>
        <p:nvSpPr>
          <p:cNvPr id="117770" name="Text Box 16"/>
          <p:cNvSpPr txBox="1">
            <a:spLocks noChangeArrowheads="1"/>
          </p:cNvSpPr>
          <p:nvPr/>
        </p:nvSpPr>
        <p:spPr bwMode="auto">
          <a:xfrm>
            <a:off x="8726488" y="1976438"/>
            <a:ext cx="3609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000" i="1">
                <a:latin typeface="Symbol" pitchFamily="18" charset="2"/>
              </a:rPr>
              <a:t>w</a:t>
            </a:r>
          </a:p>
        </p:txBody>
      </p:sp>
      <p:sp>
        <p:nvSpPr>
          <p:cNvPr id="117771" name="Text Box 17"/>
          <p:cNvSpPr txBox="1">
            <a:spLocks noChangeArrowheads="1"/>
          </p:cNvSpPr>
          <p:nvPr/>
        </p:nvSpPr>
        <p:spPr bwMode="auto">
          <a:xfrm>
            <a:off x="8726488" y="3424238"/>
            <a:ext cx="3609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000" i="1">
                <a:latin typeface="Symbol" pitchFamily="18" charset="2"/>
              </a:rPr>
              <a:t>w</a:t>
            </a:r>
          </a:p>
        </p:txBody>
      </p:sp>
      <p:sp>
        <p:nvSpPr>
          <p:cNvPr id="117772" name="Text Box 18"/>
          <p:cNvSpPr txBox="1">
            <a:spLocks noChangeArrowheads="1"/>
          </p:cNvSpPr>
          <p:nvPr/>
        </p:nvSpPr>
        <p:spPr bwMode="auto">
          <a:xfrm>
            <a:off x="8726488" y="5278438"/>
            <a:ext cx="3609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000" i="1">
                <a:latin typeface="Symbol" pitchFamily="18" charset="2"/>
              </a:rPr>
              <a:t>w</a:t>
            </a:r>
          </a:p>
        </p:txBody>
      </p:sp>
      <p:sp>
        <p:nvSpPr>
          <p:cNvPr id="117773" name="Text Box 19"/>
          <p:cNvSpPr txBox="1">
            <a:spLocks noChangeArrowheads="1"/>
          </p:cNvSpPr>
          <p:nvPr/>
        </p:nvSpPr>
        <p:spPr bwMode="auto">
          <a:xfrm>
            <a:off x="8072449" y="1277938"/>
            <a:ext cx="68800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000" i="1"/>
              <a:t>F</a:t>
            </a:r>
            <a:r>
              <a:rPr lang="en-US" sz="2000"/>
              <a:t>(</a:t>
            </a:r>
            <a:r>
              <a:rPr lang="en-US" sz="2000" i="1">
                <a:latin typeface="Symbol" pitchFamily="18" charset="2"/>
              </a:rPr>
              <a:t>w</a:t>
            </a:r>
            <a:r>
              <a:rPr lang="en-US" sz="2000"/>
              <a:t>)</a:t>
            </a:r>
          </a:p>
        </p:txBody>
      </p:sp>
      <p:sp>
        <p:nvSpPr>
          <p:cNvPr id="117774" name="Text Box 20"/>
          <p:cNvSpPr txBox="1">
            <a:spLocks noChangeArrowheads="1"/>
          </p:cNvSpPr>
          <p:nvPr/>
        </p:nvSpPr>
        <p:spPr bwMode="auto">
          <a:xfrm>
            <a:off x="7948614" y="2605088"/>
            <a:ext cx="7168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000" i="1"/>
              <a:t>G</a:t>
            </a:r>
            <a:r>
              <a:rPr lang="en-US" sz="2000"/>
              <a:t>(</a:t>
            </a:r>
            <a:r>
              <a:rPr lang="en-US" sz="2000" i="1">
                <a:latin typeface="Symbol" pitchFamily="18" charset="2"/>
              </a:rPr>
              <a:t>w</a:t>
            </a:r>
            <a:r>
              <a:rPr lang="en-US" sz="2000"/>
              <a:t>)</a:t>
            </a:r>
          </a:p>
        </p:txBody>
      </p:sp>
      <p:sp>
        <p:nvSpPr>
          <p:cNvPr id="117775" name="Text Box 21"/>
          <p:cNvSpPr txBox="1">
            <a:spLocks noChangeArrowheads="1"/>
          </p:cNvSpPr>
          <p:nvPr/>
        </p:nvSpPr>
        <p:spPr bwMode="auto">
          <a:xfrm>
            <a:off x="5675317" y="4757738"/>
            <a:ext cx="100860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000" i="1"/>
              <a:t>f</a:t>
            </a:r>
            <a:r>
              <a:rPr lang="en-US" sz="2000"/>
              <a:t>(</a:t>
            </a:r>
            <a:r>
              <a:rPr lang="en-US" sz="2000" i="1"/>
              <a:t>t</a:t>
            </a:r>
            <a:r>
              <a:rPr lang="en-US" sz="2000"/>
              <a:t>)+</a:t>
            </a:r>
            <a:r>
              <a:rPr lang="en-US" sz="2000" i="1"/>
              <a:t>g</a:t>
            </a:r>
            <a:r>
              <a:rPr lang="en-US" sz="2000"/>
              <a:t>(</a:t>
            </a:r>
            <a:r>
              <a:rPr lang="en-US" sz="2000" i="1"/>
              <a:t>t</a:t>
            </a:r>
            <a:r>
              <a:rPr lang="en-US" sz="2000"/>
              <a:t>)</a:t>
            </a:r>
          </a:p>
        </p:txBody>
      </p:sp>
      <p:sp>
        <p:nvSpPr>
          <p:cNvPr id="117776" name="Text Box 22"/>
          <p:cNvSpPr txBox="1">
            <a:spLocks noChangeArrowheads="1"/>
          </p:cNvSpPr>
          <p:nvPr/>
        </p:nvSpPr>
        <p:spPr bwMode="auto">
          <a:xfrm>
            <a:off x="8210550" y="4376756"/>
            <a:ext cx="1065214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000" i="1"/>
              <a:t>F</a:t>
            </a:r>
            <a:r>
              <a:rPr lang="en-US" sz="2000"/>
              <a:t>(</a:t>
            </a:r>
            <a:r>
              <a:rPr lang="en-US" sz="2000" i="1">
                <a:latin typeface="Symbol" pitchFamily="18" charset="2"/>
              </a:rPr>
              <a:t>w</a:t>
            </a:r>
            <a:r>
              <a:rPr lang="en-US" sz="2000"/>
              <a:t>) +  </a:t>
            </a:r>
            <a:r>
              <a:rPr lang="en-US" sz="2000" i="1"/>
              <a:t>G</a:t>
            </a:r>
            <a:r>
              <a:rPr lang="en-US" sz="2000"/>
              <a:t>(</a:t>
            </a:r>
            <a:r>
              <a:rPr lang="en-US" sz="2000" i="1">
                <a:latin typeface="Symbol" pitchFamily="18" charset="2"/>
              </a:rPr>
              <a:t>w</a:t>
            </a:r>
            <a:r>
              <a:rPr lang="en-US" sz="2000"/>
              <a:t>)</a:t>
            </a:r>
          </a:p>
        </p:txBody>
      </p:sp>
      <p:sp>
        <p:nvSpPr>
          <p:cNvPr id="1177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000066"/>
                </a:solidFill>
              </a:rPr>
              <a:t>O Efeito da Linearidade : Transformada de Fourier da Soma de Duas Funções</a:t>
            </a:r>
            <a:endParaRPr lang="en-US" sz="3600" smtClean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49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Prop.Matem.:Diferenciação</a:t>
            </a:r>
            <a:endParaRPr lang="pt-BR" smtClean="0"/>
          </a:p>
        </p:txBody>
      </p:sp>
      <p:pic>
        <p:nvPicPr>
          <p:cNvPr id="23552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857250"/>
            <a:ext cx="965835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2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" y="2928938"/>
            <a:ext cx="981075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128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Prop.Matem.:Integração</a:t>
            </a:r>
            <a:endParaRPr lang="pt-BR" smtClean="0"/>
          </a:p>
        </p:txBody>
      </p:sp>
      <p:pic>
        <p:nvPicPr>
          <p:cNvPr id="23654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1685925"/>
            <a:ext cx="6686550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599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Prop.Matem.:Escalon.em Frequência</a:t>
            </a:r>
            <a:endParaRPr lang="pt-BR" smtClean="0"/>
          </a:p>
        </p:txBody>
      </p:sp>
      <p:pic>
        <p:nvPicPr>
          <p:cNvPr id="23757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" y="1438275"/>
            <a:ext cx="9753600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47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4200" y="857250"/>
            <a:ext cx="3436938" cy="8128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z="2000" smtClean="0">
                <a:cs typeface="Times New Roman" pitchFamily="18" charset="0"/>
              </a:rPr>
              <a:t>A Transformada de Fourier de uma função escalonada, </a:t>
            </a:r>
            <a:r>
              <a:rPr lang="en-US" sz="2000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00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i="1" smtClean="0">
                <a:latin typeface="Times New Roman" pitchFamily="18" charset="0"/>
                <a:cs typeface="Times New Roman" pitchFamily="18" charset="0"/>
              </a:rPr>
              <a:t>at</a:t>
            </a:r>
            <a:r>
              <a:rPr lang="en-US" sz="2000" smtClean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2000" smtClean="0">
                <a:cs typeface="Times New Roman" pitchFamily="18" charset="0"/>
              </a:rPr>
              <a:t>é :</a:t>
            </a:r>
          </a:p>
        </p:txBody>
      </p:sp>
      <p:graphicFrame>
        <p:nvGraphicFramePr>
          <p:cNvPr id="118786" name="Object 5"/>
          <p:cNvGraphicFramePr>
            <a:graphicFrameLocks noChangeAspect="1"/>
          </p:cNvGraphicFramePr>
          <p:nvPr/>
        </p:nvGraphicFramePr>
        <p:xfrm>
          <a:off x="4222750" y="1098550"/>
          <a:ext cx="497840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86" name="Equation" r:id="rId3" imgW="1638000" imgH="253800" progId="Equation.DSMT4">
                  <p:embed/>
                </p:oleObj>
              </mc:Choice>
              <mc:Fallback>
                <p:oleObj name="Equation" r:id="rId3" imgW="1638000" imgH="253800" progId="Equation.DSMT4">
                  <p:embed/>
                  <p:pic>
                    <p:nvPicPr>
                      <p:cNvPr id="11878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2750" y="1098550"/>
                        <a:ext cx="4978400" cy="7048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57150">
                        <a:solidFill>
                          <a:srgbClr val="009999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787" name="Object 8"/>
          <p:cNvGraphicFramePr>
            <a:graphicFrameLocks noChangeAspect="1"/>
          </p:cNvGraphicFramePr>
          <p:nvPr/>
        </p:nvGraphicFramePr>
        <p:xfrm>
          <a:off x="2432050" y="1938356"/>
          <a:ext cx="4514850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87" name="Equation" r:id="rId5" imgW="2145960" imgH="533160" progId="Equation.DSMT4">
                  <p:embed/>
                </p:oleObj>
              </mc:Choice>
              <mc:Fallback>
                <p:oleObj name="Equation" r:id="rId5" imgW="2145960" imgH="533160" progId="Equation.DSMT4">
                  <p:embed/>
                  <p:pic>
                    <p:nvPicPr>
                      <p:cNvPr id="118787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2050" y="1938356"/>
                        <a:ext cx="4514850" cy="1038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788" name="Object 10"/>
          <p:cNvGraphicFramePr>
            <a:graphicFrameLocks noChangeAspect="1"/>
          </p:cNvGraphicFramePr>
          <p:nvPr/>
        </p:nvGraphicFramePr>
        <p:xfrm>
          <a:off x="2193926" y="3451227"/>
          <a:ext cx="6026150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88" name="Equation" r:id="rId7" imgW="2590560" imgH="457200" progId="Equation.DSMT4">
                  <p:embed/>
                </p:oleObj>
              </mc:Choice>
              <mc:Fallback>
                <p:oleObj name="Equation" r:id="rId7" imgW="2590560" imgH="457200" progId="Equation.DSMT4">
                  <p:embed/>
                  <p:pic>
                    <p:nvPicPr>
                      <p:cNvPr id="11878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3926" y="3451227"/>
                        <a:ext cx="6026150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789" name="Object 12"/>
          <p:cNvGraphicFramePr>
            <a:graphicFrameLocks noChangeAspect="1"/>
          </p:cNvGraphicFramePr>
          <p:nvPr/>
        </p:nvGraphicFramePr>
        <p:xfrm>
          <a:off x="3533775" y="4381518"/>
          <a:ext cx="4502150" cy="105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89" name="Equation" r:id="rId9" imgW="2095200" imgH="533160" progId="Equation.DSMT4">
                  <p:embed/>
                </p:oleObj>
              </mc:Choice>
              <mc:Fallback>
                <p:oleObj name="Equation" r:id="rId9" imgW="2095200" imgH="533160" progId="Equation.DSMT4">
                  <p:embed/>
                  <p:pic>
                    <p:nvPicPr>
                      <p:cNvPr id="11878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3775" y="4381518"/>
                        <a:ext cx="4502150" cy="1052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790" name="Object 14"/>
          <p:cNvGraphicFramePr>
            <a:graphicFrameLocks noChangeAspect="1"/>
          </p:cNvGraphicFramePr>
          <p:nvPr/>
        </p:nvGraphicFramePr>
        <p:xfrm>
          <a:off x="3638551" y="5410218"/>
          <a:ext cx="1747838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90" name="Equation" r:id="rId11" imgW="825480" imgH="203040" progId="Equation.DSMT4">
                  <p:embed/>
                </p:oleObj>
              </mc:Choice>
              <mc:Fallback>
                <p:oleObj name="Equation" r:id="rId11" imgW="825480" imgH="203040" progId="Equation.DSMT4">
                  <p:embed/>
                  <p:pic>
                    <p:nvPicPr>
                      <p:cNvPr id="11879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8551" y="5410218"/>
                        <a:ext cx="1747838" cy="404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792" name="Rectangle 16"/>
          <p:cNvSpPr>
            <a:spLocks noChangeArrowheads="1"/>
          </p:cNvSpPr>
          <p:nvPr/>
        </p:nvSpPr>
        <p:spPr bwMode="auto">
          <a:xfrm>
            <a:off x="584202" y="5946793"/>
            <a:ext cx="80470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>
                <a:cs typeface="Times New Roman" pitchFamily="18" charset="0"/>
              </a:rPr>
              <a:t>Se </a:t>
            </a:r>
            <a:r>
              <a:rPr lang="en-US" sz="2000" i="1">
                <a:cs typeface="Times New Roman" pitchFamily="18" charset="0"/>
              </a:rPr>
              <a:t>a</a:t>
            </a:r>
            <a:r>
              <a:rPr lang="en-US" sz="2000">
                <a:cs typeface="Times New Roman" pitchFamily="18" charset="0"/>
              </a:rPr>
              <a:t> &lt; 0, os limite são trocados na mudança de variáveis, introduzing um sinal de menos, daí a utilização do módulo.</a:t>
            </a:r>
          </a:p>
        </p:txBody>
      </p:sp>
      <p:sp>
        <p:nvSpPr>
          <p:cNvPr id="118793" name="Rectangle 18"/>
          <p:cNvSpPr>
            <a:spLocks noChangeArrowheads="1"/>
          </p:cNvSpPr>
          <p:nvPr/>
        </p:nvSpPr>
        <p:spPr bwMode="auto">
          <a:xfrm>
            <a:off x="584199" y="2970231"/>
            <a:ext cx="8754320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>
                <a:cs typeface="Times New Roman" pitchFamily="18" charset="0"/>
              </a:rPr>
              <a:t>Presumindo que </a:t>
            </a:r>
            <a:r>
              <a:rPr lang="en-US" sz="2000" i="1">
                <a:cs typeface="Times New Roman" pitchFamily="18" charset="0"/>
              </a:rPr>
              <a:t>a</a:t>
            </a:r>
            <a:r>
              <a:rPr lang="en-US" sz="2000">
                <a:cs typeface="Times New Roman" pitchFamily="18" charset="0"/>
              </a:rPr>
              <a:t> &gt; 0, muda-se as variáveis para :  </a:t>
            </a:r>
            <a:r>
              <a:rPr lang="en-US" i="1">
                <a:cs typeface="Times New Roman" pitchFamily="18" charset="0"/>
              </a:rPr>
              <a:t>u = at</a:t>
            </a:r>
            <a:r>
              <a:rPr lang="en-US" sz="2000">
                <a:cs typeface="Times New Roman" pitchFamily="18" charset="0"/>
              </a:rPr>
              <a:t>,  so  </a:t>
            </a:r>
            <a:r>
              <a:rPr lang="en-US" i="1">
                <a:cs typeface="Times New Roman" pitchFamily="18" charset="0"/>
              </a:rPr>
              <a:t>dt = du </a:t>
            </a:r>
            <a:r>
              <a:rPr lang="en-US">
                <a:cs typeface="Times New Roman" pitchFamily="18" charset="0"/>
              </a:rPr>
              <a:t>/ </a:t>
            </a:r>
            <a:r>
              <a:rPr lang="en-US" i="1">
                <a:cs typeface="Times New Roman" pitchFamily="18" charset="0"/>
              </a:rPr>
              <a:t>a</a:t>
            </a:r>
          </a:p>
        </p:txBody>
      </p:sp>
      <p:sp>
        <p:nvSpPr>
          <p:cNvPr id="118794" name="Rectangle 20"/>
          <p:cNvSpPr>
            <a:spLocks noChangeArrowheads="1"/>
          </p:cNvSpPr>
          <p:nvPr/>
        </p:nvSpPr>
        <p:spPr bwMode="auto">
          <a:xfrm>
            <a:off x="584199" y="2289175"/>
            <a:ext cx="179889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>
                <a:cs typeface="Times New Roman" pitchFamily="18" charset="0"/>
              </a:rPr>
              <a:t>Demonstração :</a:t>
            </a:r>
          </a:p>
        </p:txBody>
      </p:sp>
      <p:sp>
        <p:nvSpPr>
          <p:cNvPr id="118795" name="Título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Teorema do Escalonamento do Tempo</a:t>
            </a:r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51905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Text Box 4"/>
          <p:cNvSpPr txBox="1">
            <a:spLocks noChangeArrowheads="1"/>
          </p:cNvSpPr>
          <p:nvPr/>
        </p:nvSpPr>
        <p:spPr bwMode="auto">
          <a:xfrm>
            <a:off x="5229234" y="173043"/>
            <a:ext cx="6848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i="1">
                <a:cs typeface="Times New Roman" pitchFamily="18" charset="0"/>
              </a:rPr>
              <a:t>f</a:t>
            </a:r>
            <a:r>
              <a:rPr lang="en-US">
                <a:cs typeface="Times New Roman" pitchFamily="18" charset="0"/>
              </a:rPr>
              <a:t>(</a:t>
            </a:r>
            <a:r>
              <a:rPr lang="en-US" i="1">
                <a:cs typeface="Times New Roman" pitchFamily="18" charset="0"/>
              </a:rPr>
              <a:t>t</a:t>
            </a:r>
            <a:r>
              <a:rPr lang="en-US">
                <a:cs typeface="Times New Roman" pitchFamily="18" charset="0"/>
              </a:rPr>
              <a:t>)</a:t>
            </a:r>
          </a:p>
        </p:txBody>
      </p:sp>
      <p:sp>
        <p:nvSpPr>
          <p:cNvPr id="238595" name="Text Box 5"/>
          <p:cNvSpPr txBox="1">
            <a:spLocks noChangeArrowheads="1"/>
          </p:cNvSpPr>
          <p:nvPr/>
        </p:nvSpPr>
        <p:spPr bwMode="auto">
          <a:xfrm>
            <a:off x="7948623" y="171454"/>
            <a:ext cx="98937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i="1">
                <a:cs typeface="Times New Roman" pitchFamily="18" charset="0"/>
              </a:rPr>
              <a:t>F</a:t>
            </a:r>
            <a:r>
              <a:rPr lang="en-US"/>
              <a:t>(</a:t>
            </a:r>
            <a:r>
              <a:rPr lang="en-US" i="1">
                <a:latin typeface="Symbol" pitchFamily="18" charset="2"/>
              </a:rPr>
              <a:t>w</a:t>
            </a:r>
            <a:r>
              <a:rPr lang="en-US"/>
              <a:t>)</a:t>
            </a:r>
          </a:p>
        </p:txBody>
      </p:sp>
      <p:sp>
        <p:nvSpPr>
          <p:cNvPr id="238596" name="Text Box 153"/>
          <p:cNvSpPr txBox="1">
            <a:spLocks noChangeArrowheads="1"/>
          </p:cNvSpPr>
          <p:nvPr/>
        </p:nvSpPr>
        <p:spPr bwMode="auto">
          <a:xfrm>
            <a:off x="3785358" y="1255730"/>
            <a:ext cx="71045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r" eaLnBrk="1" hangingPunct="1"/>
            <a:r>
              <a:rPr lang="en-US" sz="1800"/>
              <a:t>Pulso</a:t>
            </a:r>
          </a:p>
          <a:p>
            <a:pPr algn="r" eaLnBrk="1" hangingPunct="1"/>
            <a:r>
              <a:rPr lang="en-US" sz="1800"/>
              <a:t>Curto</a:t>
            </a:r>
          </a:p>
        </p:txBody>
      </p:sp>
      <p:sp>
        <p:nvSpPr>
          <p:cNvPr id="238597" name="Text Box 154"/>
          <p:cNvSpPr txBox="1">
            <a:spLocks noChangeArrowheads="1"/>
          </p:cNvSpPr>
          <p:nvPr/>
        </p:nvSpPr>
        <p:spPr bwMode="auto">
          <a:xfrm>
            <a:off x="3490407" y="3135316"/>
            <a:ext cx="100540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r" eaLnBrk="1" hangingPunct="1"/>
            <a:r>
              <a:rPr lang="en-US" sz="1800"/>
              <a:t>Pulso</a:t>
            </a:r>
          </a:p>
          <a:p>
            <a:pPr algn="r" eaLnBrk="1" hangingPunct="1"/>
            <a:r>
              <a:rPr lang="en-US" sz="1800"/>
              <a:t>Mediano</a:t>
            </a:r>
          </a:p>
        </p:txBody>
      </p:sp>
      <p:sp>
        <p:nvSpPr>
          <p:cNvPr id="238598" name="Text Box 155"/>
          <p:cNvSpPr txBox="1">
            <a:spLocks noChangeArrowheads="1"/>
          </p:cNvSpPr>
          <p:nvPr/>
        </p:nvSpPr>
        <p:spPr bwMode="auto">
          <a:xfrm>
            <a:off x="3708407" y="5175268"/>
            <a:ext cx="7873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r" eaLnBrk="1" hangingPunct="1"/>
            <a:r>
              <a:rPr lang="en-US" sz="1800"/>
              <a:t>Pulso</a:t>
            </a:r>
          </a:p>
          <a:p>
            <a:pPr algn="r" eaLnBrk="1" hangingPunct="1"/>
            <a:r>
              <a:rPr lang="en-US" sz="1800"/>
              <a:t>Longo</a:t>
            </a:r>
          </a:p>
        </p:txBody>
      </p:sp>
      <p:sp>
        <p:nvSpPr>
          <p:cNvPr id="238599" name="Text Box 156"/>
          <p:cNvSpPr txBox="1">
            <a:spLocks noChangeArrowheads="1"/>
          </p:cNvSpPr>
          <p:nvPr/>
        </p:nvSpPr>
        <p:spPr bwMode="auto">
          <a:xfrm>
            <a:off x="801691" y="2962279"/>
            <a:ext cx="2106612" cy="1323975"/>
          </a:xfrm>
          <a:prstGeom prst="rect">
            <a:avLst/>
          </a:prstGeom>
          <a:solidFill>
            <a:schemeClr val="bg1"/>
          </a:solidFill>
          <a:ln w="57150">
            <a:solidFill>
              <a:srgbClr val="FFCC66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b="1"/>
              <a:t>Quanto mais curto o pulso, mais amplo o espectro!</a:t>
            </a:r>
          </a:p>
        </p:txBody>
      </p:sp>
      <p:sp>
        <p:nvSpPr>
          <p:cNvPr id="238600" name="Text Box 163"/>
          <p:cNvSpPr txBox="1">
            <a:spLocks noChangeArrowheads="1"/>
          </p:cNvSpPr>
          <p:nvPr/>
        </p:nvSpPr>
        <p:spPr bwMode="auto">
          <a:xfrm>
            <a:off x="738188" y="5080010"/>
            <a:ext cx="26416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/>
              <a:t>Esta é a essência do Princípio da Incerteza!</a:t>
            </a:r>
          </a:p>
        </p:txBody>
      </p:sp>
      <p:sp>
        <p:nvSpPr>
          <p:cNvPr id="238601" name="AutoShape 164"/>
          <p:cNvSpPr>
            <a:spLocks noChangeArrowheads="1"/>
          </p:cNvSpPr>
          <p:nvPr/>
        </p:nvSpPr>
        <p:spPr bwMode="auto">
          <a:xfrm>
            <a:off x="6772284" y="1381125"/>
            <a:ext cx="379413" cy="304800"/>
          </a:xfrm>
          <a:prstGeom prst="rightArrow">
            <a:avLst>
              <a:gd name="adj1" fmla="val 50000"/>
              <a:gd name="adj2" fmla="val 28728"/>
            </a:avLst>
          </a:prstGeom>
          <a:solidFill>
            <a:schemeClr val="folHlink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38602" name="AutoShape 165"/>
          <p:cNvSpPr>
            <a:spLocks noChangeArrowheads="1"/>
          </p:cNvSpPr>
          <p:nvPr/>
        </p:nvSpPr>
        <p:spPr bwMode="auto">
          <a:xfrm>
            <a:off x="6772284" y="5495925"/>
            <a:ext cx="379413" cy="304800"/>
          </a:xfrm>
          <a:prstGeom prst="rightArrow">
            <a:avLst>
              <a:gd name="adj1" fmla="val 50000"/>
              <a:gd name="adj2" fmla="val 28728"/>
            </a:avLst>
          </a:prstGeom>
          <a:solidFill>
            <a:schemeClr val="folHlink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38603" name="AutoShape 166"/>
          <p:cNvSpPr>
            <a:spLocks noChangeArrowheads="1"/>
          </p:cNvSpPr>
          <p:nvPr/>
        </p:nvSpPr>
        <p:spPr bwMode="auto">
          <a:xfrm>
            <a:off x="6772284" y="3486150"/>
            <a:ext cx="379413" cy="304800"/>
          </a:xfrm>
          <a:prstGeom prst="rightArrow">
            <a:avLst>
              <a:gd name="adj1" fmla="val 50000"/>
              <a:gd name="adj2" fmla="val 28728"/>
            </a:avLst>
          </a:prstGeom>
          <a:solidFill>
            <a:schemeClr val="folHlink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238604" name="Group 170"/>
          <p:cNvGrpSpPr>
            <a:grpSpLocks/>
          </p:cNvGrpSpPr>
          <p:nvPr/>
        </p:nvGrpSpPr>
        <p:grpSpPr bwMode="auto">
          <a:xfrm>
            <a:off x="7369181" y="700088"/>
            <a:ext cx="1965325" cy="1668462"/>
            <a:chOff x="4285" y="441"/>
            <a:chExt cx="1143" cy="1051"/>
          </a:xfrm>
        </p:grpSpPr>
        <p:sp>
          <p:nvSpPr>
            <p:cNvPr id="238646" name="Rectangle 106"/>
            <p:cNvSpPr>
              <a:spLocks noChangeArrowheads="1"/>
            </p:cNvSpPr>
            <p:nvPr/>
          </p:nvSpPr>
          <p:spPr bwMode="auto">
            <a:xfrm>
              <a:off x="4285" y="441"/>
              <a:ext cx="1143" cy="1051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8647" name="Line 108"/>
            <p:cNvSpPr>
              <a:spLocks noChangeShapeType="1"/>
            </p:cNvSpPr>
            <p:nvPr/>
          </p:nvSpPr>
          <p:spPr bwMode="auto">
            <a:xfrm flipV="1">
              <a:off x="4852" y="574"/>
              <a:ext cx="0" cy="6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8648" name="Text Box 109"/>
            <p:cNvSpPr txBox="1">
              <a:spLocks noChangeArrowheads="1"/>
            </p:cNvSpPr>
            <p:nvPr/>
          </p:nvSpPr>
          <p:spPr bwMode="auto">
            <a:xfrm>
              <a:off x="5152" y="1204"/>
              <a:ext cx="210" cy="252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2000" i="1">
                  <a:latin typeface="Symbol" pitchFamily="18" charset="2"/>
                  <a:cs typeface="Times New Roman" pitchFamily="18" charset="0"/>
                </a:rPr>
                <a:t>w</a:t>
              </a:r>
            </a:p>
          </p:txBody>
        </p:sp>
        <p:grpSp>
          <p:nvGrpSpPr>
            <p:cNvPr id="238649" name="Group 110"/>
            <p:cNvGrpSpPr>
              <a:grpSpLocks/>
            </p:cNvGrpSpPr>
            <p:nvPr/>
          </p:nvGrpSpPr>
          <p:grpSpPr bwMode="auto">
            <a:xfrm>
              <a:off x="4347" y="1073"/>
              <a:ext cx="1005" cy="184"/>
              <a:chOff x="2520" y="1735"/>
              <a:chExt cx="730" cy="1788"/>
            </a:xfrm>
          </p:grpSpPr>
          <p:sp>
            <p:nvSpPr>
              <p:cNvPr id="238651" name="Freeform 111"/>
              <p:cNvSpPr>
                <a:spLocks/>
              </p:cNvSpPr>
              <p:nvPr/>
            </p:nvSpPr>
            <p:spPr bwMode="auto">
              <a:xfrm>
                <a:off x="2520" y="1735"/>
                <a:ext cx="380" cy="1788"/>
              </a:xfrm>
              <a:custGeom>
                <a:avLst/>
                <a:gdLst>
                  <a:gd name="T0" fmla="*/ 0 w 279"/>
                  <a:gd name="T1" fmla="*/ 2147483647 h 264"/>
                  <a:gd name="T2" fmla="*/ 1909486 w 279"/>
                  <a:gd name="T3" fmla="*/ 2147483647 h 264"/>
                  <a:gd name="T4" fmla="*/ 2779667 w 279"/>
                  <a:gd name="T5" fmla="*/ 2147483647 h 264"/>
                  <a:gd name="T6" fmla="*/ 3335760 w 279"/>
                  <a:gd name="T7" fmla="*/ 2147483647 h 264"/>
                  <a:gd name="T8" fmla="*/ 4035831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solidFill>
                <a:srgbClr val="C0C0C0"/>
              </a:solidFill>
              <a:ln w="5715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38652" name="Freeform 112"/>
              <p:cNvSpPr>
                <a:spLocks/>
              </p:cNvSpPr>
              <p:nvPr/>
            </p:nvSpPr>
            <p:spPr bwMode="auto">
              <a:xfrm flipH="1">
                <a:off x="2870" y="1735"/>
                <a:ext cx="380" cy="1788"/>
              </a:xfrm>
              <a:custGeom>
                <a:avLst/>
                <a:gdLst>
                  <a:gd name="T0" fmla="*/ 0 w 279"/>
                  <a:gd name="T1" fmla="*/ 2147483647 h 264"/>
                  <a:gd name="T2" fmla="*/ 1909486 w 279"/>
                  <a:gd name="T3" fmla="*/ 2147483647 h 264"/>
                  <a:gd name="T4" fmla="*/ 2779667 w 279"/>
                  <a:gd name="T5" fmla="*/ 2147483647 h 264"/>
                  <a:gd name="T6" fmla="*/ 3335760 w 279"/>
                  <a:gd name="T7" fmla="*/ 2147483647 h 264"/>
                  <a:gd name="T8" fmla="*/ 4035831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solidFill>
                <a:srgbClr val="C0C0C0"/>
              </a:solidFill>
              <a:ln w="5715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238650" name="Line 107"/>
            <p:cNvSpPr>
              <a:spLocks noChangeShapeType="1"/>
            </p:cNvSpPr>
            <p:nvPr/>
          </p:nvSpPr>
          <p:spPr bwMode="auto">
            <a:xfrm>
              <a:off x="4350" y="1264"/>
              <a:ext cx="101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38605" name="Group 171"/>
          <p:cNvGrpSpPr>
            <a:grpSpLocks/>
          </p:cNvGrpSpPr>
          <p:nvPr/>
        </p:nvGrpSpPr>
        <p:grpSpPr bwMode="auto">
          <a:xfrm>
            <a:off x="7369181" y="2733675"/>
            <a:ext cx="1965325" cy="1668463"/>
            <a:chOff x="4285" y="1722"/>
            <a:chExt cx="1143" cy="1051"/>
          </a:xfrm>
        </p:grpSpPr>
        <p:sp>
          <p:nvSpPr>
            <p:cNvPr id="238639" name="Rectangle 115"/>
            <p:cNvSpPr>
              <a:spLocks noChangeArrowheads="1"/>
            </p:cNvSpPr>
            <p:nvPr/>
          </p:nvSpPr>
          <p:spPr bwMode="auto">
            <a:xfrm>
              <a:off x="4285" y="1722"/>
              <a:ext cx="1143" cy="1051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8640" name="Line 117"/>
            <p:cNvSpPr>
              <a:spLocks noChangeShapeType="1"/>
            </p:cNvSpPr>
            <p:nvPr/>
          </p:nvSpPr>
          <p:spPr bwMode="auto">
            <a:xfrm flipV="1">
              <a:off x="4852" y="1855"/>
              <a:ext cx="0" cy="6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8641" name="Text Box 118"/>
            <p:cNvSpPr txBox="1">
              <a:spLocks noChangeArrowheads="1"/>
            </p:cNvSpPr>
            <p:nvPr/>
          </p:nvSpPr>
          <p:spPr bwMode="auto">
            <a:xfrm>
              <a:off x="5152" y="2485"/>
              <a:ext cx="210" cy="252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2000" i="1">
                  <a:latin typeface="Symbol" pitchFamily="18" charset="2"/>
                  <a:cs typeface="Times New Roman" pitchFamily="18" charset="0"/>
                </a:rPr>
                <a:t>w</a:t>
              </a:r>
            </a:p>
          </p:txBody>
        </p:sp>
        <p:grpSp>
          <p:nvGrpSpPr>
            <p:cNvPr id="238642" name="Group 119"/>
            <p:cNvGrpSpPr>
              <a:grpSpLocks/>
            </p:cNvGrpSpPr>
            <p:nvPr/>
          </p:nvGrpSpPr>
          <p:grpSpPr bwMode="auto">
            <a:xfrm>
              <a:off x="4564" y="2139"/>
              <a:ext cx="571" cy="395"/>
              <a:chOff x="2520" y="1735"/>
              <a:chExt cx="730" cy="1788"/>
            </a:xfrm>
          </p:grpSpPr>
          <p:sp>
            <p:nvSpPr>
              <p:cNvPr id="238644" name="Freeform 120"/>
              <p:cNvSpPr>
                <a:spLocks/>
              </p:cNvSpPr>
              <p:nvPr/>
            </p:nvSpPr>
            <p:spPr bwMode="auto">
              <a:xfrm>
                <a:off x="2520" y="1735"/>
                <a:ext cx="380" cy="1788"/>
              </a:xfrm>
              <a:custGeom>
                <a:avLst/>
                <a:gdLst>
                  <a:gd name="T0" fmla="*/ 0 w 279"/>
                  <a:gd name="T1" fmla="*/ 2147483647 h 264"/>
                  <a:gd name="T2" fmla="*/ 1909486 w 279"/>
                  <a:gd name="T3" fmla="*/ 2147483647 h 264"/>
                  <a:gd name="T4" fmla="*/ 2779667 w 279"/>
                  <a:gd name="T5" fmla="*/ 2147483647 h 264"/>
                  <a:gd name="T6" fmla="*/ 3335760 w 279"/>
                  <a:gd name="T7" fmla="*/ 2147483647 h 264"/>
                  <a:gd name="T8" fmla="*/ 4035831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solidFill>
                <a:srgbClr val="C0C0C0"/>
              </a:solidFill>
              <a:ln w="57150">
                <a:solidFill>
                  <a:srgbClr val="0099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38645" name="Freeform 121"/>
              <p:cNvSpPr>
                <a:spLocks/>
              </p:cNvSpPr>
              <p:nvPr/>
            </p:nvSpPr>
            <p:spPr bwMode="auto">
              <a:xfrm flipH="1">
                <a:off x="2870" y="1735"/>
                <a:ext cx="380" cy="1788"/>
              </a:xfrm>
              <a:custGeom>
                <a:avLst/>
                <a:gdLst>
                  <a:gd name="T0" fmla="*/ 0 w 279"/>
                  <a:gd name="T1" fmla="*/ 2147483647 h 264"/>
                  <a:gd name="T2" fmla="*/ 1909486 w 279"/>
                  <a:gd name="T3" fmla="*/ 2147483647 h 264"/>
                  <a:gd name="T4" fmla="*/ 2779667 w 279"/>
                  <a:gd name="T5" fmla="*/ 2147483647 h 264"/>
                  <a:gd name="T6" fmla="*/ 3335760 w 279"/>
                  <a:gd name="T7" fmla="*/ 2147483647 h 264"/>
                  <a:gd name="T8" fmla="*/ 4035831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solidFill>
                <a:srgbClr val="C0C0C0"/>
              </a:solidFill>
              <a:ln w="57150">
                <a:solidFill>
                  <a:srgbClr val="0099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238643" name="Line 116"/>
            <p:cNvSpPr>
              <a:spLocks noChangeShapeType="1"/>
            </p:cNvSpPr>
            <p:nvPr/>
          </p:nvSpPr>
          <p:spPr bwMode="auto">
            <a:xfrm>
              <a:off x="4350" y="2545"/>
              <a:ext cx="101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38606" name="Group 172"/>
          <p:cNvGrpSpPr>
            <a:grpSpLocks/>
          </p:cNvGrpSpPr>
          <p:nvPr/>
        </p:nvGrpSpPr>
        <p:grpSpPr bwMode="auto">
          <a:xfrm>
            <a:off x="7369181" y="4748213"/>
            <a:ext cx="1965325" cy="1668462"/>
            <a:chOff x="4285" y="2991"/>
            <a:chExt cx="1143" cy="1051"/>
          </a:xfrm>
        </p:grpSpPr>
        <p:sp>
          <p:nvSpPr>
            <p:cNvPr id="238632" name="Rectangle 132"/>
            <p:cNvSpPr>
              <a:spLocks noChangeArrowheads="1"/>
            </p:cNvSpPr>
            <p:nvPr/>
          </p:nvSpPr>
          <p:spPr bwMode="auto">
            <a:xfrm>
              <a:off x="4285" y="2991"/>
              <a:ext cx="1143" cy="1051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8633" name="Line 134"/>
            <p:cNvSpPr>
              <a:spLocks noChangeShapeType="1"/>
            </p:cNvSpPr>
            <p:nvPr/>
          </p:nvSpPr>
          <p:spPr bwMode="auto">
            <a:xfrm flipV="1">
              <a:off x="4854" y="3124"/>
              <a:ext cx="0" cy="6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8634" name="Text Box 135"/>
            <p:cNvSpPr txBox="1">
              <a:spLocks noChangeArrowheads="1"/>
            </p:cNvSpPr>
            <p:nvPr/>
          </p:nvSpPr>
          <p:spPr bwMode="auto">
            <a:xfrm>
              <a:off x="5152" y="3754"/>
              <a:ext cx="210" cy="252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2000" i="1">
                  <a:latin typeface="Symbol" pitchFamily="18" charset="2"/>
                  <a:cs typeface="Times New Roman" pitchFamily="18" charset="0"/>
                </a:rPr>
                <a:t>w</a:t>
              </a:r>
            </a:p>
          </p:txBody>
        </p:sp>
        <p:grpSp>
          <p:nvGrpSpPr>
            <p:cNvPr id="238635" name="Group 142"/>
            <p:cNvGrpSpPr>
              <a:grpSpLocks/>
            </p:cNvGrpSpPr>
            <p:nvPr/>
          </p:nvGrpSpPr>
          <p:grpSpPr bwMode="auto">
            <a:xfrm>
              <a:off x="4743" y="3233"/>
              <a:ext cx="222" cy="577"/>
              <a:chOff x="2520" y="1735"/>
              <a:chExt cx="730" cy="1788"/>
            </a:xfrm>
          </p:grpSpPr>
          <p:sp>
            <p:nvSpPr>
              <p:cNvPr id="238637" name="Freeform 143"/>
              <p:cNvSpPr>
                <a:spLocks/>
              </p:cNvSpPr>
              <p:nvPr/>
            </p:nvSpPr>
            <p:spPr bwMode="auto">
              <a:xfrm>
                <a:off x="2520" y="1735"/>
                <a:ext cx="380" cy="1788"/>
              </a:xfrm>
              <a:custGeom>
                <a:avLst/>
                <a:gdLst>
                  <a:gd name="T0" fmla="*/ 0 w 279"/>
                  <a:gd name="T1" fmla="*/ 2147483647 h 264"/>
                  <a:gd name="T2" fmla="*/ 1909486 w 279"/>
                  <a:gd name="T3" fmla="*/ 2147483647 h 264"/>
                  <a:gd name="T4" fmla="*/ 2779667 w 279"/>
                  <a:gd name="T5" fmla="*/ 2147483647 h 264"/>
                  <a:gd name="T6" fmla="*/ 3335760 w 279"/>
                  <a:gd name="T7" fmla="*/ 2147483647 h 264"/>
                  <a:gd name="T8" fmla="*/ 4035831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solidFill>
                <a:srgbClr val="C0C0C0"/>
              </a:solidFill>
              <a:ln w="571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38638" name="Freeform 144"/>
              <p:cNvSpPr>
                <a:spLocks/>
              </p:cNvSpPr>
              <p:nvPr/>
            </p:nvSpPr>
            <p:spPr bwMode="auto">
              <a:xfrm flipH="1">
                <a:off x="2870" y="1735"/>
                <a:ext cx="380" cy="1788"/>
              </a:xfrm>
              <a:custGeom>
                <a:avLst/>
                <a:gdLst>
                  <a:gd name="T0" fmla="*/ 0 w 279"/>
                  <a:gd name="T1" fmla="*/ 2147483647 h 264"/>
                  <a:gd name="T2" fmla="*/ 1909486 w 279"/>
                  <a:gd name="T3" fmla="*/ 2147483647 h 264"/>
                  <a:gd name="T4" fmla="*/ 2779667 w 279"/>
                  <a:gd name="T5" fmla="*/ 2147483647 h 264"/>
                  <a:gd name="T6" fmla="*/ 3335760 w 279"/>
                  <a:gd name="T7" fmla="*/ 2147483647 h 264"/>
                  <a:gd name="T8" fmla="*/ 4035831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solidFill>
                <a:srgbClr val="C0C0C0"/>
              </a:solidFill>
              <a:ln w="571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238636" name="Line 133"/>
            <p:cNvSpPr>
              <a:spLocks noChangeShapeType="1"/>
            </p:cNvSpPr>
            <p:nvPr/>
          </p:nvSpPr>
          <p:spPr bwMode="auto">
            <a:xfrm>
              <a:off x="4350" y="3814"/>
              <a:ext cx="101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38607" name="Group 169"/>
          <p:cNvGrpSpPr>
            <a:grpSpLocks/>
          </p:cNvGrpSpPr>
          <p:nvPr/>
        </p:nvGrpSpPr>
        <p:grpSpPr bwMode="auto">
          <a:xfrm>
            <a:off x="4541838" y="700088"/>
            <a:ext cx="1965325" cy="1668462"/>
            <a:chOff x="2641" y="441"/>
            <a:chExt cx="1143" cy="1051"/>
          </a:xfrm>
        </p:grpSpPr>
        <p:sp>
          <p:nvSpPr>
            <p:cNvPr id="238625" name="Rectangle 8"/>
            <p:cNvSpPr>
              <a:spLocks noChangeArrowheads="1"/>
            </p:cNvSpPr>
            <p:nvPr/>
          </p:nvSpPr>
          <p:spPr bwMode="auto">
            <a:xfrm>
              <a:off x="2641" y="441"/>
              <a:ext cx="1143" cy="1051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8626" name="Line 10"/>
            <p:cNvSpPr>
              <a:spLocks noChangeShapeType="1"/>
            </p:cNvSpPr>
            <p:nvPr/>
          </p:nvSpPr>
          <p:spPr bwMode="auto">
            <a:xfrm flipV="1">
              <a:off x="3205" y="574"/>
              <a:ext cx="0" cy="6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8627" name="Text Box 12"/>
            <p:cNvSpPr txBox="1">
              <a:spLocks noChangeArrowheads="1"/>
            </p:cNvSpPr>
            <p:nvPr/>
          </p:nvSpPr>
          <p:spPr bwMode="auto">
            <a:xfrm>
              <a:off x="3508" y="1208"/>
              <a:ext cx="148" cy="252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2000" i="1">
                  <a:cs typeface="Times New Roman" pitchFamily="18" charset="0"/>
                </a:rPr>
                <a:t>t</a:t>
              </a:r>
            </a:p>
          </p:txBody>
        </p:sp>
        <p:grpSp>
          <p:nvGrpSpPr>
            <p:cNvPr id="238628" name="Group 17"/>
            <p:cNvGrpSpPr>
              <a:grpSpLocks/>
            </p:cNvGrpSpPr>
            <p:nvPr/>
          </p:nvGrpSpPr>
          <p:grpSpPr bwMode="auto">
            <a:xfrm>
              <a:off x="3094" y="680"/>
              <a:ext cx="222" cy="577"/>
              <a:chOff x="2520" y="1735"/>
              <a:chExt cx="730" cy="1788"/>
            </a:xfrm>
          </p:grpSpPr>
          <p:sp>
            <p:nvSpPr>
              <p:cNvPr id="238630" name="Freeform 18"/>
              <p:cNvSpPr>
                <a:spLocks/>
              </p:cNvSpPr>
              <p:nvPr/>
            </p:nvSpPr>
            <p:spPr bwMode="auto">
              <a:xfrm>
                <a:off x="2520" y="1735"/>
                <a:ext cx="380" cy="1788"/>
              </a:xfrm>
              <a:custGeom>
                <a:avLst/>
                <a:gdLst>
                  <a:gd name="T0" fmla="*/ 0 w 279"/>
                  <a:gd name="T1" fmla="*/ 2147483647 h 264"/>
                  <a:gd name="T2" fmla="*/ 1909486 w 279"/>
                  <a:gd name="T3" fmla="*/ 2147483647 h 264"/>
                  <a:gd name="T4" fmla="*/ 2779667 w 279"/>
                  <a:gd name="T5" fmla="*/ 2147483647 h 264"/>
                  <a:gd name="T6" fmla="*/ 3335760 w 279"/>
                  <a:gd name="T7" fmla="*/ 2147483647 h 264"/>
                  <a:gd name="T8" fmla="*/ 4035831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solidFill>
                <a:srgbClr val="C0C0C0"/>
              </a:solidFill>
              <a:ln w="5715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38631" name="Freeform 19"/>
              <p:cNvSpPr>
                <a:spLocks/>
              </p:cNvSpPr>
              <p:nvPr/>
            </p:nvSpPr>
            <p:spPr bwMode="auto">
              <a:xfrm flipH="1">
                <a:off x="2870" y="1735"/>
                <a:ext cx="380" cy="1788"/>
              </a:xfrm>
              <a:custGeom>
                <a:avLst/>
                <a:gdLst>
                  <a:gd name="T0" fmla="*/ 0 w 279"/>
                  <a:gd name="T1" fmla="*/ 2147483647 h 264"/>
                  <a:gd name="T2" fmla="*/ 1909486 w 279"/>
                  <a:gd name="T3" fmla="*/ 2147483647 h 264"/>
                  <a:gd name="T4" fmla="*/ 2779667 w 279"/>
                  <a:gd name="T5" fmla="*/ 2147483647 h 264"/>
                  <a:gd name="T6" fmla="*/ 3335760 w 279"/>
                  <a:gd name="T7" fmla="*/ 2147483647 h 264"/>
                  <a:gd name="T8" fmla="*/ 4035831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solidFill>
                <a:srgbClr val="C0C0C0"/>
              </a:solidFill>
              <a:ln w="5715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238629" name="Line 9"/>
            <p:cNvSpPr>
              <a:spLocks noChangeShapeType="1"/>
            </p:cNvSpPr>
            <p:nvPr/>
          </p:nvSpPr>
          <p:spPr bwMode="auto">
            <a:xfrm>
              <a:off x="2706" y="1264"/>
              <a:ext cx="101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38608" name="Group 168"/>
          <p:cNvGrpSpPr>
            <a:grpSpLocks/>
          </p:cNvGrpSpPr>
          <p:nvPr/>
        </p:nvGrpSpPr>
        <p:grpSpPr bwMode="auto">
          <a:xfrm>
            <a:off x="4541838" y="2733675"/>
            <a:ext cx="1965325" cy="1668463"/>
            <a:chOff x="2641" y="1722"/>
            <a:chExt cx="1143" cy="1051"/>
          </a:xfrm>
        </p:grpSpPr>
        <p:sp>
          <p:nvSpPr>
            <p:cNvPr id="238618" name="Rectangle 73"/>
            <p:cNvSpPr>
              <a:spLocks noChangeArrowheads="1"/>
            </p:cNvSpPr>
            <p:nvPr/>
          </p:nvSpPr>
          <p:spPr bwMode="auto">
            <a:xfrm>
              <a:off x="2641" y="1722"/>
              <a:ext cx="1143" cy="1051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8619" name="Line 75"/>
            <p:cNvSpPr>
              <a:spLocks noChangeShapeType="1"/>
            </p:cNvSpPr>
            <p:nvPr/>
          </p:nvSpPr>
          <p:spPr bwMode="auto">
            <a:xfrm flipV="1">
              <a:off x="3208" y="1855"/>
              <a:ext cx="0" cy="6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8620" name="Text Box 77"/>
            <p:cNvSpPr txBox="1">
              <a:spLocks noChangeArrowheads="1"/>
            </p:cNvSpPr>
            <p:nvPr/>
          </p:nvSpPr>
          <p:spPr bwMode="auto">
            <a:xfrm>
              <a:off x="3508" y="2489"/>
              <a:ext cx="148" cy="252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2000" i="1">
                  <a:cs typeface="Times New Roman" pitchFamily="18" charset="0"/>
                </a:rPr>
                <a:t>t</a:t>
              </a:r>
            </a:p>
          </p:txBody>
        </p:sp>
        <p:grpSp>
          <p:nvGrpSpPr>
            <p:cNvPr id="238621" name="Group 79"/>
            <p:cNvGrpSpPr>
              <a:grpSpLocks/>
            </p:cNvGrpSpPr>
            <p:nvPr/>
          </p:nvGrpSpPr>
          <p:grpSpPr bwMode="auto">
            <a:xfrm>
              <a:off x="2920" y="2130"/>
              <a:ext cx="571" cy="404"/>
              <a:chOff x="2520" y="1735"/>
              <a:chExt cx="730" cy="1788"/>
            </a:xfrm>
          </p:grpSpPr>
          <p:sp>
            <p:nvSpPr>
              <p:cNvPr id="238623" name="Freeform 80"/>
              <p:cNvSpPr>
                <a:spLocks/>
              </p:cNvSpPr>
              <p:nvPr/>
            </p:nvSpPr>
            <p:spPr bwMode="auto">
              <a:xfrm>
                <a:off x="2520" y="1735"/>
                <a:ext cx="380" cy="1788"/>
              </a:xfrm>
              <a:custGeom>
                <a:avLst/>
                <a:gdLst>
                  <a:gd name="T0" fmla="*/ 0 w 279"/>
                  <a:gd name="T1" fmla="*/ 2147483647 h 264"/>
                  <a:gd name="T2" fmla="*/ 1909486 w 279"/>
                  <a:gd name="T3" fmla="*/ 2147483647 h 264"/>
                  <a:gd name="T4" fmla="*/ 2779667 w 279"/>
                  <a:gd name="T5" fmla="*/ 2147483647 h 264"/>
                  <a:gd name="T6" fmla="*/ 3335760 w 279"/>
                  <a:gd name="T7" fmla="*/ 2147483647 h 264"/>
                  <a:gd name="T8" fmla="*/ 4035831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solidFill>
                <a:srgbClr val="C0C0C0"/>
              </a:solidFill>
              <a:ln w="57150">
                <a:solidFill>
                  <a:srgbClr val="0099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38624" name="Freeform 81"/>
              <p:cNvSpPr>
                <a:spLocks/>
              </p:cNvSpPr>
              <p:nvPr/>
            </p:nvSpPr>
            <p:spPr bwMode="auto">
              <a:xfrm flipH="1">
                <a:off x="2870" y="1735"/>
                <a:ext cx="380" cy="1788"/>
              </a:xfrm>
              <a:custGeom>
                <a:avLst/>
                <a:gdLst>
                  <a:gd name="T0" fmla="*/ 0 w 279"/>
                  <a:gd name="T1" fmla="*/ 2147483647 h 264"/>
                  <a:gd name="T2" fmla="*/ 1909486 w 279"/>
                  <a:gd name="T3" fmla="*/ 2147483647 h 264"/>
                  <a:gd name="T4" fmla="*/ 2779667 w 279"/>
                  <a:gd name="T5" fmla="*/ 2147483647 h 264"/>
                  <a:gd name="T6" fmla="*/ 3335760 w 279"/>
                  <a:gd name="T7" fmla="*/ 2147483647 h 264"/>
                  <a:gd name="T8" fmla="*/ 4035831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solidFill>
                <a:srgbClr val="C0C0C0"/>
              </a:solidFill>
              <a:ln w="57150">
                <a:solidFill>
                  <a:srgbClr val="0099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238622" name="Line 74"/>
            <p:cNvSpPr>
              <a:spLocks noChangeShapeType="1"/>
            </p:cNvSpPr>
            <p:nvPr/>
          </p:nvSpPr>
          <p:spPr bwMode="auto">
            <a:xfrm>
              <a:off x="2706" y="2545"/>
              <a:ext cx="101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38609" name="Group 167"/>
          <p:cNvGrpSpPr>
            <a:grpSpLocks/>
          </p:cNvGrpSpPr>
          <p:nvPr/>
        </p:nvGrpSpPr>
        <p:grpSpPr bwMode="auto">
          <a:xfrm>
            <a:off x="4541838" y="4748213"/>
            <a:ext cx="1965325" cy="1668462"/>
            <a:chOff x="2641" y="2991"/>
            <a:chExt cx="1143" cy="1051"/>
          </a:xfrm>
        </p:grpSpPr>
        <p:sp>
          <p:nvSpPr>
            <p:cNvPr id="238611" name="Rectangle 124"/>
            <p:cNvSpPr>
              <a:spLocks noChangeArrowheads="1"/>
            </p:cNvSpPr>
            <p:nvPr/>
          </p:nvSpPr>
          <p:spPr bwMode="auto">
            <a:xfrm>
              <a:off x="2641" y="2991"/>
              <a:ext cx="1143" cy="1051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8612" name="Line 126"/>
            <p:cNvSpPr>
              <a:spLocks noChangeShapeType="1"/>
            </p:cNvSpPr>
            <p:nvPr/>
          </p:nvSpPr>
          <p:spPr bwMode="auto">
            <a:xfrm flipV="1">
              <a:off x="3208" y="3124"/>
              <a:ext cx="0" cy="6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8613" name="Text Box 127"/>
            <p:cNvSpPr txBox="1">
              <a:spLocks noChangeArrowheads="1"/>
            </p:cNvSpPr>
            <p:nvPr/>
          </p:nvSpPr>
          <p:spPr bwMode="auto">
            <a:xfrm>
              <a:off x="3508" y="3758"/>
              <a:ext cx="148" cy="252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2000" i="1">
                  <a:cs typeface="Times New Roman" pitchFamily="18" charset="0"/>
                </a:rPr>
                <a:t>t</a:t>
              </a:r>
            </a:p>
          </p:txBody>
        </p:sp>
        <p:grpSp>
          <p:nvGrpSpPr>
            <p:cNvPr id="238614" name="Group 139"/>
            <p:cNvGrpSpPr>
              <a:grpSpLocks/>
            </p:cNvGrpSpPr>
            <p:nvPr/>
          </p:nvGrpSpPr>
          <p:grpSpPr bwMode="auto">
            <a:xfrm>
              <a:off x="2700" y="3594"/>
              <a:ext cx="1005" cy="221"/>
              <a:chOff x="2520" y="1735"/>
              <a:chExt cx="730" cy="1788"/>
            </a:xfrm>
          </p:grpSpPr>
          <p:sp>
            <p:nvSpPr>
              <p:cNvPr id="238616" name="Freeform 140"/>
              <p:cNvSpPr>
                <a:spLocks/>
              </p:cNvSpPr>
              <p:nvPr/>
            </p:nvSpPr>
            <p:spPr bwMode="auto">
              <a:xfrm>
                <a:off x="2520" y="1735"/>
                <a:ext cx="380" cy="1788"/>
              </a:xfrm>
              <a:custGeom>
                <a:avLst/>
                <a:gdLst>
                  <a:gd name="T0" fmla="*/ 0 w 279"/>
                  <a:gd name="T1" fmla="*/ 2147483647 h 264"/>
                  <a:gd name="T2" fmla="*/ 1909486 w 279"/>
                  <a:gd name="T3" fmla="*/ 2147483647 h 264"/>
                  <a:gd name="T4" fmla="*/ 2779667 w 279"/>
                  <a:gd name="T5" fmla="*/ 2147483647 h 264"/>
                  <a:gd name="T6" fmla="*/ 3335760 w 279"/>
                  <a:gd name="T7" fmla="*/ 2147483647 h 264"/>
                  <a:gd name="T8" fmla="*/ 4035831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solidFill>
                <a:srgbClr val="C0C0C0"/>
              </a:solidFill>
              <a:ln w="571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38617" name="Freeform 141"/>
              <p:cNvSpPr>
                <a:spLocks/>
              </p:cNvSpPr>
              <p:nvPr/>
            </p:nvSpPr>
            <p:spPr bwMode="auto">
              <a:xfrm flipH="1">
                <a:off x="2870" y="1735"/>
                <a:ext cx="380" cy="1788"/>
              </a:xfrm>
              <a:custGeom>
                <a:avLst/>
                <a:gdLst>
                  <a:gd name="T0" fmla="*/ 0 w 279"/>
                  <a:gd name="T1" fmla="*/ 2147483647 h 264"/>
                  <a:gd name="T2" fmla="*/ 1909486 w 279"/>
                  <a:gd name="T3" fmla="*/ 2147483647 h 264"/>
                  <a:gd name="T4" fmla="*/ 2779667 w 279"/>
                  <a:gd name="T5" fmla="*/ 2147483647 h 264"/>
                  <a:gd name="T6" fmla="*/ 3335760 w 279"/>
                  <a:gd name="T7" fmla="*/ 2147483647 h 264"/>
                  <a:gd name="T8" fmla="*/ 4035831 w 279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9"/>
                  <a:gd name="T16" fmla="*/ 0 h 264"/>
                  <a:gd name="T17" fmla="*/ 279 w 279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9" h="264">
                    <a:moveTo>
                      <a:pt x="0" y="264"/>
                    </a:moveTo>
                    <a:cubicBezTo>
                      <a:pt x="50" y="263"/>
                      <a:pt x="100" y="263"/>
                      <a:pt x="132" y="234"/>
                    </a:cubicBezTo>
                    <a:cubicBezTo>
                      <a:pt x="164" y="205"/>
                      <a:pt x="176" y="128"/>
                      <a:pt x="192" y="93"/>
                    </a:cubicBezTo>
                    <a:cubicBezTo>
                      <a:pt x="208" y="58"/>
                      <a:pt x="216" y="37"/>
                      <a:pt x="231" y="21"/>
                    </a:cubicBezTo>
                    <a:cubicBezTo>
                      <a:pt x="246" y="5"/>
                      <a:pt x="262" y="2"/>
                      <a:pt x="279" y="0"/>
                    </a:cubicBezTo>
                  </a:path>
                </a:pathLst>
              </a:custGeom>
              <a:solidFill>
                <a:srgbClr val="C0C0C0"/>
              </a:solidFill>
              <a:ln w="571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238615" name="Line 125"/>
            <p:cNvSpPr>
              <a:spLocks noChangeShapeType="1"/>
            </p:cNvSpPr>
            <p:nvPr/>
          </p:nvSpPr>
          <p:spPr bwMode="auto">
            <a:xfrm>
              <a:off x="2706" y="3814"/>
              <a:ext cx="101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38610" name="Título 60"/>
          <p:cNvSpPr>
            <a:spLocks noGrp="1"/>
          </p:cNvSpPr>
          <p:nvPr>
            <p:ph type="title"/>
          </p:nvPr>
        </p:nvSpPr>
        <p:spPr>
          <a:xfrm>
            <a:off x="271463" y="681038"/>
            <a:ext cx="3681412" cy="533400"/>
          </a:xfrm>
        </p:spPr>
        <p:txBody>
          <a:bodyPr/>
          <a:lstStyle/>
          <a:p>
            <a:r>
              <a:rPr lang="en-US" smtClean="0"/>
              <a:t>O Teorema do Escalonamento em Ação</a:t>
            </a:r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357229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</a:t>
            </a:r>
            <a:endParaRPr lang="pt-BR" smtClean="0"/>
          </a:p>
        </p:txBody>
      </p:sp>
      <p:sp>
        <p:nvSpPr>
          <p:cNvPr id="239619" name="Espaço Reservado para Conteúdo 2"/>
          <p:cNvSpPr>
            <a:spLocks noGrp="1"/>
          </p:cNvSpPr>
          <p:nvPr>
            <p:ph idx="1"/>
          </p:nvPr>
        </p:nvSpPr>
        <p:spPr>
          <a:xfrm>
            <a:off x="293691" y="1214438"/>
            <a:ext cx="9340850" cy="5381625"/>
          </a:xfrm>
        </p:spPr>
        <p:txBody>
          <a:bodyPr/>
          <a:lstStyle/>
          <a:p>
            <a:r>
              <a:rPr lang="en-US" smtClean="0"/>
              <a:t>Propriedades matemáticas da Transf.de Fourier (cont.)</a:t>
            </a:r>
          </a:p>
          <a:p>
            <a:pPr lvl="1"/>
            <a:r>
              <a:rPr lang="en-US" smtClean="0"/>
              <a:t>Translação no domínio do tempo e da frequência</a:t>
            </a:r>
          </a:p>
          <a:p>
            <a:pPr lvl="1"/>
            <a:r>
              <a:rPr lang="en-US" smtClean="0"/>
              <a:t>Modulação</a:t>
            </a:r>
          </a:p>
          <a:p>
            <a:pPr lvl="1"/>
            <a:r>
              <a:rPr lang="en-US" smtClean="0"/>
              <a:t>Simetria</a:t>
            </a:r>
          </a:p>
          <a:p>
            <a:pPr lvl="1"/>
            <a:r>
              <a:rPr lang="en-US" smtClean="0"/>
              <a:t>Transformada do Complexo Conjugado</a:t>
            </a:r>
          </a:p>
          <a:p>
            <a:pPr lvl="1"/>
            <a:r>
              <a:rPr lang="en-US" smtClean="0"/>
              <a:t>Convolução no domínio do tempo e da frequência</a:t>
            </a:r>
          </a:p>
          <a:p>
            <a:r>
              <a:rPr lang="en-US" smtClean="0"/>
              <a:t>Teorema de Parseval</a:t>
            </a:r>
          </a:p>
          <a:p>
            <a:pPr lvl="1"/>
            <a:r>
              <a:rPr lang="en-US" smtClean="0"/>
              <a:t>Energia contida em um pulso retangular de tensão</a:t>
            </a:r>
          </a:p>
          <a:p>
            <a:pPr lvl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27581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Prop.Matem.:Translação no tempo</a:t>
            </a:r>
            <a:endParaRPr lang="pt-BR" smtClean="0"/>
          </a:p>
        </p:txBody>
      </p:sp>
      <p:pic>
        <p:nvPicPr>
          <p:cNvPr id="24064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1800225"/>
            <a:ext cx="9715500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200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Transformadas de Laplace cos.amort.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mtClean="0"/>
              <a:t>Cossenóide amortecida : f(t) = e</a:t>
            </a:r>
            <a:r>
              <a:rPr lang="pt-BR" baseline="30000" smtClean="0"/>
              <a:t>-at</a:t>
            </a:r>
            <a:r>
              <a:rPr lang="pt-BR" smtClean="0"/>
              <a:t>cos(</a:t>
            </a:r>
            <a:r>
              <a:rPr lang="el-GR" smtClean="0"/>
              <a:t>ώ</a:t>
            </a:r>
            <a:r>
              <a:rPr lang="pt-BR" smtClean="0"/>
              <a:t>t)</a:t>
            </a:r>
          </a:p>
          <a:p>
            <a:endParaRPr lang="pt-BR" smtClean="0"/>
          </a:p>
        </p:txBody>
      </p:sp>
      <p:graphicFrame>
        <p:nvGraphicFramePr>
          <p:cNvPr id="23554" name="Object 2"/>
          <p:cNvGraphicFramePr>
            <a:graphicFrameLocks noChangeAspect="1"/>
          </p:cNvGraphicFramePr>
          <p:nvPr/>
        </p:nvGraphicFramePr>
        <p:xfrm>
          <a:off x="1665298" y="1893888"/>
          <a:ext cx="5527675" cy="369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2" name="Equação" r:id="rId3" imgW="2768400" imgH="1854000" progId="Equation.3">
                  <p:embed/>
                </p:oleObj>
              </mc:Choice>
              <mc:Fallback>
                <p:oleObj name="Equação" r:id="rId3" imgW="2768400" imgH="18540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5298" y="1893888"/>
                        <a:ext cx="5527675" cy="3695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7" grpId="0" build="p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Prop.Matem.: Translação em Frequência</a:t>
            </a:r>
            <a:endParaRPr lang="pt-BR" smtClean="0"/>
          </a:p>
        </p:txBody>
      </p:sp>
      <p:pic>
        <p:nvPicPr>
          <p:cNvPr id="24166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2409825"/>
            <a:ext cx="9734550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369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Prop.Matem.:Modulação</a:t>
            </a:r>
            <a:endParaRPr lang="pt-BR" smtClean="0"/>
          </a:p>
        </p:txBody>
      </p:sp>
      <p:pic>
        <p:nvPicPr>
          <p:cNvPr id="24269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7" y="1962150"/>
            <a:ext cx="9763125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545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810" name="Object 5"/>
          <p:cNvGraphicFramePr>
            <a:graphicFrameLocks noChangeAspect="1"/>
          </p:cNvGraphicFramePr>
          <p:nvPr/>
        </p:nvGraphicFramePr>
        <p:xfrm>
          <a:off x="687388" y="1420816"/>
          <a:ext cx="6892925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14" name="Equation" r:id="rId3" imgW="3213000" imgH="533160" progId="Equation.DSMT4">
                  <p:embed/>
                </p:oleObj>
              </mc:Choice>
              <mc:Fallback>
                <p:oleObj name="Equation" r:id="rId3" imgW="3213000" imgH="533160" progId="Equation.DSMT4">
                  <p:embed/>
                  <p:pic>
                    <p:nvPicPr>
                      <p:cNvPr id="11981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388" y="1420816"/>
                        <a:ext cx="6892925" cy="1050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811" name="Object 7"/>
          <p:cNvGraphicFramePr>
            <a:graphicFrameLocks noChangeAspect="1"/>
          </p:cNvGraphicFramePr>
          <p:nvPr/>
        </p:nvGraphicFramePr>
        <p:xfrm>
          <a:off x="2349500" y="2290763"/>
          <a:ext cx="6761164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15" name="Equation" r:id="rId5" imgW="3174840" imgH="533160" progId="Equation.DSMT4">
                  <p:embed/>
                </p:oleObj>
              </mc:Choice>
              <mc:Fallback>
                <p:oleObj name="Equation" r:id="rId5" imgW="3174840" imgH="533160" progId="Equation.DSMT4">
                  <p:embed/>
                  <p:pic>
                    <p:nvPicPr>
                      <p:cNvPr id="11981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9500" y="2290763"/>
                        <a:ext cx="6761164" cy="1047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812" name="Object 9"/>
          <p:cNvGraphicFramePr>
            <a:graphicFrameLocks noChangeAspect="1"/>
          </p:cNvGraphicFramePr>
          <p:nvPr/>
        </p:nvGraphicFramePr>
        <p:xfrm>
          <a:off x="1155703" y="3124200"/>
          <a:ext cx="8509001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16" name="Equation" r:id="rId7" imgW="4152600" imgH="533160" progId="Equation.DSMT4">
                  <p:embed/>
                </p:oleObj>
              </mc:Choice>
              <mc:Fallback>
                <p:oleObj name="Equation" r:id="rId7" imgW="4152600" imgH="533160" progId="Equation.DSMT4">
                  <p:embed/>
                  <p:pic>
                    <p:nvPicPr>
                      <p:cNvPr id="119812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5703" y="3124200"/>
                        <a:ext cx="8509001" cy="1003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813" name="Object 10"/>
          <p:cNvGraphicFramePr>
            <a:graphicFrameLocks noChangeAspect="1"/>
          </p:cNvGraphicFramePr>
          <p:nvPr/>
        </p:nvGraphicFramePr>
        <p:xfrm>
          <a:off x="1130300" y="4216418"/>
          <a:ext cx="7513638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17" name="Equation" r:id="rId9" imgW="3276360" imgH="393480" progId="Equation.DSMT4">
                  <p:embed/>
                </p:oleObj>
              </mc:Choice>
              <mc:Fallback>
                <p:oleObj name="Equation" r:id="rId9" imgW="3276360" imgH="393480" progId="Equation.DSMT4">
                  <p:embed/>
                  <p:pic>
                    <p:nvPicPr>
                      <p:cNvPr id="119813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0300" y="4216418"/>
                        <a:ext cx="7513638" cy="8350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57150">
                        <a:solidFill>
                          <a:srgbClr val="CCFF99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816" name="Rectangle 85"/>
          <p:cNvSpPr>
            <a:spLocks noChangeArrowheads="1"/>
          </p:cNvSpPr>
          <p:nvPr/>
        </p:nvSpPr>
        <p:spPr bwMode="auto">
          <a:xfrm>
            <a:off x="2374899" y="5326063"/>
            <a:ext cx="3143251" cy="13065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19817" name="Line 86"/>
          <p:cNvSpPr>
            <a:spLocks noChangeShapeType="1"/>
          </p:cNvSpPr>
          <p:nvPr/>
        </p:nvSpPr>
        <p:spPr bwMode="auto">
          <a:xfrm>
            <a:off x="2697170" y="6096000"/>
            <a:ext cx="25447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19818" name="Rectangle 87"/>
          <p:cNvSpPr>
            <a:spLocks noChangeArrowheads="1"/>
          </p:cNvSpPr>
          <p:nvPr/>
        </p:nvSpPr>
        <p:spPr bwMode="auto">
          <a:xfrm>
            <a:off x="5773737" y="5326063"/>
            <a:ext cx="3143251" cy="13065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19819" name="Text Box 88"/>
          <p:cNvSpPr txBox="1">
            <a:spLocks noChangeArrowheads="1"/>
          </p:cNvSpPr>
          <p:nvPr/>
        </p:nvSpPr>
        <p:spPr bwMode="auto">
          <a:xfrm>
            <a:off x="8466138" y="6135689"/>
            <a:ext cx="3433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800" b="1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w</a:t>
            </a:r>
          </a:p>
        </p:txBody>
      </p:sp>
      <p:sp>
        <p:nvSpPr>
          <p:cNvPr id="119820" name="Text Box 89"/>
          <p:cNvSpPr txBox="1">
            <a:spLocks noChangeArrowheads="1"/>
          </p:cNvSpPr>
          <p:nvPr/>
        </p:nvSpPr>
        <p:spPr bwMode="auto">
          <a:xfrm>
            <a:off x="7786689" y="6142039"/>
            <a:ext cx="4203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800" b="1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w</a:t>
            </a:r>
            <a:r>
              <a:rPr lang="en-US" sz="1800" b="1" baseline="-30000">
                <a:solidFill>
                  <a:srgbClr val="000000"/>
                </a:solidFill>
                <a:cs typeface="Times New Roman" pitchFamily="18" charset="0"/>
              </a:rPr>
              <a:t>0</a:t>
            </a:r>
          </a:p>
        </p:txBody>
      </p:sp>
      <p:sp>
        <p:nvSpPr>
          <p:cNvPr id="119821" name="Text Box 90"/>
          <p:cNvSpPr txBox="1">
            <a:spLocks noChangeArrowheads="1"/>
          </p:cNvSpPr>
          <p:nvPr/>
        </p:nvSpPr>
        <p:spPr bwMode="auto">
          <a:xfrm>
            <a:off x="7224713" y="6170614"/>
            <a:ext cx="3000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800" b="1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0</a:t>
            </a:r>
          </a:p>
        </p:txBody>
      </p:sp>
      <p:sp>
        <p:nvSpPr>
          <p:cNvPr id="119822" name="Text Box 91"/>
          <p:cNvSpPr txBox="1">
            <a:spLocks noChangeArrowheads="1"/>
          </p:cNvSpPr>
          <p:nvPr/>
        </p:nvSpPr>
        <p:spPr bwMode="auto">
          <a:xfrm>
            <a:off x="6383338" y="6142039"/>
            <a:ext cx="4972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800" b="1">
                <a:solidFill>
                  <a:srgbClr val="000000"/>
                </a:solidFill>
                <a:cs typeface="Times New Roman" pitchFamily="18" charset="0"/>
              </a:rPr>
              <a:t>-</a:t>
            </a:r>
            <a:r>
              <a:rPr lang="en-US" sz="1800" b="1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w</a:t>
            </a:r>
            <a:r>
              <a:rPr lang="en-US" sz="1800" b="1" baseline="-30000">
                <a:solidFill>
                  <a:srgbClr val="000000"/>
                </a:solidFill>
                <a:cs typeface="Times New Roman" pitchFamily="18" charset="0"/>
              </a:rPr>
              <a:t>0</a:t>
            </a:r>
          </a:p>
        </p:txBody>
      </p:sp>
      <p:sp>
        <p:nvSpPr>
          <p:cNvPr id="119823" name="Line 92"/>
          <p:cNvSpPr>
            <a:spLocks noChangeShapeType="1"/>
          </p:cNvSpPr>
          <p:nvPr/>
        </p:nvSpPr>
        <p:spPr bwMode="auto">
          <a:xfrm flipV="1">
            <a:off x="7291388" y="5797550"/>
            <a:ext cx="0" cy="7254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19824" name="Line 93"/>
          <p:cNvSpPr>
            <a:spLocks noChangeShapeType="1"/>
          </p:cNvSpPr>
          <p:nvPr/>
        </p:nvSpPr>
        <p:spPr bwMode="auto">
          <a:xfrm flipV="1">
            <a:off x="6630988" y="6142056"/>
            <a:ext cx="0" cy="904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19825" name="Line 94"/>
          <p:cNvSpPr>
            <a:spLocks noChangeShapeType="1"/>
          </p:cNvSpPr>
          <p:nvPr/>
        </p:nvSpPr>
        <p:spPr bwMode="auto">
          <a:xfrm flipV="1">
            <a:off x="7951788" y="6142056"/>
            <a:ext cx="0" cy="904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19826" name="Line 95"/>
          <p:cNvSpPr>
            <a:spLocks noChangeShapeType="1"/>
          </p:cNvSpPr>
          <p:nvPr/>
        </p:nvSpPr>
        <p:spPr bwMode="auto">
          <a:xfrm>
            <a:off x="5970588" y="6218238"/>
            <a:ext cx="26670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graphicFrame>
        <p:nvGraphicFramePr>
          <p:cNvPr id="119814" name="Object 96"/>
          <p:cNvGraphicFramePr>
            <a:graphicFrameLocks noChangeAspect="1"/>
          </p:cNvGraphicFramePr>
          <p:nvPr/>
        </p:nvGraphicFramePr>
        <p:xfrm>
          <a:off x="6303963" y="5330825"/>
          <a:ext cx="1995487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18" name="Equation" r:id="rId11" imgW="1168200" imgH="253800" progId="Equation.DSMT4">
                  <p:embed/>
                </p:oleObj>
              </mc:Choice>
              <mc:Fallback>
                <p:oleObj name="Equation" r:id="rId11" imgW="1168200" imgH="253800" progId="Equation.DSMT4">
                  <p:embed/>
                  <p:pic>
                    <p:nvPicPr>
                      <p:cNvPr id="119814" name="Object 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3963" y="5330825"/>
                        <a:ext cx="1995487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9827" name="Group 97"/>
          <p:cNvGrpSpPr>
            <a:grpSpLocks/>
          </p:cNvGrpSpPr>
          <p:nvPr/>
        </p:nvGrpSpPr>
        <p:grpSpPr bwMode="auto">
          <a:xfrm>
            <a:off x="7751768" y="5745163"/>
            <a:ext cx="403225" cy="463550"/>
            <a:chOff x="2520" y="1735"/>
            <a:chExt cx="730" cy="1788"/>
          </a:xfrm>
        </p:grpSpPr>
        <p:sp>
          <p:nvSpPr>
            <p:cNvPr id="119836" name="Freeform 98"/>
            <p:cNvSpPr>
              <a:spLocks/>
            </p:cNvSpPr>
            <p:nvPr/>
          </p:nvSpPr>
          <p:spPr bwMode="auto">
            <a:xfrm>
              <a:off x="2520" y="1735"/>
              <a:ext cx="380" cy="1788"/>
            </a:xfrm>
            <a:custGeom>
              <a:avLst/>
              <a:gdLst>
                <a:gd name="T0" fmla="*/ 0 w 279"/>
                <a:gd name="T1" fmla="*/ 2147483647 h 264"/>
                <a:gd name="T2" fmla="*/ 1909486 w 279"/>
                <a:gd name="T3" fmla="*/ 2147483647 h 264"/>
                <a:gd name="T4" fmla="*/ 2779667 w 279"/>
                <a:gd name="T5" fmla="*/ 2147483647 h 264"/>
                <a:gd name="T6" fmla="*/ 3335760 w 279"/>
                <a:gd name="T7" fmla="*/ 2147483647 h 264"/>
                <a:gd name="T8" fmla="*/ 4035831 w 279"/>
                <a:gd name="T9" fmla="*/ 0 h 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9"/>
                <a:gd name="T16" fmla="*/ 0 h 264"/>
                <a:gd name="T17" fmla="*/ 279 w 279"/>
                <a:gd name="T18" fmla="*/ 264 h 2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9" h="264">
                  <a:moveTo>
                    <a:pt x="0" y="264"/>
                  </a:moveTo>
                  <a:cubicBezTo>
                    <a:pt x="50" y="263"/>
                    <a:pt x="100" y="263"/>
                    <a:pt x="132" y="234"/>
                  </a:cubicBezTo>
                  <a:cubicBezTo>
                    <a:pt x="164" y="205"/>
                    <a:pt x="176" y="128"/>
                    <a:pt x="192" y="93"/>
                  </a:cubicBezTo>
                  <a:cubicBezTo>
                    <a:pt x="208" y="58"/>
                    <a:pt x="216" y="37"/>
                    <a:pt x="231" y="21"/>
                  </a:cubicBezTo>
                  <a:cubicBezTo>
                    <a:pt x="246" y="5"/>
                    <a:pt x="262" y="2"/>
                    <a:pt x="279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19837" name="Freeform 99"/>
            <p:cNvSpPr>
              <a:spLocks/>
            </p:cNvSpPr>
            <p:nvPr/>
          </p:nvSpPr>
          <p:spPr bwMode="auto">
            <a:xfrm flipH="1">
              <a:off x="2870" y="1735"/>
              <a:ext cx="380" cy="1788"/>
            </a:xfrm>
            <a:custGeom>
              <a:avLst/>
              <a:gdLst>
                <a:gd name="T0" fmla="*/ 0 w 279"/>
                <a:gd name="T1" fmla="*/ 2147483647 h 264"/>
                <a:gd name="T2" fmla="*/ 1909486 w 279"/>
                <a:gd name="T3" fmla="*/ 2147483647 h 264"/>
                <a:gd name="T4" fmla="*/ 2779667 w 279"/>
                <a:gd name="T5" fmla="*/ 2147483647 h 264"/>
                <a:gd name="T6" fmla="*/ 3335760 w 279"/>
                <a:gd name="T7" fmla="*/ 2147483647 h 264"/>
                <a:gd name="T8" fmla="*/ 4035831 w 279"/>
                <a:gd name="T9" fmla="*/ 0 h 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9"/>
                <a:gd name="T16" fmla="*/ 0 h 264"/>
                <a:gd name="T17" fmla="*/ 279 w 279"/>
                <a:gd name="T18" fmla="*/ 264 h 2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9" h="264">
                  <a:moveTo>
                    <a:pt x="0" y="264"/>
                  </a:moveTo>
                  <a:cubicBezTo>
                    <a:pt x="50" y="263"/>
                    <a:pt x="100" y="263"/>
                    <a:pt x="132" y="234"/>
                  </a:cubicBezTo>
                  <a:cubicBezTo>
                    <a:pt x="164" y="205"/>
                    <a:pt x="176" y="128"/>
                    <a:pt x="192" y="93"/>
                  </a:cubicBezTo>
                  <a:cubicBezTo>
                    <a:pt x="208" y="58"/>
                    <a:pt x="216" y="37"/>
                    <a:pt x="231" y="21"/>
                  </a:cubicBezTo>
                  <a:cubicBezTo>
                    <a:pt x="246" y="5"/>
                    <a:pt x="262" y="2"/>
                    <a:pt x="279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19828" name="Group 100"/>
          <p:cNvGrpSpPr>
            <a:grpSpLocks/>
          </p:cNvGrpSpPr>
          <p:nvPr/>
        </p:nvGrpSpPr>
        <p:grpSpPr bwMode="auto">
          <a:xfrm>
            <a:off x="6430968" y="5745163"/>
            <a:ext cx="403225" cy="463550"/>
            <a:chOff x="2520" y="1735"/>
            <a:chExt cx="730" cy="1788"/>
          </a:xfrm>
        </p:grpSpPr>
        <p:sp>
          <p:nvSpPr>
            <p:cNvPr id="119834" name="Freeform 101"/>
            <p:cNvSpPr>
              <a:spLocks/>
            </p:cNvSpPr>
            <p:nvPr/>
          </p:nvSpPr>
          <p:spPr bwMode="auto">
            <a:xfrm>
              <a:off x="2520" y="1735"/>
              <a:ext cx="380" cy="1788"/>
            </a:xfrm>
            <a:custGeom>
              <a:avLst/>
              <a:gdLst>
                <a:gd name="T0" fmla="*/ 0 w 279"/>
                <a:gd name="T1" fmla="*/ 2147483647 h 264"/>
                <a:gd name="T2" fmla="*/ 1909486 w 279"/>
                <a:gd name="T3" fmla="*/ 2147483647 h 264"/>
                <a:gd name="T4" fmla="*/ 2779667 w 279"/>
                <a:gd name="T5" fmla="*/ 2147483647 h 264"/>
                <a:gd name="T6" fmla="*/ 3335760 w 279"/>
                <a:gd name="T7" fmla="*/ 2147483647 h 264"/>
                <a:gd name="T8" fmla="*/ 4035831 w 279"/>
                <a:gd name="T9" fmla="*/ 0 h 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9"/>
                <a:gd name="T16" fmla="*/ 0 h 264"/>
                <a:gd name="T17" fmla="*/ 279 w 279"/>
                <a:gd name="T18" fmla="*/ 264 h 2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9" h="264">
                  <a:moveTo>
                    <a:pt x="0" y="264"/>
                  </a:moveTo>
                  <a:cubicBezTo>
                    <a:pt x="50" y="263"/>
                    <a:pt x="100" y="263"/>
                    <a:pt x="132" y="234"/>
                  </a:cubicBezTo>
                  <a:cubicBezTo>
                    <a:pt x="164" y="205"/>
                    <a:pt x="176" y="128"/>
                    <a:pt x="192" y="93"/>
                  </a:cubicBezTo>
                  <a:cubicBezTo>
                    <a:pt x="208" y="58"/>
                    <a:pt x="216" y="37"/>
                    <a:pt x="231" y="21"/>
                  </a:cubicBezTo>
                  <a:cubicBezTo>
                    <a:pt x="246" y="5"/>
                    <a:pt x="262" y="2"/>
                    <a:pt x="279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19835" name="Freeform 102"/>
            <p:cNvSpPr>
              <a:spLocks/>
            </p:cNvSpPr>
            <p:nvPr/>
          </p:nvSpPr>
          <p:spPr bwMode="auto">
            <a:xfrm flipH="1">
              <a:off x="2870" y="1735"/>
              <a:ext cx="380" cy="1788"/>
            </a:xfrm>
            <a:custGeom>
              <a:avLst/>
              <a:gdLst>
                <a:gd name="T0" fmla="*/ 0 w 279"/>
                <a:gd name="T1" fmla="*/ 2147483647 h 264"/>
                <a:gd name="T2" fmla="*/ 1909486 w 279"/>
                <a:gd name="T3" fmla="*/ 2147483647 h 264"/>
                <a:gd name="T4" fmla="*/ 2779667 w 279"/>
                <a:gd name="T5" fmla="*/ 2147483647 h 264"/>
                <a:gd name="T6" fmla="*/ 3335760 w 279"/>
                <a:gd name="T7" fmla="*/ 2147483647 h 264"/>
                <a:gd name="T8" fmla="*/ 4035831 w 279"/>
                <a:gd name="T9" fmla="*/ 0 h 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9"/>
                <a:gd name="T16" fmla="*/ 0 h 264"/>
                <a:gd name="T17" fmla="*/ 279 w 279"/>
                <a:gd name="T18" fmla="*/ 264 h 2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9" h="264">
                  <a:moveTo>
                    <a:pt x="0" y="264"/>
                  </a:moveTo>
                  <a:cubicBezTo>
                    <a:pt x="50" y="263"/>
                    <a:pt x="100" y="263"/>
                    <a:pt x="132" y="234"/>
                  </a:cubicBezTo>
                  <a:cubicBezTo>
                    <a:pt x="164" y="205"/>
                    <a:pt x="176" y="128"/>
                    <a:pt x="192" y="93"/>
                  </a:cubicBezTo>
                  <a:cubicBezTo>
                    <a:pt x="208" y="58"/>
                    <a:pt x="216" y="37"/>
                    <a:pt x="231" y="21"/>
                  </a:cubicBezTo>
                  <a:cubicBezTo>
                    <a:pt x="246" y="5"/>
                    <a:pt x="262" y="2"/>
                    <a:pt x="279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19829" name="Freeform 103"/>
          <p:cNvSpPr>
            <a:spLocks/>
          </p:cNvSpPr>
          <p:nvPr/>
        </p:nvSpPr>
        <p:spPr bwMode="auto">
          <a:xfrm>
            <a:off x="3062288" y="5708650"/>
            <a:ext cx="1781176" cy="769938"/>
          </a:xfrm>
          <a:custGeom>
            <a:avLst/>
            <a:gdLst>
              <a:gd name="T0" fmla="*/ 2147483647 w 2598"/>
              <a:gd name="T1" fmla="*/ 2147483647 h 1998"/>
              <a:gd name="T2" fmla="*/ 2147483647 w 2598"/>
              <a:gd name="T3" fmla="*/ 2147483647 h 1998"/>
              <a:gd name="T4" fmla="*/ 2147483647 w 2598"/>
              <a:gd name="T5" fmla="*/ 2147483647 h 1998"/>
              <a:gd name="T6" fmla="*/ 2147483647 w 2598"/>
              <a:gd name="T7" fmla="*/ 2147483647 h 1998"/>
              <a:gd name="T8" fmla="*/ 2147483647 w 2598"/>
              <a:gd name="T9" fmla="*/ 2147483647 h 1998"/>
              <a:gd name="T10" fmla="*/ 2147483647 w 2598"/>
              <a:gd name="T11" fmla="*/ 2147483647 h 1998"/>
              <a:gd name="T12" fmla="*/ 2147483647 w 2598"/>
              <a:gd name="T13" fmla="*/ 2147483647 h 1998"/>
              <a:gd name="T14" fmla="*/ 2147483647 w 2598"/>
              <a:gd name="T15" fmla="*/ 2147483647 h 1998"/>
              <a:gd name="T16" fmla="*/ 2147483647 w 2598"/>
              <a:gd name="T17" fmla="*/ 2147483647 h 1998"/>
              <a:gd name="T18" fmla="*/ 2147483647 w 2598"/>
              <a:gd name="T19" fmla="*/ 2147483647 h 1998"/>
              <a:gd name="T20" fmla="*/ 2147483647 w 2598"/>
              <a:gd name="T21" fmla="*/ 2147483647 h 1998"/>
              <a:gd name="T22" fmla="*/ 2147483647 w 2598"/>
              <a:gd name="T23" fmla="*/ 2147483647 h 1998"/>
              <a:gd name="T24" fmla="*/ 2147483647 w 2598"/>
              <a:gd name="T25" fmla="*/ 2147483647 h 1998"/>
              <a:gd name="T26" fmla="*/ 2147483647 w 2598"/>
              <a:gd name="T27" fmla="*/ 2147483647 h 1998"/>
              <a:gd name="T28" fmla="*/ 2147483647 w 2598"/>
              <a:gd name="T29" fmla="*/ 2147483647 h 1998"/>
              <a:gd name="T30" fmla="*/ 2147483647 w 2598"/>
              <a:gd name="T31" fmla="*/ 2147483647 h 1998"/>
              <a:gd name="T32" fmla="*/ 2147483647 w 2598"/>
              <a:gd name="T33" fmla="*/ 2147483647 h 1998"/>
              <a:gd name="T34" fmla="*/ 2147483647 w 2598"/>
              <a:gd name="T35" fmla="*/ 2147483647 h 1998"/>
              <a:gd name="T36" fmla="*/ 2147483647 w 2598"/>
              <a:gd name="T37" fmla="*/ 2147483647 h 1998"/>
              <a:gd name="T38" fmla="*/ 2147483647 w 2598"/>
              <a:gd name="T39" fmla="*/ 2147483647 h 1998"/>
              <a:gd name="T40" fmla="*/ 2147483647 w 2598"/>
              <a:gd name="T41" fmla="*/ 2147483647 h 1998"/>
              <a:gd name="T42" fmla="*/ 2147483647 w 2598"/>
              <a:gd name="T43" fmla="*/ 2147483647 h 1998"/>
              <a:gd name="T44" fmla="*/ 2147483647 w 2598"/>
              <a:gd name="T45" fmla="*/ 2147483647 h 1998"/>
              <a:gd name="T46" fmla="*/ 2147483647 w 2598"/>
              <a:gd name="T47" fmla="*/ 2147483647 h 1998"/>
              <a:gd name="T48" fmla="*/ 2147483647 w 2598"/>
              <a:gd name="T49" fmla="*/ 2147483647 h 1998"/>
              <a:gd name="T50" fmla="*/ 2147483647 w 2598"/>
              <a:gd name="T51" fmla="*/ 2147483647 h 1998"/>
              <a:gd name="T52" fmla="*/ 2147483647 w 2598"/>
              <a:gd name="T53" fmla="*/ 2147483647 h 1998"/>
              <a:gd name="T54" fmla="*/ 2147483647 w 2598"/>
              <a:gd name="T55" fmla="*/ 2147483647 h 1998"/>
              <a:gd name="T56" fmla="*/ 2147483647 w 2598"/>
              <a:gd name="T57" fmla="*/ 2147483647 h 1998"/>
              <a:gd name="T58" fmla="*/ 2147483647 w 2598"/>
              <a:gd name="T59" fmla="*/ 2147483647 h 1998"/>
              <a:gd name="T60" fmla="*/ 2147483647 w 2598"/>
              <a:gd name="T61" fmla="*/ 2147483647 h 1998"/>
              <a:gd name="T62" fmla="*/ 2147483647 w 2598"/>
              <a:gd name="T63" fmla="*/ 2147483647 h 1998"/>
              <a:gd name="T64" fmla="*/ 2147483647 w 2598"/>
              <a:gd name="T65" fmla="*/ 2147483647 h 1998"/>
              <a:gd name="T66" fmla="*/ 2147483647 w 2598"/>
              <a:gd name="T67" fmla="*/ 2147483647 h 1998"/>
              <a:gd name="T68" fmla="*/ 2147483647 w 2598"/>
              <a:gd name="T69" fmla="*/ 2147483647 h 1998"/>
              <a:gd name="T70" fmla="*/ 2147483647 w 2598"/>
              <a:gd name="T71" fmla="*/ 2147483647 h 1998"/>
              <a:gd name="T72" fmla="*/ 2147483647 w 2598"/>
              <a:gd name="T73" fmla="*/ 2147483647 h 1998"/>
              <a:gd name="T74" fmla="*/ 2147483647 w 2598"/>
              <a:gd name="T75" fmla="*/ 2147483647 h 1998"/>
              <a:gd name="T76" fmla="*/ 2147483647 w 2598"/>
              <a:gd name="T77" fmla="*/ 2147483647 h 1998"/>
              <a:gd name="T78" fmla="*/ 2147483647 w 2598"/>
              <a:gd name="T79" fmla="*/ 2147483647 h 1998"/>
              <a:gd name="T80" fmla="*/ 2147483647 w 2598"/>
              <a:gd name="T81" fmla="*/ 2147483647 h 1998"/>
              <a:gd name="T82" fmla="*/ 2147483647 w 2598"/>
              <a:gd name="T83" fmla="*/ 2147483647 h 1998"/>
              <a:gd name="T84" fmla="*/ 2147483647 w 2598"/>
              <a:gd name="T85" fmla="*/ 2147483647 h 1998"/>
              <a:gd name="T86" fmla="*/ 2147483647 w 2598"/>
              <a:gd name="T87" fmla="*/ 2147483647 h 1998"/>
              <a:gd name="T88" fmla="*/ 2147483647 w 2598"/>
              <a:gd name="T89" fmla="*/ 2147483647 h 1998"/>
              <a:gd name="T90" fmla="*/ 2147483647 w 2598"/>
              <a:gd name="T91" fmla="*/ 2147483647 h 1998"/>
              <a:gd name="T92" fmla="*/ 2147483647 w 2598"/>
              <a:gd name="T93" fmla="*/ 2147483647 h 1998"/>
              <a:gd name="T94" fmla="*/ 2147483647 w 2598"/>
              <a:gd name="T95" fmla="*/ 2147483647 h 1998"/>
              <a:gd name="T96" fmla="*/ 2147483647 w 2598"/>
              <a:gd name="T97" fmla="*/ 2147483647 h 1998"/>
              <a:gd name="T98" fmla="*/ 2147483647 w 2598"/>
              <a:gd name="T99" fmla="*/ 2147483647 h 1998"/>
              <a:gd name="T100" fmla="*/ 2147483647 w 2598"/>
              <a:gd name="T101" fmla="*/ 2147483647 h 1998"/>
              <a:gd name="T102" fmla="*/ 2147483647 w 2598"/>
              <a:gd name="T103" fmla="*/ 2147483647 h 1998"/>
              <a:gd name="T104" fmla="*/ 2147483647 w 2598"/>
              <a:gd name="T105" fmla="*/ 2147483647 h 1998"/>
              <a:gd name="T106" fmla="*/ 2147483647 w 2598"/>
              <a:gd name="T107" fmla="*/ 2147483647 h 1998"/>
              <a:gd name="T108" fmla="*/ 2147483647 w 2598"/>
              <a:gd name="T109" fmla="*/ 2147483647 h 1998"/>
              <a:gd name="T110" fmla="*/ 2147483647 w 2598"/>
              <a:gd name="T111" fmla="*/ 2147483647 h 1998"/>
              <a:gd name="T112" fmla="*/ 2147483647 w 2598"/>
              <a:gd name="T113" fmla="*/ 2147483647 h 1998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2598"/>
              <a:gd name="T172" fmla="*/ 0 h 1998"/>
              <a:gd name="T173" fmla="*/ 2598 w 2598"/>
              <a:gd name="T174" fmla="*/ 1998 h 1998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2598" h="1998">
                <a:moveTo>
                  <a:pt x="0" y="1026"/>
                </a:moveTo>
                <a:lnTo>
                  <a:pt x="6" y="1026"/>
                </a:lnTo>
                <a:lnTo>
                  <a:pt x="12" y="1026"/>
                </a:lnTo>
                <a:lnTo>
                  <a:pt x="18" y="1026"/>
                </a:lnTo>
                <a:lnTo>
                  <a:pt x="24" y="1026"/>
                </a:lnTo>
                <a:lnTo>
                  <a:pt x="30" y="1026"/>
                </a:lnTo>
                <a:lnTo>
                  <a:pt x="36" y="1026"/>
                </a:lnTo>
                <a:lnTo>
                  <a:pt x="48" y="1020"/>
                </a:lnTo>
                <a:lnTo>
                  <a:pt x="54" y="1020"/>
                </a:lnTo>
                <a:lnTo>
                  <a:pt x="60" y="1020"/>
                </a:lnTo>
                <a:lnTo>
                  <a:pt x="66" y="1020"/>
                </a:lnTo>
                <a:lnTo>
                  <a:pt x="72" y="1020"/>
                </a:lnTo>
                <a:lnTo>
                  <a:pt x="78" y="1020"/>
                </a:lnTo>
                <a:lnTo>
                  <a:pt x="84" y="1020"/>
                </a:lnTo>
                <a:lnTo>
                  <a:pt x="90" y="1020"/>
                </a:lnTo>
                <a:lnTo>
                  <a:pt x="96" y="1020"/>
                </a:lnTo>
                <a:lnTo>
                  <a:pt x="102" y="1020"/>
                </a:lnTo>
                <a:lnTo>
                  <a:pt x="108" y="1020"/>
                </a:lnTo>
                <a:lnTo>
                  <a:pt x="114" y="1020"/>
                </a:lnTo>
                <a:lnTo>
                  <a:pt x="126" y="1020"/>
                </a:lnTo>
                <a:lnTo>
                  <a:pt x="132" y="1026"/>
                </a:lnTo>
                <a:lnTo>
                  <a:pt x="138" y="1026"/>
                </a:lnTo>
                <a:lnTo>
                  <a:pt x="144" y="1026"/>
                </a:lnTo>
                <a:lnTo>
                  <a:pt x="150" y="1026"/>
                </a:lnTo>
                <a:lnTo>
                  <a:pt x="156" y="1026"/>
                </a:lnTo>
                <a:lnTo>
                  <a:pt x="162" y="1026"/>
                </a:lnTo>
                <a:lnTo>
                  <a:pt x="168" y="1026"/>
                </a:lnTo>
                <a:lnTo>
                  <a:pt x="174" y="1026"/>
                </a:lnTo>
                <a:lnTo>
                  <a:pt x="180" y="1026"/>
                </a:lnTo>
                <a:lnTo>
                  <a:pt x="186" y="1026"/>
                </a:lnTo>
                <a:lnTo>
                  <a:pt x="192" y="1026"/>
                </a:lnTo>
                <a:lnTo>
                  <a:pt x="204" y="1026"/>
                </a:lnTo>
                <a:lnTo>
                  <a:pt x="210" y="1026"/>
                </a:lnTo>
                <a:lnTo>
                  <a:pt x="216" y="1026"/>
                </a:lnTo>
                <a:lnTo>
                  <a:pt x="222" y="1020"/>
                </a:lnTo>
                <a:lnTo>
                  <a:pt x="228" y="1020"/>
                </a:lnTo>
                <a:lnTo>
                  <a:pt x="234" y="1020"/>
                </a:lnTo>
                <a:lnTo>
                  <a:pt x="240" y="1020"/>
                </a:lnTo>
                <a:lnTo>
                  <a:pt x="246" y="1020"/>
                </a:lnTo>
                <a:lnTo>
                  <a:pt x="252" y="1020"/>
                </a:lnTo>
                <a:lnTo>
                  <a:pt x="258" y="1020"/>
                </a:lnTo>
                <a:lnTo>
                  <a:pt x="264" y="1020"/>
                </a:lnTo>
                <a:lnTo>
                  <a:pt x="270" y="1020"/>
                </a:lnTo>
                <a:lnTo>
                  <a:pt x="282" y="1020"/>
                </a:lnTo>
                <a:lnTo>
                  <a:pt x="288" y="1020"/>
                </a:lnTo>
                <a:lnTo>
                  <a:pt x="294" y="1020"/>
                </a:lnTo>
                <a:lnTo>
                  <a:pt x="300" y="1020"/>
                </a:lnTo>
                <a:lnTo>
                  <a:pt x="306" y="1026"/>
                </a:lnTo>
                <a:lnTo>
                  <a:pt x="312" y="1026"/>
                </a:lnTo>
                <a:lnTo>
                  <a:pt x="318" y="1026"/>
                </a:lnTo>
                <a:lnTo>
                  <a:pt x="324" y="1026"/>
                </a:lnTo>
                <a:lnTo>
                  <a:pt x="330" y="1026"/>
                </a:lnTo>
                <a:lnTo>
                  <a:pt x="336" y="1026"/>
                </a:lnTo>
                <a:lnTo>
                  <a:pt x="342" y="1026"/>
                </a:lnTo>
                <a:lnTo>
                  <a:pt x="348" y="1026"/>
                </a:lnTo>
                <a:lnTo>
                  <a:pt x="360" y="1026"/>
                </a:lnTo>
                <a:lnTo>
                  <a:pt x="366" y="1026"/>
                </a:lnTo>
                <a:lnTo>
                  <a:pt x="372" y="1026"/>
                </a:lnTo>
                <a:lnTo>
                  <a:pt x="378" y="1026"/>
                </a:lnTo>
                <a:lnTo>
                  <a:pt x="384" y="1026"/>
                </a:lnTo>
                <a:lnTo>
                  <a:pt x="390" y="1020"/>
                </a:lnTo>
                <a:lnTo>
                  <a:pt x="396" y="1020"/>
                </a:lnTo>
                <a:lnTo>
                  <a:pt x="402" y="1020"/>
                </a:lnTo>
                <a:lnTo>
                  <a:pt x="408" y="1020"/>
                </a:lnTo>
                <a:lnTo>
                  <a:pt x="414" y="1020"/>
                </a:lnTo>
                <a:lnTo>
                  <a:pt x="420" y="1014"/>
                </a:lnTo>
                <a:lnTo>
                  <a:pt x="426" y="1014"/>
                </a:lnTo>
                <a:lnTo>
                  <a:pt x="438" y="1014"/>
                </a:lnTo>
                <a:lnTo>
                  <a:pt x="444" y="1014"/>
                </a:lnTo>
                <a:lnTo>
                  <a:pt x="450" y="1014"/>
                </a:lnTo>
                <a:lnTo>
                  <a:pt x="456" y="1014"/>
                </a:lnTo>
                <a:lnTo>
                  <a:pt x="462" y="1020"/>
                </a:lnTo>
                <a:lnTo>
                  <a:pt x="468" y="1020"/>
                </a:lnTo>
                <a:lnTo>
                  <a:pt x="474" y="1020"/>
                </a:lnTo>
                <a:lnTo>
                  <a:pt x="480" y="1026"/>
                </a:lnTo>
                <a:lnTo>
                  <a:pt x="486" y="1026"/>
                </a:lnTo>
                <a:lnTo>
                  <a:pt x="492" y="1032"/>
                </a:lnTo>
                <a:lnTo>
                  <a:pt x="498" y="1032"/>
                </a:lnTo>
                <a:lnTo>
                  <a:pt x="504" y="1038"/>
                </a:lnTo>
                <a:lnTo>
                  <a:pt x="516" y="1038"/>
                </a:lnTo>
                <a:lnTo>
                  <a:pt x="522" y="1044"/>
                </a:lnTo>
                <a:lnTo>
                  <a:pt x="528" y="1044"/>
                </a:lnTo>
                <a:lnTo>
                  <a:pt x="534" y="1044"/>
                </a:lnTo>
                <a:lnTo>
                  <a:pt x="540" y="1038"/>
                </a:lnTo>
                <a:lnTo>
                  <a:pt x="546" y="1038"/>
                </a:lnTo>
                <a:lnTo>
                  <a:pt x="552" y="1032"/>
                </a:lnTo>
                <a:lnTo>
                  <a:pt x="558" y="1026"/>
                </a:lnTo>
                <a:lnTo>
                  <a:pt x="564" y="1020"/>
                </a:lnTo>
                <a:lnTo>
                  <a:pt x="570" y="1014"/>
                </a:lnTo>
                <a:lnTo>
                  <a:pt x="576" y="1008"/>
                </a:lnTo>
                <a:lnTo>
                  <a:pt x="582" y="996"/>
                </a:lnTo>
                <a:lnTo>
                  <a:pt x="594" y="990"/>
                </a:lnTo>
                <a:lnTo>
                  <a:pt x="600" y="984"/>
                </a:lnTo>
                <a:lnTo>
                  <a:pt x="606" y="978"/>
                </a:lnTo>
                <a:lnTo>
                  <a:pt x="612" y="978"/>
                </a:lnTo>
                <a:lnTo>
                  <a:pt x="618" y="978"/>
                </a:lnTo>
                <a:lnTo>
                  <a:pt x="624" y="984"/>
                </a:lnTo>
                <a:lnTo>
                  <a:pt x="630" y="990"/>
                </a:lnTo>
                <a:lnTo>
                  <a:pt x="636" y="996"/>
                </a:lnTo>
                <a:lnTo>
                  <a:pt x="642" y="1008"/>
                </a:lnTo>
                <a:lnTo>
                  <a:pt x="648" y="1026"/>
                </a:lnTo>
                <a:lnTo>
                  <a:pt x="654" y="1038"/>
                </a:lnTo>
                <a:lnTo>
                  <a:pt x="660" y="1056"/>
                </a:lnTo>
                <a:lnTo>
                  <a:pt x="666" y="1074"/>
                </a:lnTo>
                <a:lnTo>
                  <a:pt x="678" y="1086"/>
                </a:lnTo>
                <a:lnTo>
                  <a:pt x="684" y="1098"/>
                </a:lnTo>
                <a:lnTo>
                  <a:pt x="690" y="1110"/>
                </a:lnTo>
                <a:lnTo>
                  <a:pt x="696" y="1116"/>
                </a:lnTo>
                <a:lnTo>
                  <a:pt x="702" y="1116"/>
                </a:lnTo>
                <a:lnTo>
                  <a:pt x="708" y="1110"/>
                </a:lnTo>
                <a:lnTo>
                  <a:pt x="714" y="1098"/>
                </a:lnTo>
                <a:lnTo>
                  <a:pt x="720" y="1080"/>
                </a:lnTo>
                <a:lnTo>
                  <a:pt x="726" y="1056"/>
                </a:lnTo>
                <a:lnTo>
                  <a:pt x="732" y="1032"/>
                </a:lnTo>
                <a:lnTo>
                  <a:pt x="738" y="1002"/>
                </a:lnTo>
                <a:lnTo>
                  <a:pt x="744" y="966"/>
                </a:lnTo>
                <a:lnTo>
                  <a:pt x="756" y="936"/>
                </a:lnTo>
                <a:lnTo>
                  <a:pt x="762" y="906"/>
                </a:lnTo>
                <a:lnTo>
                  <a:pt x="768" y="882"/>
                </a:lnTo>
                <a:lnTo>
                  <a:pt x="774" y="864"/>
                </a:lnTo>
                <a:lnTo>
                  <a:pt x="780" y="852"/>
                </a:lnTo>
                <a:lnTo>
                  <a:pt x="786" y="846"/>
                </a:lnTo>
                <a:lnTo>
                  <a:pt x="792" y="858"/>
                </a:lnTo>
                <a:lnTo>
                  <a:pt x="798" y="876"/>
                </a:lnTo>
                <a:lnTo>
                  <a:pt x="804" y="906"/>
                </a:lnTo>
                <a:lnTo>
                  <a:pt x="810" y="942"/>
                </a:lnTo>
                <a:lnTo>
                  <a:pt x="816" y="990"/>
                </a:lnTo>
                <a:lnTo>
                  <a:pt x="822" y="1044"/>
                </a:lnTo>
                <a:lnTo>
                  <a:pt x="834" y="1098"/>
                </a:lnTo>
                <a:lnTo>
                  <a:pt x="840" y="1158"/>
                </a:lnTo>
                <a:lnTo>
                  <a:pt x="846" y="1212"/>
                </a:lnTo>
                <a:lnTo>
                  <a:pt x="852" y="1260"/>
                </a:lnTo>
                <a:lnTo>
                  <a:pt x="858" y="1296"/>
                </a:lnTo>
                <a:lnTo>
                  <a:pt x="864" y="1314"/>
                </a:lnTo>
                <a:lnTo>
                  <a:pt x="870" y="1326"/>
                </a:lnTo>
                <a:lnTo>
                  <a:pt x="876" y="1314"/>
                </a:lnTo>
                <a:lnTo>
                  <a:pt x="882" y="1284"/>
                </a:lnTo>
                <a:lnTo>
                  <a:pt x="888" y="1242"/>
                </a:lnTo>
                <a:lnTo>
                  <a:pt x="894" y="1182"/>
                </a:lnTo>
                <a:lnTo>
                  <a:pt x="900" y="1104"/>
                </a:lnTo>
                <a:lnTo>
                  <a:pt x="912" y="1020"/>
                </a:lnTo>
                <a:lnTo>
                  <a:pt x="918" y="930"/>
                </a:lnTo>
                <a:lnTo>
                  <a:pt x="924" y="840"/>
                </a:lnTo>
                <a:lnTo>
                  <a:pt x="930" y="750"/>
                </a:lnTo>
                <a:lnTo>
                  <a:pt x="936" y="672"/>
                </a:lnTo>
                <a:lnTo>
                  <a:pt x="942" y="612"/>
                </a:lnTo>
                <a:lnTo>
                  <a:pt x="948" y="570"/>
                </a:lnTo>
                <a:lnTo>
                  <a:pt x="954" y="558"/>
                </a:lnTo>
                <a:lnTo>
                  <a:pt x="960" y="564"/>
                </a:lnTo>
                <a:lnTo>
                  <a:pt x="966" y="600"/>
                </a:lnTo>
                <a:lnTo>
                  <a:pt x="972" y="666"/>
                </a:lnTo>
                <a:lnTo>
                  <a:pt x="978" y="750"/>
                </a:lnTo>
                <a:lnTo>
                  <a:pt x="990" y="858"/>
                </a:lnTo>
                <a:lnTo>
                  <a:pt x="996" y="984"/>
                </a:lnTo>
                <a:lnTo>
                  <a:pt x="1002" y="1116"/>
                </a:lnTo>
                <a:lnTo>
                  <a:pt x="1008" y="1248"/>
                </a:lnTo>
                <a:lnTo>
                  <a:pt x="1014" y="1380"/>
                </a:lnTo>
                <a:lnTo>
                  <a:pt x="1020" y="1494"/>
                </a:lnTo>
                <a:lnTo>
                  <a:pt x="1026" y="1584"/>
                </a:lnTo>
                <a:lnTo>
                  <a:pt x="1032" y="1650"/>
                </a:lnTo>
                <a:lnTo>
                  <a:pt x="1038" y="1680"/>
                </a:lnTo>
                <a:lnTo>
                  <a:pt x="1044" y="1674"/>
                </a:lnTo>
                <a:lnTo>
                  <a:pt x="1050" y="1632"/>
                </a:lnTo>
                <a:lnTo>
                  <a:pt x="1056" y="1554"/>
                </a:lnTo>
                <a:lnTo>
                  <a:pt x="1068" y="1440"/>
                </a:lnTo>
                <a:lnTo>
                  <a:pt x="1074" y="1296"/>
                </a:lnTo>
                <a:lnTo>
                  <a:pt x="1080" y="1134"/>
                </a:lnTo>
                <a:lnTo>
                  <a:pt x="1086" y="960"/>
                </a:lnTo>
                <a:lnTo>
                  <a:pt x="1092" y="780"/>
                </a:lnTo>
                <a:lnTo>
                  <a:pt x="1098" y="612"/>
                </a:lnTo>
                <a:lnTo>
                  <a:pt x="1104" y="456"/>
                </a:lnTo>
                <a:lnTo>
                  <a:pt x="1110" y="330"/>
                </a:lnTo>
                <a:lnTo>
                  <a:pt x="1116" y="240"/>
                </a:lnTo>
                <a:lnTo>
                  <a:pt x="1122" y="192"/>
                </a:lnTo>
                <a:lnTo>
                  <a:pt x="1128" y="186"/>
                </a:lnTo>
                <a:lnTo>
                  <a:pt x="1134" y="228"/>
                </a:lnTo>
                <a:lnTo>
                  <a:pt x="1146" y="318"/>
                </a:lnTo>
                <a:lnTo>
                  <a:pt x="1152" y="450"/>
                </a:lnTo>
                <a:lnTo>
                  <a:pt x="1158" y="618"/>
                </a:lnTo>
                <a:lnTo>
                  <a:pt x="1164" y="816"/>
                </a:lnTo>
                <a:lnTo>
                  <a:pt x="1170" y="1026"/>
                </a:lnTo>
                <a:lnTo>
                  <a:pt x="1176" y="1242"/>
                </a:lnTo>
                <a:lnTo>
                  <a:pt x="1182" y="1452"/>
                </a:lnTo>
                <a:lnTo>
                  <a:pt x="1188" y="1638"/>
                </a:lnTo>
                <a:lnTo>
                  <a:pt x="1194" y="1794"/>
                </a:lnTo>
                <a:lnTo>
                  <a:pt x="1200" y="1914"/>
                </a:lnTo>
                <a:lnTo>
                  <a:pt x="1206" y="1980"/>
                </a:lnTo>
                <a:lnTo>
                  <a:pt x="1212" y="1998"/>
                </a:lnTo>
                <a:lnTo>
                  <a:pt x="1224" y="1956"/>
                </a:lnTo>
                <a:lnTo>
                  <a:pt x="1230" y="1866"/>
                </a:lnTo>
                <a:lnTo>
                  <a:pt x="1236" y="1728"/>
                </a:lnTo>
                <a:lnTo>
                  <a:pt x="1242" y="1542"/>
                </a:lnTo>
                <a:lnTo>
                  <a:pt x="1248" y="1332"/>
                </a:lnTo>
                <a:lnTo>
                  <a:pt x="1254" y="1104"/>
                </a:lnTo>
                <a:lnTo>
                  <a:pt x="1260" y="864"/>
                </a:lnTo>
                <a:lnTo>
                  <a:pt x="1266" y="636"/>
                </a:lnTo>
                <a:lnTo>
                  <a:pt x="1272" y="426"/>
                </a:lnTo>
                <a:lnTo>
                  <a:pt x="1278" y="246"/>
                </a:lnTo>
                <a:lnTo>
                  <a:pt x="1284" y="114"/>
                </a:lnTo>
                <a:lnTo>
                  <a:pt x="1290" y="30"/>
                </a:lnTo>
                <a:lnTo>
                  <a:pt x="1302" y="0"/>
                </a:lnTo>
                <a:lnTo>
                  <a:pt x="1308" y="30"/>
                </a:lnTo>
                <a:lnTo>
                  <a:pt x="1314" y="114"/>
                </a:lnTo>
                <a:lnTo>
                  <a:pt x="1320" y="246"/>
                </a:lnTo>
                <a:lnTo>
                  <a:pt x="1326" y="426"/>
                </a:lnTo>
                <a:lnTo>
                  <a:pt x="1332" y="636"/>
                </a:lnTo>
                <a:lnTo>
                  <a:pt x="1338" y="864"/>
                </a:lnTo>
                <a:lnTo>
                  <a:pt x="1344" y="1104"/>
                </a:lnTo>
                <a:lnTo>
                  <a:pt x="1350" y="1332"/>
                </a:lnTo>
                <a:lnTo>
                  <a:pt x="1356" y="1542"/>
                </a:lnTo>
                <a:lnTo>
                  <a:pt x="1362" y="1728"/>
                </a:lnTo>
                <a:lnTo>
                  <a:pt x="1368" y="1866"/>
                </a:lnTo>
                <a:lnTo>
                  <a:pt x="1374" y="1956"/>
                </a:lnTo>
                <a:lnTo>
                  <a:pt x="1386" y="1998"/>
                </a:lnTo>
                <a:lnTo>
                  <a:pt x="1392" y="1980"/>
                </a:lnTo>
                <a:lnTo>
                  <a:pt x="1398" y="1914"/>
                </a:lnTo>
                <a:lnTo>
                  <a:pt x="1404" y="1794"/>
                </a:lnTo>
                <a:lnTo>
                  <a:pt x="1410" y="1638"/>
                </a:lnTo>
                <a:lnTo>
                  <a:pt x="1416" y="1452"/>
                </a:lnTo>
                <a:lnTo>
                  <a:pt x="1422" y="1242"/>
                </a:lnTo>
                <a:lnTo>
                  <a:pt x="1428" y="1026"/>
                </a:lnTo>
                <a:lnTo>
                  <a:pt x="1434" y="816"/>
                </a:lnTo>
                <a:lnTo>
                  <a:pt x="1440" y="618"/>
                </a:lnTo>
                <a:lnTo>
                  <a:pt x="1446" y="450"/>
                </a:lnTo>
                <a:lnTo>
                  <a:pt x="1452" y="318"/>
                </a:lnTo>
                <a:lnTo>
                  <a:pt x="1464" y="228"/>
                </a:lnTo>
                <a:lnTo>
                  <a:pt x="1470" y="186"/>
                </a:lnTo>
                <a:lnTo>
                  <a:pt x="1476" y="192"/>
                </a:lnTo>
                <a:lnTo>
                  <a:pt x="1482" y="240"/>
                </a:lnTo>
                <a:lnTo>
                  <a:pt x="1488" y="330"/>
                </a:lnTo>
                <a:lnTo>
                  <a:pt x="1494" y="456"/>
                </a:lnTo>
                <a:lnTo>
                  <a:pt x="1500" y="612"/>
                </a:lnTo>
                <a:lnTo>
                  <a:pt x="1506" y="780"/>
                </a:lnTo>
                <a:lnTo>
                  <a:pt x="1512" y="960"/>
                </a:lnTo>
                <a:lnTo>
                  <a:pt x="1518" y="1134"/>
                </a:lnTo>
                <a:lnTo>
                  <a:pt x="1524" y="1296"/>
                </a:lnTo>
                <a:lnTo>
                  <a:pt x="1530" y="1440"/>
                </a:lnTo>
                <a:lnTo>
                  <a:pt x="1542" y="1554"/>
                </a:lnTo>
                <a:lnTo>
                  <a:pt x="1548" y="1632"/>
                </a:lnTo>
                <a:lnTo>
                  <a:pt x="1554" y="1674"/>
                </a:lnTo>
                <a:lnTo>
                  <a:pt x="1560" y="1680"/>
                </a:lnTo>
                <a:lnTo>
                  <a:pt x="1566" y="1650"/>
                </a:lnTo>
                <a:lnTo>
                  <a:pt x="1572" y="1584"/>
                </a:lnTo>
                <a:lnTo>
                  <a:pt x="1578" y="1494"/>
                </a:lnTo>
                <a:lnTo>
                  <a:pt x="1584" y="1380"/>
                </a:lnTo>
                <a:lnTo>
                  <a:pt x="1590" y="1248"/>
                </a:lnTo>
                <a:lnTo>
                  <a:pt x="1596" y="1116"/>
                </a:lnTo>
                <a:lnTo>
                  <a:pt x="1602" y="984"/>
                </a:lnTo>
                <a:lnTo>
                  <a:pt x="1608" y="858"/>
                </a:lnTo>
                <a:lnTo>
                  <a:pt x="1620" y="750"/>
                </a:lnTo>
                <a:lnTo>
                  <a:pt x="1626" y="666"/>
                </a:lnTo>
                <a:lnTo>
                  <a:pt x="1632" y="600"/>
                </a:lnTo>
                <a:lnTo>
                  <a:pt x="1638" y="564"/>
                </a:lnTo>
                <a:lnTo>
                  <a:pt x="1644" y="558"/>
                </a:lnTo>
                <a:lnTo>
                  <a:pt x="1650" y="570"/>
                </a:lnTo>
                <a:lnTo>
                  <a:pt x="1656" y="612"/>
                </a:lnTo>
                <a:lnTo>
                  <a:pt x="1662" y="672"/>
                </a:lnTo>
                <a:lnTo>
                  <a:pt x="1668" y="750"/>
                </a:lnTo>
                <a:lnTo>
                  <a:pt x="1674" y="840"/>
                </a:lnTo>
                <a:lnTo>
                  <a:pt x="1680" y="930"/>
                </a:lnTo>
                <a:lnTo>
                  <a:pt x="1686" y="1020"/>
                </a:lnTo>
                <a:lnTo>
                  <a:pt x="1698" y="1104"/>
                </a:lnTo>
                <a:lnTo>
                  <a:pt x="1704" y="1182"/>
                </a:lnTo>
                <a:lnTo>
                  <a:pt x="1710" y="1242"/>
                </a:lnTo>
                <a:lnTo>
                  <a:pt x="1716" y="1284"/>
                </a:lnTo>
                <a:lnTo>
                  <a:pt x="1722" y="1314"/>
                </a:lnTo>
                <a:lnTo>
                  <a:pt x="1728" y="1326"/>
                </a:lnTo>
                <a:lnTo>
                  <a:pt x="1734" y="1314"/>
                </a:lnTo>
                <a:lnTo>
                  <a:pt x="1740" y="1296"/>
                </a:lnTo>
                <a:lnTo>
                  <a:pt x="1746" y="1260"/>
                </a:lnTo>
                <a:lnTo>
                  <a:pt x="1752" y="1212"/>
                </a:lnTo>
                <a:lnTo>
                  <a:pt x="1758" y="1158"/>
                </a:lnTo>
                <a:lnTo>
                  <a:pt x="1764" y="1098"/>
                </a:lnTo>
                <a:lnTo>
                  <a:pt x="1776" y="1044"/>
                </a:lnTo>
                <a:lnTo>
                  <a:pt x="1782" y="990"/>
                </a:lnTo>
                <a:lnTo>
                  <a:pt x="1788" y="942"/>
                </a:lnTo>
                <a:lnTo>
                  <a:pt x="1794" y="906"/>
                </a:lnTo>
                <a:lnTo>
                  <a:pt x="1800" y="876"/>
                </a:lnTo>
                <a:lnTo>
                  <a:pt x="1806" y="858"/>
                </a:lnTo>
                <a:lnTo>
                  <a:pt x="1812" y="846"/>
                </a:lnTo>
                <a:lnTo>
                  <a:pt x="1818" y="852"/>
                </a:lnTo>
                <a:lnTo>
                  <a:pt x="1824" y="864"/>
                </a:lnTo>
                <a:lnTo>
                  <a:pt x="1830" y="882"/>
                </a:lnTo>
                <a:lnTo>
                  <a:pt x="1836" y="906"/>
                </a:lnTo>
                <a:lnTo>
                  <a:pt x="1842" y="936"/>
                </a:lnTo>
                <a:lnTo>
                  <a:pt x="1854" y="966"/>
                </a:lnTo>
                <a:lnTo>
                  <a:pt x="1860" y="1002"/>
                </a:lnTo>
                <a:lnTo>
                  <a:pt x="1866" y="1032"/>
                </a:lnTo>
                <a:lnTo>
                  <a:pt x="1872" y="1056"/>
                </a:lnTo>
                <a:lnTo>
                  <a:pt x="1878" y="1080"/>
                </a:lnTo>
                <a:lnTo>
                  <a:pt x="1884" y="1098"/>
                </a:lnTo>
                <a:lnTo>
                  <a:pt x="1890" y="1110"/>
                </a:lnTo>
                <a:lnTo>
                  <a:pt x="1896" y="1116"/>
                </a:lnTo>
                <a:lnTo>
                  <a:pt x="1902" y="1116"/>
                </a:lnTo>
                <a:lnTo>
                  <a:pt x="1908" y="1110"/>
                </a:lnTo>
                <a:lnTo>
                  <a:pt x="1914" y="1098"/>
                </a:lnTo>
                <a:lnTo>
                  <a:pt x="1920" y="1086"/>
                </a:lnTo>
                <a:lnTo>
                  <a:pt x="1932" y="1074"/>
                </a:lnTo>
                <a:lnTo>
                  <a:pt x="1938" y="1056"/>
                </a:lnTo>
                <a:lnTo>
                  <a:pt x="1944" y="1038"/>
                </a:lnTo>
                <a:lnTo>
                  <a:pt x="1950" y="1026"/>
                </a:lnTo>
                <a:lnTo>
                  <a:pt x="1956" y="1008"/>
                </a:lnTo>
                <a:lnTo>
                  <a:pt x="1962" y="996"/>
                </a:lnTo>
                <a:lnTo>
                  <a:pt x="1968" y="990"/>
                </a:lnTo>
                <a:lnTo>
                  <a:pt x="1974" y="984"/>
                </a:lnTo>
                <a:lnTo>
                  <a:pt x="1980" y="978"/>
                </a:lnTo>
                <a:lnTo>
                  <a:pt x="1986" y="978"/>
                </a:lnTo>
                <a:lnTo>
                  <a:pt x="1992" y="978"/>
                </a:lnTo>
                <a:lnTo>
                  <a:pt x="1998" y="984"/>
                </a:lnTo>
                <a:lnTo>
                  <a:pt x="2004" y="990"/>
                </a:lnTo>
                <a:lnTo>
                  <a:pt x="2016" y="996"/>
                </a:lnTo>
                <a:lnTo>
                  <a:pt x="2022" y="1008"/>
                </a:lnTo>
                <a:lnTo>
                  <a:pt x="2028" y="1014"/>
                </a:lnTo>
                <a:lnTo>
                  <a:pt x="2034" y="1020"/>
                </a:lnTo>
                <a:lnTo>
                  <a:pt x="2040" y="1026"/>
                </a:lnTo>
                <a:lnTo>
                  <a:pt x="2046" y="1032"/>
                </a:lnTo>
                <a:lnTo>
                  <a:pt x="2052" y="1038"/>
                </a:lnTo>
                <a:lnTo>
                  <a:pt x="2058" y="1038"/>
                </a:lnTo>
                <a:lnTo>
                  <a:pt x="2064" y="1044"/>
                </a:lnTo>
                <a:lnTo>
                  <a:pt x="2070" y="1044"/>
                </a:lnTo>
                <a:lnTo>
                  <a:pt x="2076" y="1044"/>
                </a:lnTo>
                <a:lnTo>
                  <a:pt x="2082" y="1038"/>
                </a:lnTo>
                <a:lnTo>
                  <a:pt x="2094" y="1038"/>
                </a:lnTo>
                <a:lnTo>
                  <a:pt x="2100" y="1032"/>
                </a:lnTo>
                <a:lnTo>
                  <a:pt x="2106" y="1032"/>
                </a:lnTo>
                <a:lnTo>
                  <a:pt x="2112" y="1026"/>
                </a:lnTo>
                <a:lnTo>
                  <a:pt x="2118" y="1026"/>
                </a:lnTo>
                <a:lnTo>
                  <a:pt x="2124" y="1020"/>
                </a:lnTo>
                <a:lnTo>
                  <a:pt x="2130" y="1020"/>
                </a:lnTo>
                <a:lnTo>
                  <a:pt x="2136" y="1020"/>
                </a:lnTo>
                <a:lnTo>
                  <a:pt x="2142" y="1014"/>
                </a:lnTo>
                <a:lnTo>
                  <a:pt x="2148" y="1014"/>
                </a:lnTo>
                <a:lnTo>
                  <a:pt x="2154" y="1014"/>
                </a:lnTo>
                <a:lnTo>
                  <a:pt x="2160" y="1014"/>
                </a:lnTo>
                <a:lnTo>
                  <a:pt x="2172" y="1014"/>
                </a:lnTo>
                <a:lnTo>
                  <a:pt x="2178" y="1014"/>
                </a:lnTo>
                <a:lnTo>
                  <a:pt x="2184" y="1020"/>
                </a:lnTo>
                <a:lnTo>
                  <a:pt x="2190" y="1020"/>
                </a:lnTo>
                <a:lnTo>
                  <a:pt x="2196" y="1020"/>
                </a:lnTo>
                <a:lnTo>
                  <a:pt x="2202" y="1020"/>
                </a:lnTo>
                <a:lnTo>
                  <a:pt x="2208" y="1020"/>
                </a:lnTo>
                <a:lnTo>
                  <a:pt x="2214" y="1026"/>
                </a:lnTo>
                <a:lnTo>
                  <a:pt x="2220" y="1026"/>
                </a:lnTo>
                <a:lnTo>
                  <a:pt x="2226" y="1026"/>
                </a:lnTo>
                <a:lnTo>
                  <a:pt x="2232" y="1026"/>
                </a:lnTo>
                <a:lnTo>
                  <a:pt x="2238" y="1026"/>
                </a:lnTo>
                <a:lnTo>
                  <a:pt x="2250" y="1026"/>
                </a:lnTo>
                <a:lnTo>
                  <a:pt x="2256" y="1026"/>
                </a:lnTo>
                <a:lnTo>
                  <a:pt x="2262" y="1026"/>
                </a:lnTo>
                <a:lnTo>
                  <a:pt x="2268" y="1026"/>
                </a:lnTo>
                <a:lnTo>
                  <a:pt x="2274" y="1026"/>
                </a:lnTo>
                <a:lnTo>
                  <a:pt x="2280" y="1026"/>
                </a:lnTo>
                <a:lnTo>
                  <a:pt x="2286" y="1026"/>
                </a:lnTo>
                <a:lnTo>
                  <a:pt x="2292" y="1026"/>
                </a:lnTo>
                <a:lnTo>
                  <a:pt x="2298" y="1020"/>
                </a:lnTo>
                <a:lnTo>
                  <a:pt x="2304" y="1020"/>
                </a:lnTo>
                <a:lnTo>
                  <a:pt x="2310" y="1020"/>
                </a:lnTo>
                <a:lnTo>
                  <a:pt x="2316" y="1020"/>
                </a:lnTo>
                <a:lnTo>
                  <a:pt x="2328" y="1020"/>
                </a:lnTo>
                <a:lnTo>
                  <a:pt x="2334" y="1020"/>
                </a:lnTo>
                <a:lnTo>
                  <a:pt x="2340" y="1020"/>
                </a:lnTo>
                <a:lnTo>
                  <a:pt x="2346" y="1020"/>
                </a:lnTo>
                <a:lnTo>
                  <a:pt x="2352" y="1020"/>
                </a:lnTo>
                <a:lnTo>
                  <a:pt x="2358" y="1020"/>
                </a:lnTo>
                <a:lnTo>
                  <a:pt x="2364" y="1020"/>
                </a:lnTo>
                <a:lnTo>
                  <a:pt x="2370" y="1020"/>
                </a:lnTo>
                <a:lnTo>
                  <a:pt x="2376" y="1020"/>
                </a:lnTo>
                <a:lnTo>
                  <a:pt x="2382" y="1026"/>
                </a:lnTo>
                <a:lnTo>
                  <a:pt x="2388" y="1026"/>
                </a:lnTo>
                <a:lnTo>
                  <a:pt x="2394" y="1026"/>
                </a:lnTo>
                <a:lnTo>
                  <a:pt x="2406" y="1026"/>
                </a:lnTo>
                <a:lnTo>
                  <a:pt x="2412" y="1026"/>
                </a:lnTo>
                <a:lnTo>
                  <a:pt x="2418" y="1026"/>
                </a:lnTo>
                <a:lnTo>
                  <a:pt x="2424" y="1026"/>
                </a:lnTo>
                <a:lnTo>
                  <a:pt x="2430" y="1026"/>
                </a:lnTo>
                <a:lnTo>
                  <a:pt x="2436" y="1026"/>
                </a:lnTo>
                <a:lnTo>
                  <a:pt x="2442" y="1026"/>
                </a:lnTo>
                <a:lnTo>
                  <a:pt x="2448" y="1026"/>
                </a:lnTo>
                <a:lnTo>
                  <a:pt x="2454" y="1026"/>
                </a:lnTo>
                <a:lnTo>
                  <a:pt x="2460" y="1026"/>
                </a:lnTo>
                <a:lnTo>
                  <a:pt x="2466" y="1026"/>
                </a:lnTo>
                <a:lnTo>
                  <a:pt x="2472" y="1020"/>
                </a:lnTo>
                <a:lnTo>
                  <a:pt x="2484" y="1020"/>
                </a:lnTo>
                <a:lnTo>
                  <a:pt x="2490" y="1020"/>
                </a:lnTo>
                <a:lnTo>
                  <a:pt x="2496" y="1020"/>
                </a:lnTo>
                <a:lnTo>
                  <a:pt x="2502" y="1020"/>
                </a:lnTo>
                <a:lnTo>
                  <a:pt x="2508" y="1020"/>
                </a:lnTo>
                <a:lnTo>
                  <a:pt x="2514" y="1020"/>
                </a:lnTo>
                <a:lnTo>
                  <a:pt x="2520" y="1020"/>
                </a:lnTo>
                <a:lnTo>
                  <a:pt x="2526" y="1020"/>
                </a:lnTo>
                <a:lnTo>
                  <a:pt x="2532" y="1020"/>
                </a:lnTo>
                <a:lnTo>
                  <a:pt x="2538" y="1020"/>
                </a:lnTo>
                <a:lnTo>
                  <a:pt x="2544" y="1020"/>
                </a:lnTo>
                <a:lnTo>
                  <a:pt x="2550" y="1020"/>
                </a:lnTo>
                <a:lnTo>
                  <a:pt x="2562" y="1026"/>
                </a:lnTo>
                <a:lnTo>
                  <a:pt x="2568" y="1026"/>
                </a:lnTo>
                <a:lnTo>
                  <a:pt x="2574" y="1026"/>
                </a:lnTo>
                <a:lnTo>
                  <a:pt x="2580" y="1026"/>
                </a:lnTo>
                <a:lnTo>
                  <a:pt x="2586" y="1026"/>
                </a:lnTo>
                <a:lnTo>
                  <a:pt x="2592" y="1026"/>
                </a:lnTo>
                <a:lnTo>
                  <a:pt x="2598" y="1026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19830" name="Text Box 104"/>
          <p:cNvSpPr txBox="1">
            <a:spLocks noChangeArrowheads="1"/>
          </p:cNvSpPr>
          <p:nvPr/>
        </p:nvSpPr>
        <p:spPr bwMode="auto">
          <a:xfrm>
            <a:off x="404813" y="5813443"/>
            <a:ext cx="19034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1800" i="1">
                <a:latin typeface="Times" charset="0"/>
                <a:cs typeface="Times New Roman" pitchFamily="18" charset="0"/>
              </a:rPr>
              <a:t>E</a:t>
            </a:r>
            <a:r>
              <a:rPr lang="en-US" sz="1800">
                <a:cs typeface="Times New Roman" pitchFamily="18" charset="0"/>
              </a:rPr>
              <a:t>(</a:t>
            </a:r>
            <a:r>
              <a:rPr lang="en-US" sz="1800" i="1">
                <a:latin typeface="Times" charset="0"/>
                <a:cs typeface="Times New Roman" pitchFamily="18" charset="0"/>
              </a:rPr>
              <a:t>t</a:t>
            </a:r>
            <a:r>
              <a:rPr lang="en-US" sz="1800">
                <a:cs typeface="Times New Roman" pitchFamily="18" charset="0"/>
              </a:rPr>
              <a:t>) = e</a:t>
            </a:r>
            <a:r>
              <a:rPr lang="en-US" sz="1800" baseline="30000">
                <a:cs typeface="Times New Roman" pitchFamily="18" charset="0"/>
              </a:rPr>
              <a:t>(-</a:t>
            </a:r>
            <a:r>
              <a:rPr lang="en-US" sz="1800" i="1" baseline="30000">
                <a:cs typeface="Times New Roman" pitchFamily="18" charset="0"/>
              </a:rPr>
              <a:t>t2</a:t>
            </a:r>
            <a:r>
              <a:rPr lang="en-US" sz="1800" baseline="30000">
                <a:cs typeface="Times New Roman" pitchFamily="18" charset="0"/>
              </a:rPr>
              <a:t>)</a:t>
            </a:r>
            <a:endParaRPr lang="en-US" sz="1800" baseline="30000"/>
          </a:p>
        </p:txBody>
      </p:sp>
      <p:sp>
        <p:nvSpPr>
          <p:cNvPr id="119831" name="Text Box 105"/>
          <p:cNvSpPr txBox="1">
            <a:spLocks noChangeArrowheads="1"/>
          </p:cNvSpPr>
          <p:nvPr/>
        </p:nvSpPr>
        <p:spPr bwMode="auto">
          <a:xfrm>
            <a:off x="4967288" y="6032518"/>
            <a:ext cx="4953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 i="1">
                <a:latin typeface="Times" charset="0"/>
              </a:rPr>
              <a:t>t</a:t>
            </a:r>
          </a:p>
        </p:txBody>
      </p:sp>
      <p:sp>
        <p:nvSpPr>
          <p:cNvPr id="119832" name="Text Box 106"/>
          <p:cNvSpPr txBox="1">
            <a:spLocks noChangeArrowheads="1"/>
          </p:cNvSpPr>
          <p:nvPr/>
        </p:nvSpPr>
        <p:spPr bwMode="auto">
          <a:xfrm>
            <a:off x="715970" y="5461018"/>
            <a:ext cx="14160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/>
              <a:t>Examplo:</a:t>
            </a:r>
          </a:p>
        </p:txBody>
      </p:sp>
      <p:graphicFrame>
        <p:nvGraphicFramePr>
          <p:cNvPr id="119815" name="Object 107"/>
          <p:cNvGraphicFramePr>
            <a:graphicFrameLocks noChangeAspect="1"/>
          </p:cNvGraphicFramePr>
          <p:nvPr/>
        </p:nvGraphicFramePr>
        <p:xfrm>
          <a:off x="3257550" y="5337193"/>
          <a:ext cx="1430338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19" name="Equation" r:id="rId13" imgW="838080" imgH="228600" progId="Equation.DSMT4">
                  <p:embed/>
                </p:oleObj>
              </mc:Choice>
              <mc:Fallback>
                <p:oleObj name="Equation" r:id="rId13" imgW="838080" imgH="228600" progId="Equation.DSMT4">
                  <p:embed/>
                  <p:pic>
                    <p:nvPicPr>
                      <p:cNvPr id="119815" name="Object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7550" y="5337193"/>
                        <a:ext cx="1430338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833" name="Título 30"/>
          <p:cNvSpPr>
            <a:spLocks noGrp="1"/>
          </p:cNvSpPr>
          <p:nvPr>
            <p:ph type="title"/>
          </p:nvPr>
        </p:nvSpPr>
        <p:spPr>
          <a:xfrm>
            <a:off x="33338" y="260350"/>
            <a:ext cx="9872662" cy="533400"/>
          </a:xfrm>
        </p:spPr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Modulação : A Transformada de </a:t>
            </a:r>
            <a:r>
              <a:rPr lang="en-US" i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 cos(</a:t>
            </a:r>
            <a:r>
              <a:rPr lang="en-US" i="1" smtClean="0">
                <a:solidFill>
                  <a:schemeClr val="tx1"/>
                </a:solidFill>
                <a:latin typeface="Symbol" pitchFamily="18" charset="2"/>
                <a:cs typeface="Times New Roman" pitchFamily="18" charset="0"/>
              </a:rPr>
              <a:t>w</a:t>
            </a:r>
            <a:r>
              <a:rPr lang="en-US" baseline="-300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i="1" baseline="-300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mtClean="0">
                <a:solidFill>
                  <a:schemeClr val="tx1"/>
                </a:solidFill>
                <a:cs typeface="Times New Roman" pitchFamily="18" charset="0"/>
              </a:rPr>
              <a:t>)</a:t>
            </a:r>
            <a:r>
              <a:rPr lang="en-US" smtClean="0">
                <a:solidFill>
                  <a:schemeClr val="tx1"/>
                </a:solidFill>
              </a:rPr>
              <a:t> </a:t>
            </a:r>
            <a:endParaRPr lang="pt-BR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50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7" name="Rectangle 2"/>
          <p:cNvSpPr>
            <a:spLocks noGrp="1" noChangeArrowheads="1"/>
          </p:cNvSpPr>
          <p:nvPr>
            <p:ph type="title"/>
          </p:nvPr>
        </p:nvSpPr>
        <p:spPr>
          <a:xfrm>
            <a:off x="47625" y="71456"/>
            <a:ext cx="9834563" cy="693737"/>
          </a:xfrm>
        </p:spPr>
        <p:txBody>
          <a:bodyPr/>
          <a:lstStyle/>
          <a:p>
            <a:pPr eaLnBrk="1" hangingPunct="1"/>
            <a:r>
              <a:rPr lang="en-US" sz="2800" smtClean="0">
                <a:solidFill>
                  <a:schemeClr val="tx1"/>
                </a:solidFill>
                <a:cs typeface="Times New Roman" pitchFamily="18" charset="0"/>
              </a:rPr>
              <a:t>Propriedade do Espelhamento</a:t>
            </a:r>
          </a:p>
        </p:txBody>
      </p:sp>
      <p:graphicFrame>
        <p:nvGraphicFramePr>
          <p:cNvPr id="120834" name="Object 7"/>
          <p:cNvGraphicFramePr>
            <a:graphicFrameLocks noChangeAspect="1"/>
          </p:cNvGraphicFramePr>
          <p:nvPr/>
        </p:nvGraphicFramePr>
        <p:xfrm>
          <a:off x="2957513" y="1828818"/>
          <a:ext cx="3916362" cy="161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26" name="Equation" r:id="rId3" imgW="2095200" imgH="939600" progId="Equation.DSMT4">
                  <p:embed/>
                </p:oleObj>
              </mc:Choice>
              <mc:Fallback>
                <p:oleObj name="Equation" r:id="rId3" imgW="2095200" imgH="939600" progId="Equation.DSMT4">
                  <p:embed/>
                  <p:pic>
                    <p:nvPicPr>
                      <p:cNvPr id="120834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7513" y="1828818"/>
                        <a:ext cx="3916362" cy="1617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38" name="Line 23"/>
          <p:cNvSpPr>
            <a:spLocks noChangeShapeType="1"/>
          </p:cNvSpPr>
          <p:nvPr/>
        </p:nvSpPr>
        <p:spPr bwMode="auto">
          <a:xfrm>
            <a:off x="3563938" y="882650"/>
            <a:ext cx="247650" cy="0"/>
          </a:xfrm>
          <a:prstGeom prst="line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0839" name="Line 24"/>
          <p:cNvSpPr>
            <a:spLocks noChangeShapeType="1"/>
          </p:cNvSpPr>
          <p:nvPr/>
        </p:nvSpPr>
        <p:spPr bwMode="auto">
          <a:xfrm>
            <a:off x="6170613" y="889000"/>
            <a:ext cx="247650" cy="0"/>
          </a:xfrm>
          <a:prstGeom prst="line">
            <a:avLst/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0840" name="Text Box 25"/>
          <p:cNvSpPr txBox="1">
            <a:spLocks noChangeArrowheads="1"/>
          </p:cNvSpPr>
          <p:nvPr/>
        </p:nvSpPr>
        <p:spPr bwMode="auto">
          <a:xfrm>
            <a:off x="498475" y="1344613"/>
            <a:ext cx="66415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000"/>
              <a:t>Se </a:t>
            </a:r>
            <a:r>
              <a:rPr lang="en-US" sz="2000" i="1">
                <a:latin typeface="Times" charset="0"/>
              </a:rPr>
              <a:t>f</a:t>
            </a:r>
            <a:r>
              <a:rPr lang="en-US" sz="2000">
                <a:latin typeface="Times" charset="0"/>
              </a:rPr>
              <a:t>(</a:t>
            </a:r>
            <a:r>
              <a:rPr lang="en-US" sz="2000" i="1">
                <a:latin typeface="Times" charset="0"/>
              </a:rPr>
              <a:t>t</a:t>
            </a:r>
            <a:r>
              <a:rPr lang="en-US" sz="2000">
                <a:latin typeface="Times" charset="0"/>
              </a:rPr>
              <a:t>)</a:t>
            </a:r>
            <a:r>
              <a:rPr lang="en-US" sz="2000"/>
              <a:t> transformasse para </a:t>
            </a:r>
            <a:r>
              <a:rPr lang="en-US" sz="2000" i="1">
                <a:latin typeface="Times" charset="0"/>
              </a:rPr>
              <a:t>F</a:t>
            </a:r>
            <a:r>
              <a:rPr lang="en-US" sz="2000"/>
              <a:t>(</a:t>
            </a:r>
            <a:r>
              <a:rPr lang="en-US" sz="2000" i="1">
                <a:latin typeface="Symbol" pitchFamily="18" charset="2"/>
              </a:rPr>
              <a:t>w</a:t>
            </a:r>
            <a:r>
              <a:rPr lang="en-US" sz="2000"/>
              <a:t>), então </a:t>
            </a:r>
            <a:r>
              <a:rPr lang="en-US" sz="2000" i="1">
                <a:latin typeface="Times" charset="0"/>
              </a:rPr>
              <a:t>F</a:t>
            </a:r>
            <a:r>
              <a:rPr lang="en-US" sz="2000">
                <a:latin typeface="Times" charset="0"/>
              </a:rPr>
              <a:t>(</a:t>
            </a:r>
            <a:r>
              <a:rPr lang="en-US" sz="2000" i="1">
                <a:latin typeface="Times" charset="0"/>
              </a:rPr>
              <a:t>t</a:t>
            </a:r>
            <a:r>
              <a:rPr lang="en-US" sz="2000">
                <a:latin typeface="Times" charset="0"/>
              </a:rPr>
              <a:t>)</a:t>
            </a:r>
            <a:r>
              <a:rPr lang="en-US" sz="2000"/>
              <a:t> transformasse para :</a:t>
            </a:r>
          </a:p>
        </p:txBody>
      </p:sp>
      <p:sp>
        <p:nvSpPr>
          <p:cNvPr id="120841" name="Text Box 26"/>
          <p:cNvSpPr txBox="1">
            <a:spLocks noChangeArrowheads="1"/>
          </p:cNvSpPr>
          <p:nvPr/>
        </p:nvSpPr>
        <p:spPr bwMode="auto">
          <a:xfrm>
            <a:off x="498475" y="3592515"/>
            <a:ext cx="88026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000"/>
              <a:t>Renomeando a variável de integração de </a:t>
            </a:r>
            <a:r>
              <a:rPr lang="en-US" sz="2000" i="1"/>
              <a:t>t</a:t>
            </a:r>
            <a:r>
              <a:rPr lang="en-US" sz="2000"/>
              <a:t> para </a:t>
            </a:r>
            <a:r>
              <a:rPr lang="en-US" sz="2000" i="1">
                <a:latin typeface="Symbol" pitchFamily="18" charset="2"/>
              </a:rPr>
              <a:t>w</a:t>
            </a:r>
            <a:r>
              <a:rPr lang="en-US" sz="2000">
                <a:latin typeface="Verdana" pitchFamily="34" charset="0"/>
              </a:rPr>
              <a:t>’</a:t>
            </a:r>
            <a:r>
              <a:rPr lang="en-US" sz="2000"/>
              <a:t>, podemos ver que temos um transformada inversa de Fourier:</a:t>
            </a:r>
          </a:p>
        </p:txBody>
      </p:sp>
      <p:graphicFrame>
        <p:nvGraphicFramePr>
          <p:cNvPr id="120835" name="Object 27"/>
          <p:cNvGraphicFramePr>
            <a:graphicFrameLocks noChangeAspect="1"/>
          </p:cNvGraphicFramePr>
          <p:nvPr/>
        </p:nvGraphicFramePr>
        <p:xfrm>
          <a:off x="2327275" y="4470418"/>
          <a:ext cx="4722813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27" name="Equation" r:id="rId5" imgW="2527200" imgH="482400" progId="Equation.DSMT4">
                  <p:embed/>
                </p:oleObj>
              </mc:Choice>
              <mc:Fallback>
                <p:oleObj name="Equation" r:id="rId5" imgW="2527200" imgH="482400" progId="Equation.DSMT4">
                  <p:embed/>
                  <p:pic>
                    <p:nvPicPr>
                      <p:cNvPr id="120835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7275" y="4470418"/>
                        <a:ext cx="4722813" cy="830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36" name="Object 28"/>
          <p:cNvGraphicFramePr>
            <a:graphicFrameLocks noChangeAspect="1"/>
          </p:cNvGraphicFramePr>
          <p:nvPr/>
        </p:nvGraphicFramePr>
        <p:xfrm>
          <a:off x="3790950" y="5434013"/>
          <a:ext cx="1589088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28" name="Equation" r:id="rId7" imgW="850680" imgH="203040" progId="Equation.DSMT4">
                  <p:embed/>
                </p:oleObj>
              </mc:Choice>
              <mc:Fallback>
                <p:oleObj name="Equation" r:id="rId7" imgW="850680" imgH="203040" progId="Equation.DSMT4">
                  <p:embed/>
                  <p:pic>
                    <p:nvPicPr>
                      <p:cNvPr id="120836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0950" y="5434013"/>
                        <a:ext cx="1589088" cy="349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42" name="Text Box 29"/>
          <p:cNvSpPr txBox="1">
            <a:spLocks noChangeArrowheads="1"/>
          </p:cNvSpPr>
          <p:nvPr/>
        </p:nvSpPr>
        <p:spPr bwMode="auto">
          <a:xfrm>
            <a:off x="498483" y="5997575"/>
            <a:ext cx="82691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000"/>
              <a:t>Isto é a razão de se dizer que </a:t>
            </a:r>
            <a:r>
              <a:rPr lang="en-US" sz="2000" i="1">
                <a:latin typeface="Times" charset="0"/>
              </a:rPr>
              <a:t>f</a:t>
            </a:r>
            <a:r>
              <a:rPr lang="en-US" sz="2000"/>
              <a:t> e </a:t>
            </a:r>
            <a:r>
              <a:rPr lang="en-US" sz="2000" i="1">
                <a:latin typeface="Times" charset="0"/>
              </a:rPr>
              <a:t>F</a:t>
            </a:r>
            <a:r>
              <a:rPr lang="en-US" sz="2000"/>
              <a:t> são um </a:t>
            </a:r>
            <a:r>
              <a:rPr lang="en-US" sz="2000" b="1">
                <a:solidFill>
                  <a:srgbClr val="006600"/>
                </a:solidFill>
              </a:rPr>
              <a:t>Par de Transformadas de Fourier</a:t>
            </a:r>
            <a:r>
              <a:rPr lang="en-US" sz="2000"/>
              <a:t>.</a:t>
            </a:r>
          </a:p>
        </p:txBody>
      </p:sp>
      <p:sp>
        <p:nvSpPr>
          <p:cNvPr id="120843" name="Text Box 30"/>
          <p:cNvSpPr txBox="1">
            <a:spLocks noChangeArrowheads="1"/>
          </p:cNvSpPr>
          <p:nvPr/>
        </p:nvSpPr>
        <p:spPr bwMode="auto">
          <a:xfrm>
            <a:off x="498475" y="2830513"/>
            <a:ext cx="16866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000"/>
              <a:t>Reagrupando :</a:t>
            </a:r>
          </a:p>
        </p:txBody>
      </p:sp>
    </p:spTree>
    <p:extLst>
      <p:ext uri="{BB962C8B-B14F-4D97-AF65-F5344CB8AC3E}">
        <p14:creationId xmlns:p14="http://schemas.microsoft.com/office/powerpoint/2010/main" val="401000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858" name="Object 5"/>
          <p:cNvGraphicFramePr>
            <a:graphicFrameLocks noChangeAspect="1"/>
          </p:cNvGraphicFramePr>
          <p:nvPr/>
        </p:nvGraphicFramePr>
        <p:xfrm>
          <a:off x="3402023" y="1549404"/>
          <a:ext cx="2892425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46" name="Equation" r:id="rId3" imgW="1307880" imgH="279360" progId="Equation.DSMT4">
                  <p:embed/>
                </p:oleObj>
              </mc:Choice>
              <mc:Fallback>
                <p:oleObj name="Equation" r:id="rId3" imgW="1307880" imgH="279360" progId="Equation.DSMT4">
                  <p:embed/>
                  <p:pic>
                    <p:nvPicPr>
                      <p:cNvPr id="12185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2023" y="1549404"/>
                        <a:ext cx="2892425" cy="5699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59" name="Object 6"/>
          <p:cNvGraphicFramePr>
            <a:graphicFrameLocks noChangeAspect="1"/>
          </p:cNvGraphicFramePr>
          <p:nvPr/>
        </p:nvGraphicFramePr>
        <p:xfrm>
          <a:off x="2676527" y="2719406"/>
          <a:ext cx="4687888" cy="3627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47" name="Equation" r:id="rId5" imgW="2120760" imgH="1777680" progId="Equation.DSMT4">
                  <p:embed/>
                </p:oleObj>
              </mc:Choice>
              <mc:Fallback>
                <p:oleObj name="Equation" r:id="rId5" imgW="2120760" imgH="1777680" progId="Equation.DSMT4">
                  <p:embed/>
                  <p:pic>
                    <p:nvPicPr>
                      <p:cNvPr id="12185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6527" y="2719406"/>
                        <a:ext cx="4687888" cy="3627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860" name="Text Box 7"/>
          <p:cNvSpPr txBox="1">
            <a:spLocks noChangeArrowheads="1"/>
          </p:cNvSpPr>
          <p:nvPr/>
        </p:nvSpPr>
        <p:spPr bwMode="auto">
          <a:xfrm>
            <a:off x="725488" y="2279667"/>
            <a:ext cx="277351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/>
              <a:t>Demonstração :</a:t>
            </a:r>
          </a:p>
        </p:txBody>
      </p:sp>
      <p:sp>
        <p:nvSpPr>
          <p:cNvPr id="121861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Transformada de Fourier do Complexo Conjugado de uma função</a:t>
            </a:r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73467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882" name="Object 3"/>
          <p:cNvGraphicFramePr>
            <a:graphicFrameLocks noChangeAspect="1"/>
          </p:cNvGraphicFramePr>
          <p:nvPr/>
        </p:nvGraphicFramePr>
        <p:xfrm>
          <a:off x="3814765" y="4467243"/>
          <a:ext cx="21907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70" name="Equation" r:id="rId3" imgW="990360" imgH="228600" progId="Equation.DSMT4">
                  <p:embed/>
                </p:oleObj>
              </mc:Choice>
              <mc:Fallback>
                <p:oleObj name="Equation" r:id="rId3" imgW="990360" imgH="228600" progId="Equation.DSMT4">
                  <p:embed/>
                  <p:pic>
                    <p:nvPicPr>
                      <p:cNvPr id="12288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4765" y="4467243"/>
                        <a:ext cx="2190750" cy="4667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solidFill>
                          <a:srgbClr val="3399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884" name="Text Box 5"/>
          <p:cNvSpPr txBox="1">
            <a:spLocks noChangeArrowheads="1"/>
          </p:cNvSpPr>
          <p:nvPr/>
        </p:nvSpPr>
        <p:spPr bwMode="auto">
          <a:xfrm>
            <a:off x="650886" y="1766888"/>
            <a:ext cx="869500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000"/>
              <a:t>Se uma função for real (e.g., uma onde luminosa!), então </a:t>
            </a:r>
            <a:r>
              <a:rPr lang="en-US" sz="2000" i="1"/>
              <a:t>f*</a:t>
            </a:r>
            <a:r>
              <a:rPr lang="en-US" sz="2000"/>
              <a:t>(</a:t>
            </a:r>
            <a:r>
              <a:rPr lang="en-US" sz="2000" i="1"/>
              <a:t>t</a:t>
            </a:r>
            <a:r>
              <a:rPr lang="en-US" sz="2000"/>
              <a:t>) = </a:t>
            </a:r>
            <a:r>
              <a:rPr lang="en-US" sz="2000" i="1"/>
              <a:t>f</a:t>
            </a:r>
            <a:r>
              <a:rPr lang="en-US" sz="2000"/>
              <a:t>(</a:t>
            </a:r>
            <a:r>
              <a:rPr lang="en-US" sz="2000" i="1"/>
              <a:t>t</a:t>
            </a:r>
            <a:r>
              <a:rPr lang="en-US" sz="2000"/>
              <a:t>).  Desta forma: </a:t>
            </a:r>
          </a:p>
        </p:txBody>
      </p:sp>
      <p:graphicFrame>
        <p:nvGraphicFramePr>
          <p:cNvPr id="122883" name="Object 6"/>
          <p:cNvGraphicFramePr>
            <a:graphicFrameLocks noChangeAspect="1"/>
          </p:cNvGraphicFramePr>
          <p:nvPr/>
        </p:nvGraphicFramePr>
        <p:xfrm>
          <a:off x="3344871" y="2616218"/>
          <a:ext cx="3173412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71" name="Equation" r:id="rId5" imgW="1434960" imgH="279360" progId="Equation.DSMT4">
                  <p:embed/>
                </p:oleObj>
              </mc:Choice>
              <mc:Fallback>
                <p:oleObj name="Equation" r:id="rId5" imgW="1434960" imgH="279360" progId="Equation.DSMT4">
                  <p:embed/>
                  <p:pic>
                    <p:nvPicPr>
                      <p:cNvPr id="12288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4871" y="2616218"/>
                        <a:ext cx="3173412" cy="569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885" name="Text Box 9"/>
          <p:cNvSpPr txBox="1">
            <a:spLocks noChangeArrowheads="1"/>
          </p:cNvSpPr>
          <p:nvPr/>
        </p:nvSpPr>
        <p:spPr bwMode="auto">
          <a:xfrm>
            <a:off x="649288" y="3571875"/>
            <a:ext cx="6026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/>
              <a:t>Demonstrou-se então que :</a:t>
            </a:r>
          </a:p>
        </p:txBody>
      </p:sp>
      <p:sp>
        <p:nvSpPr>
          <p:cNvPr id="122886" name="Text Box 10"/>
          <p:cNvSpPr txBox="1">
            <a:spLocks noChangeArrowheads="1"/>
          </p:cNvSpPr>
          <p:nvPr/>
        </p:nvSpPr>
        <p:spPr bwMode="auto">
          <a:xfrm>
            <a:off x="649297" y="5600718"/>
            <a:ext cx="81121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/>
              <a:t>Desta forma em –</a:t>
            </a:r>
            <a:r>
              <a:rPr lang="en-US" sz="2000" i="1">
                <a:latin typeface="Symbol" pitchFamily="18" charset="2"/>
              </a:rPr>
              <a:t>w</a:t>
            </a:r>
            <a:r>
              <a:rPr lang="en-US" sz="2000"/>
              <a:t>, a parte real da transformada de Fourier de </a:t>
            </a:r>
            <a:r>
              <a:rPr lang="en-US" sz="2000" i="1"/>
              <a:t>f</a:t>
            </a:r>
            <a:r>
              <a:rPr lang="en-US" sz="2000"/>
              <a:t> é a mesma de +</a:t>
            </a:r>
            <a:r>
              <a:rPr lang="en-US" sz="2000" i="1">
                <a:latin typeface="Symbol" pitchFamily="18" charset="2"/>
              </a:rPr>
              <a:t>w</a:t>
            </a:r>
            <a:r>
              <a:rPr lang="en-US" sz="2000"/>
              <a:t>.  E a parte imaginária é apenas o negativo dela.</a:t>
            </a:r>
          </a:p>
        </p:txBody>
      </p:sp>
      <p:sp>
        <p:nvSpPr>
          <p:cNvPr id="122887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Frequências negativas não contém informação adicional para funções reais</a:t>
            </a:r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316886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Prop.Matem.:Convolução no Tempo</a:t>
            </a:r>
            <a:endParaRPr lang="pt-BR" smtClean="0"/>
          </a:p>
        </p:txBody>
      </p:sp>
      <p:pic>
        <p:nvPicPr>
          <p:cNvPr id="2437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4" y="857250"/>
            <a:ext cx="983932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371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48" y="1752618"/>
            <a:ext cx="9405937" cy="503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887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906" name="Object 9"/>
          <p:cNvGraphicFramePr>
            <a:graphicFrameLocks noChangeAspect="1"/>
          </p:cNvGraphicFramePr>
          <p:nvPr/>
        </p:nvGraphicFramePr>
        <p:xfrm>
          <a:off x="1654175" y="2189181"/>
          <a:ext cx="6538913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98" name="Equation" r:id="rId3" imgW="2895480" imgH="457200" progId="Equation.DSMT4">
                  <p:embed/>
                </p:oleObj>
              </mc:Choice>
              <mc:Fallback>
                <p:oleObj name="Equation" r:id="rId3" imgW="2895480" imgH="457200" progId="Equation.DSMT4">
                  <p:embed/>
                  <p:pic>
                    <p:nvPicPr>
                      <p:cNvPr id="123906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4175" y="2189181"/>
                        <a:ext cx="6538913" cy="9540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solidFill>
                          <a:srgbClr val="66FF66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9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0400" y="928688"/>
            <a:ext cx="8667750" cy="457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mtClean="0">
                <a:cs typeface="Arial" pitchFamily="34" charset="0"/>
              </a:rPr>
              <a:t>A convolução permite que uma função encurte ou expanda outra função.</a:t>
            </a:r>
            <a:endParaRPr lang="en-US" sz="3200" smtClean="0"/>
          </a:p>
        </p:txBody>
      </p:sp>
      <p:sp>
        <p:nvSpPr>
          <p:cNvPr id="123910" name="Text Box 11"/>
          <p:cNvSpPr txBox="1">
            <a:spLocks noChangeArrowheads="1"/>
          </p:cNvSpPr>
          <p:nvPr/>
        </p:nvSpPr>
        <p:spPr bwMode="auto">
          <a:xfrm>
            <a:off x="5740400" y="3068639"/>
            <a:ext cx="253787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000"/>
              <a:t> mudança de variáveis:</a:t>
            </a:r>
          </a:p>
          <a:p>
            <a:pPr eaLnBrk="1" hangingPunct="1"/>
            <a:r>
              <a:rPr lang="en-US" i="1">
                <a:cs typeface="Times New Roman" pitchFamily="18" charset="0"/>
              </a:rPr>
              <a:t>  x</a:t>
            </a:r>
            <a:r>
              <a:rPr lang="en-US" sz="2000"/>
              <a:t> </a:t>
            </a:r>
            <a:r>
              <a:rPr lang="en-US" sz="2000">
                <a:sym typeface="Wingdings" pitchFamily="2" charset="2"/>
              </a:rPr>
              <a:t></a:t>
            </a:r>
            <a:r>
              <a:rPr lang="en-US" sz="2000" i="1">
                <a:cs typeface="Times New Roman" pitchFamily="18" charset="0"/>
                <a:sym typeface="Wingdings" pitchFamily="2" charset="2"/>
              </a:rPr>
              <a:t> </a:t>
            </a:r>
            <a:r>
              <a:rPr lang="en-US" i="1">
                <a:cs typeface="Times New Roman" pitchFamily="18" charset="0"/>
                <a:sym typeface="Wingdings" pitchFamily="2" charset="2"/>
              </a:rPr>
              <a:t>t - x</a:t>
            </a:r>
            <a:endParaRPr lang="en-US" i="1">
              <a:cs typeface="Times New Roman" pitchFamily="18" charset="0"/>
            </a:endParaRPr>
          </a:p>
        </p:txBody>
      </p:sp>
      <p:graphicFrame>
        <p:nvGraphicFramePr>
          <p:cNvPr id="123907" name="Object 13"/>
          <p:cNvGraphicFramePr>
            <a:graphicFrameLocks noChangeAspect="1"/>
          </p:cNvGraphicFramePr>
          <p:nvPr/>
        </p:nvGraphicFramePr>
        <p:xfrm>
          <a:off x="2451100" y="3024191"/>
          <a:ext cx="2981325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99" name="Equation" r:id="rId5" imgW="1320480" imgH="457200" progId="Equation.DSMT4">
                  <p:embed/>
                </p:oleObj>
              </mc:Choice>
              <mc:Fallback>
                <p:oleObj name="Equation" r:id="rId5" imgW="1320480" imgH="457200" progId="Equation.DSMT4">
                  <p:embed/>
                  <p:pic>
                    <p:nvPicPr>
                      <p:cNvPr id="123907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1100" y="3024191"/>
                        <a:ext cx="2981325" cy="954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3911" name="Group 20"/>
          <p:cNvGrpSpPr>
            <a:grpSpLocks/>
          </p:cNvGrpSpPr>
          <p:nvPr/>
        </p:nvGrpSpPr>
        <p:grpSpPr bwMode="auto">
          <a:xfrm>
            <a:off x="2930528" y="4381500"/>
            <a:ext cx="2786063" cy="1638300"/>
            <a:chOff x="1602" y="2472"/>
            <a:chExt cx="1620" cy="852"/>
          </a:xfrm>
        </p:grpSpPr>
        <p:sp>
          <p:nvSpPr>
            <p:cNvPr id="123944" name="Line 18"/>
            <p:cNvSpPr>
              <a:spLocks noChangeShapeType="1"/>
            </p:cNvSpPr>
            <p:nvPr/>
          </p:nvSpPr>
          <p:spPr bwMode="auto">
            <a:xfrm>
              <a:off x="1602" y="3264"/>
              <a:ext cx="16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3945" name="Line 19"/>
            <p:cNvSpPr>
              <a:spLocks noChangeShapeType="1"/>
            </p:cNvSpPr>
            <p:nvPr/>
          </p:nvSpPr>
          <p:spPr bwMode="auto">
            <a:xfrm rot="-5400000">
              <a:off x="1530" y="2898"/>
              <a:ext cx="85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23912" name="Text Box 21"/>
          <p:cNvSpPr txBox="1">
            <a:spLocks noChangeArrowheads="1"/>
          </p:cNvSpPr>
          <p:nvPr/>
        </p:nvSpPr>
        <p:spPr bwMode="auto">
          <a:xfrm>
            <a:off x="3735387" y="4402138"/>
            <a:ext cx="3921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/>
              <a:t>g</a:t>
            </a:r>
          </a:p>
        </p:txBody>
      </p:sp>
      <p:graphicFrame>
        <p:nvGraphicFramePr>
          <p:cNvPr id="123908" name="Object 24"/>
          <p:cNvGraphicFramePr>
            <a:graphicFrameLocks noChangeAspect="1"/>
          </p:cNvGraphicFramePr>
          <p:nvPr/>
        </p:nvGraphicFramePr>
        <p:xfrm>
          <a:off x="6942138" y="4421206"/>
          <a:ext cx="800100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00" name="Equation" r:id="rId7" imgW="431640" imgH="203040" progId="Equation.DSMT4">
                  <p:embed/>
                </p:oleObj>
              </mc:Choice>
              <mc:Fallback>
                <p:oleObj name="Equation" r:id="rId7" imgW="431640" imgH="203040" progId="Equation.DSMT4">
                  <p:embed/>
                  <p:pic>
                    <p:nvPicPr>
                      <p:cNvPr id="123908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2138" y="4421206"/>
                        <a:ext cx="800100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66FF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3913" name="Group 28"/>
          <p:cNvGrpSpPr>
            <a:grpSpLocks/>
          </p:cNvGrpSpPr>
          <p:nvPr/>
        </p:nvGrpSpPr>
        <p:grpSpPr bwMode="auto">
          <a:xfrm>
            <a:off x="6284918" y="4381500"/>
            <a:ext cx="2786063" cy="1638300"/>
            <a:chOff x="1602" y="2472"/>
            <a:chExt cx="1620" cy="852"/>
          </a:xfrm>
        </p:grpSpPr>
        <p:sp>
          <p:nvSpPr>
            <p:cNvPr id="123942" name="Line 29"/>
            <p:cNvSpPr>
              <a:spLocks noChangeShapeType="1"/>
            </p:cNvSpPr>
            <p:nvPr/>
          </p:nvSpPr>
          <p:spPr bwMode="auto">
            <a:xfrm>
              <a:off x="1602" y="3264"/>
              <a:ext cx="16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3943" name="Line 30"/>
            <p:cNvSpPr>
              <a:spLocks noChangeShapeType="1"/>
            </p:cNvSpPr>
            <p:nvPr/>
          </p:nvSpPr>
          <p:spPr bwMode="auto">
            <a:xfrm rot="-5400000">
              <a:off x="1530" y="2898"/>
              <a:ext cx="85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23914" name="Text Box 31"/>
          <p:cNvSpPr txBox="1">
            <a:spLocks noChangeArrowheads="1"/>
          </p:cNvSpPr>
          <p:nvPr/>
        </p:nvSpPr>
        <p:spPr bwMode="auto">
          <a:xfrm>
            <a:off x="2260600" y="4889500"/>
            <a:ext cx="6699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600"/>
              <a:t>*</a:t>
            </a:r>
          </a:p>
        </p:txBody>
      </p:sp>
      <p:sp>
        <p:nvSpPr>
          <p:cNvPr id="123915" name="Text Box 23"/>
          <p:cNvSpPr txBox="1">
            <a:spLocks noChangeArrowheads="1"/>
          </p:cNvSpPr>
          <p:nvPr/>
        </p:nvSpPr>
        <p:spPr bwMode="auto">
          <a:xfrm>
            <a:off x="1290643" y="4402138"/>
            <a:ext cx="3921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/>
              <a:t>f</a:t>
            </a:r>
          </a:p>
        </p:txBody>
      </p:sp>
      <p:grpSp>
        <p:nvGrpSpPr>
          <p:cNvPr id="123916" name="Group 25"/>
          <p:cNvGrpSpPr>
            <a:grpSpLocks/>
          </p:cNvGrpSpPr>
          <p:nvPr/>
        </p:nvGrpSpPr>
        <p:grpSpPr bwMode="auto">
          <a:xfrm>
            <a:off x="969965" y="4381500"/>
            <a:ext cx="1249362" cy="1638300"/>
            <a:chOff x="1602" y="2472"/>
            <a:chExt cx="1620" cy="852"/>
          </a:xfrm>
        </p:grpSpPr>
        <p:sp>
          <p:nvSpPr>
            <p:cNvPr id="123940" name="Line 26"/>
            <p:cNvSpPr>
              <a:spLocks noChangeShapeType="1"/>
            </p:cNvSpPr>
            <p:nvPr/>
          </p:nvSpPr>
          <p:spPr bwMode="auto">
            <a:xfrm>
              <a:off x="1602" y="3264"/>
              <a:ext cx="16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3941" name="Line 27"/>
            <p:cNvSpPr>
              <a:spLocks noChangeShapeType="1"/>
            </p:cNvSpPr>
            <p:nvPr/>
          </p:nvSpPr>
          <p:spPr bwMode="auto">
            <a:xfrm rot="-5400000">
              <a:off x="1530" y="2898"/>
              <a:ext cx="85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23917" name="Group 32"/>
          <p:cNvGrpSpPr>
            <a:grpSpLocks/>
          </p:cNvGrpSpPr>
          <p:nvPr/>
        </p:nvGrpSpPr>
        <p:grpSpPr bwMode="auto">
          <a:xfrm>
            <a:off x="1052523" y="4384693"/>
            <a:ext cx="985837" cy="1546225"/>
            <a:chOff x="1692" y="2128"/>
            <a:chExt cx="1431" cy="1134"/>
          </a:xfrm>
        </p:grpSpPr>
        <p:sp>
          <p:nvSpPr>
            <p:cNvPr id="123937" name="Arc 33"/>
            <p:cNvSpPr>
              <a:spLocks/>
            </p:cNvSpPr>
            <p:nvPr/>
          </p:nvSpPr>
          <p:spPr bwMode="auto">
            <a:xfrm flipH="1" flipV="1">
              <a:off x="1944" y="2128"/>
              <a:ext cx="1179" cy="1110"/>
            </a:xfrm>
            <a:custGeom>
              <a:avLst/>
              <a:gdLst>
                <a:gd name="T0" fmla="*/ 0 w 19774"/>
                <a:gd name="T1" fmla="*/ 0 h 21546"/>
                <a:gd name="T2" fmla="*/ 0 w 19774"/>
                <a:gd name="T3" fmla="*/ 0 h 21546"/>
                <a:gd name="T4" fmla="*/ 0 w 19774"/>
                <a:gd name="T5" fmla="*/ 0 h 21546"/>
                <a:gd name="T6" fmla="*/ 0 60000 65536"/>
                <a:gd name="T7" fmla="*/ 0 60000 65536"/>
                <a:gd name="T8" fmla="*/ 0 60000 65536"/>
                <a:gd name="T9" fmla="*/ 0 w 19774"/>
                <a:gd name="T10" fmla="*/ 0 h 21546"/>
                <a:gd name="T11" fmla="*/ 19774 w 19774"/>
                <a:gd name="T12" fmla="*/ 21546 h 2154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774" h="21546" fill="none" extrusionOk="0">
                  <a:moveTo>
                    <a:pt x="1522" y="-1"/>
                  </a:moveTo>
                  <a:cubicBezTo>
                    <a:pt x="9520" y="564"/>
                    <a:pt x="16547" y="5513"/>
                    <a:pt x="19773" y="12854"/>
                  </a:cubicBezTo>
                </a:path>
                <a:path w="19774" h="21546" stroke="0" extrusionOk="0">
                  <a:moveTo>
                    <a:pt x="1522" y="-1"/>
                  </a:moveTo>
                  <a:cubicBezTo>
                    <a:pt x="9520" y="564"/>
                    <a:pt x="16547" y="5513"/>
                    <a:pt x="19773" y="12854"/>
                  </a:cubicBezTo>
                  <a:lnTo>
                    <a:pt x="0" y="21546"/>
                  </a:lnTo>
                  <a:close/>
                </a:path>
              </a:pathLst>
            </a:custGeom>
            <a:noFill/>
            <a:ln w="571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23938" name="Line 34"/>
            <p:cNvSpPr>
              <a:spLocks noChangeShapeType="1"/>
            </p:cNvSpPr>
            <p:nvPr/>
          </p:nvSpPr>
          <p:spPr bwMode="auto">
            <a:xfrm>
              <a:off x="1948" y="2586"/>
              <a:ext cx="0" cy="676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3939" name="Line 35"/>
            <p:cNvSpPr>
              <a:spLocks noChangeShapeType="1"/>
            </p:cNvSpPr>
            <p:nvPr/>
          </p:nvSpPr>
          <p:spPr bwMode="auto">
            <a:xfrm rot="5400000">
              <a:off x="1812" y="3124"/>
              <a:ext cx="0" cy="240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23918" name="Group 17"/>
          <p:cNvGrpSpPr>
            <a:grpSpLocks/>
          </p:cNvGrpSpPr>
          <p:nvPr/>
        </p:nvGrpSpPr>
        <p:grpSpPr bwMode="auto">
          <a:xfrm>
            <a:off x="3095626" y="3759218"/>
            <a:ext cx="2460625" cy="2181225"/>
            <a:chOff x="1692" y="2128"/>
            <a:chExt cx="1431" cy="1134"/>
          </a:xfrm>
        </p:grpSpPr>
        <p:sp>
          <p:nvSpPr>
            <p:cNvPr id="123934" name="Arc 14"/>
            <p:cNvSpPr>
              <a:spLocks/>
            </p:cNvSpPr>
            <p:nvPr/>
          </p:nvSpPr>
          <p:spPr bwMode="auto">
            <a:xfrm flipH="1" flipV="1">
              <a:off x="1944" y="2128"/>
              <a:ext cx="1179" cy="1110"/>
            </a:xfrm>
            <a:custGeom>
              <a:avLst/>
              <a:gdLst>
                <a:gd name="T0" fmla="*/ 0 w 19774"/>
                <a:gd name="T1" fmla="*/ 0 h 21546"/>
                <a:gd name="T2" fmla="*/ 0 w 19774"/>
                <a:gd name="T3" fmla="*/ 0 h 21546"/>
                <a:gd name="T4" fmla="*/ 0 w 19774"/>
                <a:gd name="T5" fmla="*/ 0 h 21546"/>
                <a:gd name="T6" fmla="*/ 0 60000 65536"/>
                <a:gd name="T7" fmla="*/ 0 60000 65536"/>
                <a:gd name="T8" fmla="*/ 0 60000 65536"/>
                <a:gd name="T9" fmla="*/ 0 w 19774"/>
                <a:gd name="T10" fmla="*/ 0 h 21546"/>
                <a:gd name="T11" fmla="*/ 19774 w 19774"/>
                <a:gd name="T12" fmla="*/ 21546 h 2154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774" h="21546" fill="none" extrusionOk="0">
                  <a:moveTo>
                    <a:pt x="1522" y="-1"/>
                  </a:moveTo>
                  <a:cubicBezTo>
                    <a:pt x="9520" y="564"/>
                    <a:pt x="16547" y="5513"/>
                    <a:pt x="19773" y="12854"/>
                  </a:cubicBezTo>
                </a:path>
                <a:path w="19774" h="21546" stroke="0" extrusionOk="0">
                  <a:moveTo>
                    <a:pt x="1522" y="-1"/>
                  </a:moveTo>
                  <a:cubicBezTo>
                    <a:pt x="9520" y="564"/>
                    <a:pt x="16547" y="5513"/>
                    <a:pt x="19773" y="12854"/>
                  </a:cubicBezTo>
                  <a:lnTo>
                    <a:pt x="0" y="21546"/>
                  </a:lnTo>
                  <a:close/>
                </a:path>
              </a:pathLst>
            </a:custGeom>
            <a:noFill/>
            <a:ln w="57150">
              <a:solidFill>
                <a:srgbClr val="FF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23935" name="Line 15"/>
            <p:cNvSpPr>
              <a:spLocks noChangeShapeType="1"/>
            </p:cNvSpPr>
            <p:nvPr/>
          </p:nvSpPr>
          <p:spPr bwMode="auto">
            <a:xfrm>
              <a:off x="1948" y="2586"/>
              <a:ext cx="0" cy="676"/>
            </a:xfrm>
            <a:prstGeom prst="line">
              <a:avLst/>
            </a:prstGeom>
            <a:noFill/>
            <a:ln w="57150">
              <a:solidFill>
                <a:srgbClr val="FF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3936" name="Line 16"/>
            <p:cNvSpPr>
              <a:spLocks noChangeShapeType="1"/>
            </p:cNvSpPr>
            <p:nvPr/>
          </p:nvSpPr>
          <p:spPr bwMode="auto">
            <a:xfrm rot="5400000">
              <a:off x="1812" y="3124"/>
              <a:ext cx="0" cy="240"/>
            </a:xfrm>
            <a:prstGeom prst="line">
              <a:avLst/>
            </a:prstGeom>
            <a:noFill/>
            <a:ln w="57150">
              <a:solidFill>
                <a:srgbClr val="FF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23919" name="Text Box 39"/>
          <p:cNvSpPr txBox="1">
            <a:spLocks noChangeArrowheads="1"/>
          </p:cNvSpPr>
          <p:nvPr/>
        </p:nvSpPr>
        <p:spPr bwMode="auto">
          <a:xfrm>
            <a:off x="6057900" y="4868863"/>
            <a:ext cx="6699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/>
              <a:t>=</a:t>
            </a:r>
          </a:p>
        </p:txBody>
      </p:sp>
      <p:grpSp>
        <p:nvGrpSpPr>
          <p:cNvPr id="7" name="Group 40"/>
          <p:cNvGrpSpPr>
            <a:grpSpLocks/>
          </p:cNvGrpSpPr>
          <p:nvPr/>
        </p:nvGrpSpPr>
        <p:grpSpPr bwMode="auto">
          <a:xfrm flipH="1">
            <a:off x="2506672" y="4375168"/>
            <a:ext cx="985837" cy="1546225"/>
            <a:chOff x="1692" y="2128"/>
            <a:chExt cx="1431" cy="1134"/>
          </a:xfrm>
        </p:grpSpPr>
        <p:sp>
          <p:nvSpPr>
            <p:cNvPr id="123931" name="Arc 41"/>
            <p:cNvSpPr>
              <a:spLocks/>
            </p:cNvSpPr>
            <p:nvPr/>
          </p:nvSpPr>
          <p:spPr bwMode="auto">
            <a:xfrm flipH="1" flipV="1">
              <a:off x="1944" y="2128"/>
              <a:ext cx="1179" cy="1110"/>
            </a:xfrm>
            <a:custGeom>
              <a:avLst/>
              <a:gdLst>
                <a:gd name="T0" fmla="*/ 0 w 19774"/>
                <a:gd name="T1" fmla="*/ 0 h 21546"/>
                <a:gd name="T2" fmla="*/ 0 w 19774"/>
                <a:gd name="T3" fmla="*/ 0 h 21546"/>
                <a:gd name="T4" fmla="*/ 0 w 19774"/>
                <a:gd name="T5" fmla="*/ 0 h 21546"/>
                <a:gd name="T6" fmla="*/ 0 60000 65536"/>
                <a:gd name="T7" fmla="*/ 0 60000 65536"/>
                <a:gd name="T8" fmla="*/ 0 60000 65536"/>
                <a:gd name="T9" fmla="*/ 0 w 19774"/>
                <a:gd name="T10" fmla="*/ 0 h 21546"/>
                <a:gd name="T11" fmla="*/ 19774 w 19774"/>
                <a:gd name="T12" fmla="*/ 21546 h 2154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774" h="21546" fill="none" extrusionOk="0">
                  <a:moveTo>
                    <a:pt x="1522" y="-1"/>
                  </a:moveTo>
                  <a:cubicBezTo>
                    <a:pt x="9520" y="564"/>
                    <a:pt x="16547" y="5513"/>
                    <a:pt x="19773" y="12854"/>
                  </a:cubicBezTo>
                </a:path>
                <a:path w="19774" h="21546" stroke="0" extrusionOk="0">
                  <a:moveTo>
                    <a:pt x="1522" y="-1"/>
                  </a:moveTo>
                  <a:cubicBezTo>
                    <a:pt x="9520" y="564"/>
                    <a:pt x="16547" y="5513"/>
                    <a:pt x="19773" y="12854"/>
                  </a:cubicBezTo>
                  <a:lnTo>
                    <a:pt x="0" y="21546"/>
                  </a:lnTo>
                  <a:close/>
                </a:path>
              </a:pathLst>
            </a:custGeom>
            <a:noFill/>
            <a:ln w="571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23932" name="Line 42"/>
            <p:cNvSpPr>
              <a:spLocks noChangeShapeType="1"/>
            </p:cNvSpPr>
            <p:nvPr/>
          </p:nvSpPr>
          <p:spPr bwMode="auto">
            <a:xfrm>
              <a:off x="1948" y="2586"/>
              <a:ext cx="0" cy="676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3933" name="Line 43"/>
            <p:cNvSpPr>
              <a:spLocks noChangeShapeType="1"/>
            </p:cNvSpPr>
            <p:nvPr/>
          </p:nvSpPr>
          <p:spPr bwMode="auto">
            <a:xfrm rot="5400000">
              <a:off x="1812" y="3124"/>
              <a:ext cx="0" cy="240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8" name="Group 56"/>
          <p:cNvGrpSpPr>
            <a:grpSpLocks/>
          </p:cNvGrpSpPr>
          <p:nvPr/>
        </p:nvGrpSpPr>
        <p:grpSpPr bwMode="auto">
          <a:xfrm>
            <a:off x="6329373" y="4975225"/>
            <a:ext cx="2498725" cy="1500188"/>
            <a:chOff x="3680" y="3086"/>
            <a:chExt cx="1453" cy="873"/>
          </a:xfrm>
        </p:grpSpPr>
        <p:sp>
          <p:nvSpPr>
            <p:cNvPr id="123926" name="Arc 45"/>
            <p:cNvSpPr>
              <a:spLocks/>
            </p:cNvSpPr>
            <p:nvPr/>
          </p:nvSpPr>
          <p:spPr bwMode="auto">
            <a:xfrm flipH="1">
              <a:off x="3998" y="3086"/>
              <a:ext cx="354" cy="873"/>
            </a:xfrm>
            <a:custGeom>
              <a:avLst/>
              <a:gdLst>
                <a:gd name="T0" fmla="*/ 0 w 22735"/>
                <a:gd name="T1" fmla="*/ 0 h 21600"/>
                <a:gd name="T2" fmla="*/ 0 w 22735"/>
                <a:gd name="T3" fmla="*/ 0 h 21600"/>
                <a:gd name="T4" fmla="*/ 0 w 22735"/>
                <a:gd name="T5" fmla="*/ 0 h 21600"/>
                <a:gd name="T6" fmla="*/ 0 60000 65536"/>
                <a:gd name="T7" fmla="*/ 0 60000 65536"/>
                <a:gd name="T8" fmla="*/ 0 60000 65536"/>
                <a:gd name="T9" fmla="*/ 0 w 22735"/>
                <a:gd name="T10" fmla="*/ 0 h 21600"/>
                <a:gd name="T11" fmla="*/ 22735 w 2273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735" h="21600" fill="none" extrusionOk="0">
                  <a:moveTo>
                    <a:pt x="-1" y="203"/>
                  </a:moveTo>
                  <a:cubicBezTo>
                    <a:pt x="981" y="68"/>
                    <a:pt x="1970" y="-1"/>
                    <a:pt x="2961" y="0"/>
                  </a:cubicBezTo>
                  <a:cubicBezTo>
                    <a:pt x="11529" y="0"/>
                    <a:pt x="19287" y="5064"/>
                    <a:pt x="22734" y="12908"/>
                  </a:cubicBezTo>
                </a:path>
                <a:path w="22735" h="21600" stroke="0" extrusionOk="0">
                  <a:moveTo>
                    <a:pt x="-1" y="203"/>
                  </a:moveTo>
                  <a:cubicBezTo>
                    <a:pt x="981" y="68"/>
                    <a:pt x="1970" y="-1"/>
                    <a:pt x="2961" y="0"/>
                  </a:cubicBezTo>
                  <a:cubicBezTo>
                    <a:pt x="11529" y="0"/>
                    <a:pt x="19287" y="5064"/>
                    <a:pt x="22734" y="12908"/>
                  </a:cubicBezTo>
                  <a:lnTo>
                    <a:pt x="2961" y="21600"/>
                  </a:lnTo>
                  <a:close/>
                </a:path>
              </a:pathLst>
            </a:custGeom>
            <a:noFill/>
            <a:ln w="57150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23927" name="Line 47"/>
            <p:cNvSpPr>
              <a:spLocks noChangeShapeType="1"/>
            </p:cNvSpPr>
            <p:nvPr/>
          </p:nvSpPr>
          <p:spPr bwMode="auto">
            <a:xfrm rot="5400000">
              <a:off x="3848" y="3446"/>
              <a:ext cx="0" cy="336"/>
            </a:xfrm>
            <a:prstGeom prst="line">
              <a:avLst/>
            </a:prstGeom>
            <a:noFill/>
            <a:ln w="57150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3928" name="Arc 49"/>
            <p:cNvSpPr>
              <a:spLocks/>
            </p:cNvSpPr>
            <p:nvPr/>
          </p:nvSpPr>
          <p:spPr bwMode="auto">
            <a:xfrm>
              <a:off x="4291" y="3088"/>
              <a:ext cx="250" cy="404"/>
            </a:xfrm>
            <a:custGeom>
              <a:avLst/>
              <a:gdLst>
                <a:gd name="T0" fmla="*/ 0 w 19246"/>
                <a:gd name="T1" fmla="*/ 0 h 21546"/>
                <a:gd name="T2" fmla="*/ 0 w 19246"/>
                <a:gd name="T3" fmla="*/ 0 h 21546"/>
                <a:gd name="T4" fmla="*/ 0 w 19246"/>
                <a:gd name="T5" fmla="*/ 0 h 21546"/>
                <a:gd name="T6" fmla="*/ 0 60000 65536"/>
                <a:gd name="T7" fmla="*/ 0 60000 65536"/>
                <a:gd name="T8" fmla="*/ 0 60000 65536"/>
                <a:gd name="T9" fmla="*/ 0 w 19246"/>
                <a:gd name="T10" fmla="*/ 0 h 21546"/>
                <a:gd name="T11" fmla="*/ 19246 w 19246"/>
                <a:gd name="T12" fmla="*/ 21546 h 2154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246" h="21546" fill="none" extrusionOk="0">
                  <a:moveTo>
                    <a:pt x="1522" y="-1"/>
                  </a:moveTo>
                  <a:cubicBezTo>
                    <a:pt x="9080" y="533"/>
                    <a:pt x="15806" y="4988"/>
                    <a:pt x="19245" y="11740"/>
                  </a:cubicBezTo>
                </a:path>
                <a:path w="19246" h="21546" stroke="0" extrusionOk="0">
                  <a:moveTo>
                    <a:pt x="1522" y="-1"/>
                  </a:moveTo>
                  <a:cubicBezTo>
                    <a:pt x="9080" y="533"/>
                    <a:pt x="15806" y="4988"/>
                    <a:pt x="19245" y="11740"/>
                  </a:cubicBezTo>
                  <a:lnTo>
                    <a:pt x="0" y="21546"/>
                  </a:lnTo>
                  <a:close/>
                </a:path>
              </a:pathLst>
            </a:custGeom>
            <a:noFill/>
            <a:ln w="57150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23929" name="Arc 50"/>
            <p:cNvSpPr>
              <a:spLocks/>
            </p:cNvSpPr>
            <p:nvPr/>
          </p:nvSpPr>
          <p:spPr bwMode="auto">
            <a:xfrm flipH="1" flipV="1">
              <a:off x="4801" y="3517"/>
              <a:ext cx="332" cy="80"/>
            </a:xfrm>
            <a:custGeom>
              <a:avLst/>
              <a:gdLst>
                <a:gd name="T0" fmla="*/ 0 w 19774"/>
                <a:gd name="T1" fmla="*/ 0 h 21546"/>
                <a:gd name="T2" fmla="*/ 0 w 19774"/>
                <a:gd name="T3" fmla="*/ 0 h 21546"/>
                <a:gd name="T4" fmla="*/ 0 w 19774"/>
                <a:gd name="T5" fmla="*/ 0 h 21546"/>
                <a:gd name="T6" fmla="*/ 0 60000 65536"/>
                <a:gd name="T7" fmla="*/ 0 60000 65536"/>
                <a:gd name="T8" fmla="*/ 0 60000 65536"/>
                <a:gd name="T9" fmla="*/ 0 w 19774"/>
                <a:gd name="T10" fmla="*/ 0 h 21546"/>
                <a:gd name="T11" fmla="*/ 19774 w 19774"/>
                <a:gd name="T12" fmla="*/ 21546 h 2154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774" h="21546" fill="none" extrusionOk="0">
                  <a:moveTo>
                    <a:pt x="1522" y="-1"/>
                  </a:moveTo>
                  <a:cubicBezTo>
                    <a:pt x="9520" y="564"/>
                    <a:pt x="16547" y="5513"/>
                    <a:pt x="19773" y="12854"/>
                  </a:cubicBezTo>
                </a:path>
                <a:path w="19774" h="21546" stroke="0" extrusionOk="0">
                  <a:moveTo>
                    <a:pt x="1522" y="-1"/>
                  </a:moveTo>
                  <a:cubicBezTo>
                    <a:pt x="9520" y="564"/>
                    <a:pt x="16547" y="5513"/>
                    <a:pt x="19773" y="12854"/>
                  </a:cubicBezTo>
                  <a:lnTo>
                    <a:pt x="0" y="21546"/>
                  </a:lnTo>
                  <a:close/>
                </a:path>
              </a:pathLst>
            </a:custGeom>
            <a:noFill/>
            <a:ln w="57150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23930" name="Arc 51"/>
            <p:cNvSpPr>
              <a:spLocks/>
            </p:cNvSpPr>
            <p:nvPr/>
          </p:nvSpPr>
          <p:spPr bwMode="auto">
            <a:xfrm rot="514851" flipH="1" flipV="1">
              <a:off x="4533" y="3181"/>
              <a:ext cx="361" cy="353"/>
            </a:xfrm>
            <a:custGeom>
              <a:avLst/>
              <a:gdLst>
                <a:gd name="T0" fmla="*/ 0 w 19774"/>
                <a:gd name="T1" fmla="*/ 0 h 21340"/>
                <a:gd name="T2" fmla="*/ 0 w 19774"/>
                <a:gd name="T3" fmla="*/ 0 h 21340"/>
                <a:gd name="T4" fmla="*/ 0 w 19774"/>
                <a:gd name="T5" fmla="*/ 0 h 21340"/>
                <a:gd name="T6" fmla="*/ 0 60000 65536"/>
                <a:gd name="T7" fmla="*/ 0 60000 65536"/>
                <a:gd name="T8" fmla="*/ 0 60000 65536"/>
                <a:gd name="T9" fmla="*/ 0 w 19774"/>
                <a:gd name="T10" fmla="*/ 0 h 21340"/>
                <a:gd name="T11" fmla="*/ 19774 w 19774"/>
                <a:gd name="T12" fmla="*/ 21340 h 213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774" h="21340" fill="none" extrusionOk="0">
                  <a:moveTo>
                    <a:pt x="3341" y="0"/>
                  </a:moveTo>
                  <a:cubicBezTo>
                    <a:pt x="10617" y="1139"/>
                    <a:pt x="16810" y="5906"/>
                    <a:pt x="19773" y="12648"/>
                  </a:cubicBezTo>
                </a:path>
                <a:path w="19774" h="21340" stroke="0" extrusionOk="0">
                  <a:moveTo>
                    <a:pt x="3341" y="0"/>
                  </a:moveTo>
                  <a:cubicBezTo>
                    <a:pt x="10617" y="1139"/>
                    <a:pt x="16810" y="5906"/>
                    <a:pt x="19773" y="12648"/>
                  </a:cubicBezTo>
                  <a:lnTo>
                    <a:pt x="0" y="21340"/>
                  </a:lnTo>
                  <a:close/>
                </a:path>
              </a:pathLst>
            </a:custGeom>
            <a:noFill/>
            <a:ln w="57150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123922" name="Text Box 53"/>
          <p:cNvSpPr txBox="1">
            <a:spLocks noChangeArrowheads="1"/>
          </p:cNvSpPr>
          <p:nvPr/>
        </p:nvSpPr>
        <p:spPr bwMode="auto">
          <a:xfrm>
            <a:off x="1857375" y="5829300"/>
            <a:ext cx="5476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/>
              <a:t>x</a:t>
            </a:r>
          </a:p>
        </p:txBody>
      </p:sp>
      <p:sp>
        <p:nvSpPr>
          <p:cNvPr id="123923" name="Text Box 54"/>
          <p:cNvSpPr txBox="1">
            <a:spLocks noChangeArrowheads="1"/>
          </p:cNvSpPr>
          <p:nvPr/>
        </p:nvSpPr>
        <p:spPr bwMode="auto">
          <a:xfrm>
            <a:off x="8658225" y="5829300"/>
            <a:ext cx="5461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/>
              <a:t>t</a:t>
            </a:r>
          </a:p>
        </p:txBody>
      </p:sp>
      <p:sp>
        <p:nvSpPr>
          <p:cNvPr id="123924" name="Text Box 55"/>
          <p:cNvSpPr txBox="1">
            <a:spLocks noChangeArrowheads="1"/>
          </p:cNvSpPr>
          <p:nvPr/>
        </p:nvSpPr>
        <p:spPr bwMode="auto">
          <a:xfrm>
            <a:off x="5365750" y="5829300"/>
            <a:ext cx="5476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/>
              <a:t>x</a:t>
            </a:r>
          </a:p>
        </p:txBody>
      </p:sp>
      <p:sp>
        <p:nvSpPr>
          <p:cNvPr id="123925" name="Título 4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Convolução</a:t>
            </a:r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48949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11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03675" y="2908300"/>
            <a:ext cx="3322638" cy="46355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600" smtClean="0">
                <a:latin typeface="Times New Roman" pitchFamily="18" charset="0"/>
              </a:rPr>
              <a:t>rect(</a:t>
            </a:r>
            <a:r>
              <a:rPr lang="en-US" sz="2600" i="1" smtClean="0">
                <a:latin typeface="Times New Roman" pitchFamily="18" charset="0"/>
              </a:rPr>
              <a:t>t</a:t>
            </a:r>
            <a:r>
              <a:rPr lang="en-US" sz="2600" smtClean="0">
                <a:latin typeface="Times New Roman" pitchFamily="18" charset="0"/>
              </a:rPr>
              <a:t>) </a:t>
            </a:r>
            <a:r>
              <a:rPr lang="en-US" sz="3400" baseline="-14000" smtClean="0">
                <a:latin typeface="Times New Roman" pitchFamily="18" charset="0"/>
              </a:rPr>
              <a:t>*</a:t>
            </a:r>
            <a:r>
              <a:rPr lang="en-US" sz="2600" smtClean="0">
                <a:latin typeface="Times New Roman" pitchFamily="18" charset="0"/>
              </a:rPr>
              <a:t> rect(</a:t>
            </a:r>
            <a:r>
              <a:rPr lang="en-US" sz="2600" i="1" smtClean="0">
                <a:latin typeface="Times New Roman" pitchFamily="18" charset="0"/>
              </a:rPr>
              <a:t>t</a:t>
            </a:r>
            <a:r>
              <a:rPr lang="en-US" sz="2600" smtClean="0">
                <a:latin typeface="Times New Roman" pitchFamily="18" charset="0"/>
              </a:rPr>
              <a:t>) = </a:t>
            </a:r>
            <a:r>
              <a:rPr lang="en-US" sz="2600" smtClean="0">
                <a:latin typeface="Symbol" pitchFamily="18" charset="2"/>
              </a:rPr>
              <a:t>D</a:t>
            </a:r>
            <a:r>
              <a:rPr lang="en-US" sz="2600" smtClean="0">
                <a:latin typeface="Times New Roman" pitchFamily="18" charset="0"/>
              </a:rPr>
              <a:t>(</a:t>
            </a:r>
            <a:r>
              <a:rPr lang="en-US" sz="2600" i="1" smtClean="0">
                <a:latin typeface="Times New Roman" pitchFamily="18" charset="0"/>
              </a:rPr>
              <a:t>t</a:t>
            </a:r>
            <a:r>
              <a:rPr lang="en-US" sz="2600" smtClean="0">
                <a:latin typeface="Times New Roman" pitchFamily="18" charset="0"/>
              </a:rPr>
              <a:t>)</a:t>
            </a:r>
          </a:p>
        </p:txBody>
      </p:sp>
      <p:grpSp>
        <p:nvGrpSpPr>
          <p:cNvPr id="124932" name="Group 6"/>
          <p:cNvGrpSpPr>
            <a:grpSpLocks/>
          </p:cNvGrpSpPr>
          <p:nvPr/>
        </p:nvGrpSpPr>
        <p:grpSpPr bwMode="auto">
          <a:xfrm>
            <a:off x="2259020" y="4076700"/>
            <a:ext cx="2787650" cy="1638300"/>
            <a:chOff x="1602" y="2472"/>
            <a:chExt cx="1620" cy="852"/>
          </a:xfrm>
        </p:grpSpPr>
        <p:sp>
          <p:nvSpPr>
            <p:cNvPr id="124961" name="Line 7"/>
            <p:cNvSpPr>
              <a:spLocks noChangeShapeType="1"/>
            </p:cNvSpPr>
            <p:nvPr/>
          </p:nvSpPr>
          <p:spPr bwMode="auto">
            <a:xfrm>
              <a:off x="1602" y="3264"/>
              <a:ext cx="16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4962" name="Line 8"/>
            <p:cNvSpPr>
              <a:spLocks noChangeShapeType="1"/>
            </p:cNvSpPr>
            <p:nvPr/>
          </p:nvSpPr>
          <p:spPr bwMode="auto">
            <a:xfrm rot="-5400000">
              <a:off x="1530" y="2898"/>
              <a:ext cx="85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24933" name="Text Box 40"/>
          <p:cNvSpPr txBox="1">
            <a:spLocks noChangeArrowheads="1"/>
          </p:cNvSpPr>
          <p:nvPr/>
        </p:nvSpPr>
        <p:spPr bwMode="auto">
          <a:xfrm>
            <a:off x="4654550" y="5524500"/>
            <a:ext cx="5461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/>
              <a:t>x</a:t>
            </a:r>
          </a:p>
        </p:txBody>
      </p:sp>
      <p:grpSp>
        <p:nvGrpSpPr>
          <p:cNvPr id="124934" name="Group 58"/>
          <p:cNvGrpSpPr>
            <a:grpSpLocks/>
          </p:cNvGrpSpPr>
          <p:nvPr/>
        </p:nvGrpSpPr>
        <p:grpSpPr bwMode="auto">
          <a:xfrm>
            <a:off x="1774828" y="4627563"/>
            <a:ext cx="2181225" cy="995362"/>
            <a:chOff x="738" y="2915"/>
            <a:chExt cx="1268" cy="627"/>
          </a:xfrm>
        </p:grpSpPr>
        <p:sp>
          <p:nvSpPr>
            <p:cNvPr id="124956" name="Line 25"/>
            <p:cNvSpPr>
              <a:spLocks noChangeShapeType="1"/>
            </p:cNvSpPr>
            <p:nvPr/>
          </p:nvSpPr>
          <p:spPr bwMode="auto">
            <a:xfrm>
              <a:off x="1093" y="2915"/>
              <a:ext cx="0" cy="627"/>
            </a:xfrm>
            <a:prstGeom prst="line">
              <a:avLst/>
            </a:prstGeom>
            <a:noFill/>
            <a:ln w="57150">
              <a:solidFill>
                <a:srgbClr val="FF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4957" name="Line 26"/>
            <p:cNvSpPr>
              <a:spLocks noChangeShapeType="1"/>
            </p:cNvSpPr>
            <p:nvPr/>
          </p:nvSpPr>
          <p:spPr bwMode="auto">
            <a:xfrm rot="5400000">
              <a:off x="923" y="3339"/>
              <a:ext cx="0" cy="370"/>
            </a:xfrm>
            <a:prstGeom prst="line">
              <a:avLst/>
            </a:prstGeom>
            <a:noFill/>
            <a:ln w="57150">
              <a:solidFill>
                <a:srgbClr val="FF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4958" name="Line 51"/>
            <p:cNvSpPr>
              <a:spLocks noChangeShapeType="1"/>
            </p:cNvSpPr>
            <p:nvPr/>
          </p:nvSpPr>
          <p:spPr bwMode="auto">
            <a:xfrm>
              <a:off x="1637" y="2915"/>
              <a:ext cx="0" cy="627"/>
            </a:xfrm>
            <a:prstGeom prst="line">
              <a:avLst/>
            </a:prstGeom>
            <a:noFill/>
            <a:ln w="57150">
              <a:solidFill>
                <a:srgbClr val="FF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4959" name="Line 52"/>
            <p:cNvSpPr>
              <a:spLocks noChangeShapeType="1"/>
            </p:cNvSpPr>
            <p:nvPr/>
          </p:nvSpPr>
          <p:spPr bwMode="auto">
            <a:xfrm rot="16200000" flipH="1">
              <a:off x="1821" y="3341"/>
              <a:ext cx="0" cy="370"/>
            </a:xfrm>
            <a:prstGeom prst="line">
              <a:avLst/>
            </a:prstGeom>
            <a:noFill/>
            <a:ln w="57150">
              <a:solidFill>
                <a:srgbClr val="FF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4960" name="Line 55"/>
            <p:cNvSpPr>
              <a:spLocks noChangeShapeType="1"/>
            </p:cNvSpPr>
            <p:nvPr/>
          </p:nvSpPr>
          <p:spPr bwMode="auto">
            <a:xfrm rot="16200000" flipH="1">
              <a:off x="1366" y="2673"/>
              <a:ext cx="0" cy="519"/>
            </a:xfrm>
            <a:prstGeom prst="line">
              <a:avLst/>
            </a:prstGeom>
            <a:noFill/>
            <a:ln w="57150">
              <a:solidFill>
                <a:srgbClr val="FF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59"/>
          <p:cNvGrpSpPr>
            <a:grpSpLocks/>
          </p:cNvGrpSpPr>
          <p:nvPr/>
        </p:nvGrpSpPr>
        <p:grpSpPr bwMode="auto">
          <a:xfrm>
            <a:off x="588972" y="4627563"/>
            <a:ext cx="2179637" cy="995362"/>
            <a:chOff x="738" y="2915"/>
            <a:chExt cx="1268" cy="627"/>
          </a:xfrm>
        </p:grpSpPr>
        <p:sp>
          <p:nvSpPr>
            <p:cNvPr id="124951" name="Line 60"/>
            <p:cNvSpPr>
              <a:spLocks noChangeShapeType="1"/>
            </p:cNvSpPr>
            <p:nvPr/>
          </p:nvSpPr>
          <p:spPr bwMode="auto">
            <a:xfrm>
              <a:off x="1093" y="2915"/>
              <a:ext cx="0" cy="627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4952" name="Line 61"/>
            <p:cNvSpPr>
              <a:spLocks noChangeShapeType="1"/>
            </p:cNvSpPr>
            <p:nvPr/>
          </p:nvSpPr>
          <p:spPr bwMode="auto">
            <a:xfrm rot="5400000">
              <a:off x="923" y="3339"/>
              <a:ext cx="0" cy="370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4953" name="Line 62"/>
            <p:cNvSpPr>
              <a:spLocks noChangeShapeType="1"/>
            </p:cNvSpPr>
            <p:nvPr/>
          </p:nvSpPr>
          <p:spPr bwMode="auto">
            <a:xfrm>
              <a:off x="1637" y="2915"/>
              <a:ext cx="0" cy="627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4954" name="Line 63"/>
            <p:cNvSpPr>
              <a:spLocks noChangeShapeType="1"/>
            </p:cNvSpPr>
            <p:nvPr/>
          </p:nvSpPr>
          <p:spPr bwMode="auto">
            <a:xfrm rot="16200000" flipH="1">
              <a:off x="1821" y="3341"/>
              <a:ext cx="0" cy="370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4955" name="Line 64"/>
            <p:cNvSpPr>
              <a:spLocks noChangeShapeType="1"/>
            </p:cNvSpPr>
            <p:nvPr/>
          </p:nvSpPr>
          <p:spPr bwMode="auto">
            <a:xfrm rot="16200000" flipH="1">
              <a:off x="1366" y="2673"/>
              <a:ext cx="0" cy="519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24936" name="Rectangle 76"/>
          <p:cNvSpPr>
            <a:spLocks noChangeArrowheads="1"/>
          </p:cNvSpPr>
          <p:nvPr/>
        </p:nvSpPr>
        <p:spPr bwMode="auto">
          <a:xfrm>
            <a:off x="2906713" y="4010025"/>
            <a:ext cx="1303337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600"/>
              <a:t>rect(</a:t>
            </a:r>
            <a:r>
              <a:rPr lang="en-US" sz="2600" i="1"/>
              <a:t>x</a:t>
            </a:r>
            <a:r>
              <a:rPr lang="en-US" sz="2600"/>
              <a:t>)</a:t>
            </a:r>
          </a:p>
        </p:txBody>
      </p:sp>
      <p:graphicFrame>
        <p:nvGraphicFramePr>
          <p:cNvPr id="124930" name="Object 77"/>
          <p:cNvGraphicFramePr>
            <a:graphicFrameLocks noChangeAspect="1"/>
          </p:cNvGraphicFramePr>
          <p:nvPr/>
        </p:nvGraphicFramePr>
        <p:xfrm>
          <a:off x="3824288" y="1360492"/>
          <a:ext cx="4978400" cy="1068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14" name="Equation" r:id="rId3" imgW="1968480" imgH="457200" progId="Equation.DSMT4">
                  <p:embed/>
                </p:oleObj>
              </mc:Choice>
              <mc:Fallback>
                <p:oleObj name="Equation" r:id="rId3" imgW="1968480" imgH="457200" progId="Equation.DSMT4">
                  <p:embed/>
                  <p:pic>
                    <p:nvPicPr>
                      <p:cNvPr id="124930" name="Object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4288" y="1360492"/>
                        <a:ext cx="4978400" cy="1068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84"/>
          <p:cNvGrpSpPr>
            <a:grpSpLocks/>
          </p:cNvGrpSpPr>
          <p:nvPr/>
        </p:nvGrpSpPr>
        <p:grpSpPr bwMode="auto">
          <a:xfrm>
            <a:off x="6026153" y="4013200"/>
            <a:ext cx="3446463" cy="2095500"/>
            <a:chOff x="3504" y="2528"/>
            <a:chExt cx="2004" cy="1320"/>
          </a:xfrm>
        </p:grpSpPr>
        <p:grpSp>
          <p:nvGrpSpPr>
            <p:cNvPr id="124939" name="Group 65"/>
            <p:cNvGrpSpPr>
              <a:grpSpLocks/>
            </p:cNvGrpSpPr>
            <p:nvPr/>
          </p:nvGrpSpPr>
          <p:grpSpPr bwMode="auto">
            <a:xfrm>
              <a:off x="3504" y="2568"/>
              <a:ext cx="1902" cy="1032"/>
              <a:chOff x="3636" y="2568"/>
              <a:chExt cx="1620" cy="1032"/>
            </a:xfrm>
          </p:grpSpPr>
          <p:sp>
            <p:nvSpPr>
              <p:cNvPr id="124949" name="Line 12"/>
              <p:cNvSpPr>
                <a:spLocks noChangeShapeType="1"/>
              </p:cNvSpPr>
              <p:nvPr/>
            </p:nvSpPr>
            <p:spPr bwMode="auto">
              <a:xfrm>
                <a:off x="3636" y="3527"/>
                <a:ext cx="162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24950" name="Line 13"/>
              <p:cNvSpPr>
                <a:spLocks noChangeShapeType="1"/>
              </p:cNvSpPr>
              <p:nvPr/>
            </p:nvSpPr>
            <p:spPr bwMode="auto">
              <a:xfrm rot="-5400000">
                <a:off x="3900" y="3084"/>
                <a:ext cx="103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24940" name="Text Box 39"/>
            <p:cNvSpPr txBox="1">
              <a:spLocks noChangeArrowheads="1"/>
            </p:cNvSpPr>
            <p:nvPr/>
          </p:nvSpPr>
          <p:spPr bwMode="auto">
            <a:xfrm>
              <a:off x="5190" y="3480"/>
              <a:ext cx="318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i="1"/>
                <a:t>t</a:t>
              </a:r>
            </a:p>
          </p:txBody>
        </p:sp>
        <p:sp>
          <p:nvSpPr>
            <p:cNvPr id="124941" name="Rectangle 73"/>
            <p:cNvSpPr>
              <a:spLocks noChangeArrowheads="1"/>
            </p:cNvSpPr>
            <p:nvPr/>
          </p:nvSpPr>
          <p:spPr bwMode="auto">
            <a:xfrm>
              <a:off x="4437" y="2528"/>
              <a:ext cx="408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600">
                  <a:latin typeface="Symbol" pitchFamily="18" charset="2"/>
                </a:rPr>
                <a:t>D</a:t>
              </a:r>
              <a:r>
                <a:rPr lang="en-US" sz="2600"/>
                <a:t>(</a:t>
              </a:r>
              <a:r>
                <a:rPr lang="en-US" sz="2600" i="1"/>
                <a:t>t</a:t>
              </a:r>
              <a:r>
                <a:rPr lang="en-US" sz="2600"/>
                <a:t>)</a:t>
              </a:r>
            </a:p>
          </p:txBody>
        </p:sp>
        <p:grpSp>
          <p:nvGrpSpPr>
            <p:cNvPr id="124942" name="Group 83"/>
            <p:cNvGrpSpPr>
              <a:grpSpLocks/>
            </p:cNvGrpSpPr>
            <p:nvPr/>
          </p:nvGrpSpPr>
          <p:grpSpPr bwMode="auto">
            <a:xfrm>
              <a:off x="3606" y="2819"/>
              <a:ext cx="1628" cy="696"/>
              <a:chOff x="3606" y="2819"/>
              <a:chExt cx="1628" cy="696"/>
            </a:xfrm>
          </p:grpSpPr>
          <p:grpSp>
            <p:nvGrpSpPr>
              <p:cNvPr id="124943" name="Group 79"/>
              <p:cNvGrpSpPr>
                <a:grpSpLocks/>
              </p:cNvGrpSpPr>
              <p:nvPr/>
            </p:nvGrpSpPr>
            <p:grpSpPr bwMode="auto">
              <a:xfrm>
                <a:off x="3606" y="2819"/>
                <a:ext cx="818" cy="696"/>
                <a:chOff x="3606" y="2819"/>
                <a:chExt cx="818" cy="696"/>
              </a:xfrm>
            </p:grpSpPr>
            <p:sp>
              <p:nvSpPr>
                <p:cNvPr id="124947" name="Line 67"/>
                <p:cNvSpPr>
                  <a:spLocks noChangeShapeType="1"/>
                </p:cNvSpPr>
                <p:nvPr/>
              </p:nvSpPr>
              <p:spPr bwMode="auto">
                <a:xfrm flipH="1">
                  <a:off x="3780" y="2819"/>
                  <a:ext cx="644" cy="696"/>
                </a:xfrm>
                <a:prstGeom prst="line">
                  <a:avLst/>
                </a:prstGeom>
                <a:noFill/>
                <a:ln w="57150">
                  <a:solidFill>
                    <a:srgbClr val="00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124948" name="Line 68"/>
                <p:cNvSpPr>
                  <a:spLocks noChangeShapeType="1"/>
                </p:cNvSpPr>
                <p:nvPr/>
              </p:nvSpPr>
              <p:spPr bwMode="auto">
                <a:xfrm rot="5400000">
                  <a:off x="3697" y="3423"/>
                  <a:ext cx="0" cy="182"/>
                </a:xfrm>
                <a:prstGeom prst="line">
                  <a:avLst/>
                </a:prstGeom>
                <a:noFill/>
                <a:ln w="57150">
                  <a:solidFill>
                    <a:srgbClr val="00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grpSp>
            <p:nvGrpSpPr>
              <p:cNvPr id="124944" name="Group 80"/>
              <p:cNvGrpSpPr>
                <a:grpSpLocks/>
              </p:cNvGrpSpPr>
              <p:nvPr/>
            </p:nvGrpSpPr>
            <p:grpSpPr bwMode="auto">
              <a:xfrm flipH="1">
                <a:off x="4416" y="2819"/>
                <a:ext cx="818" cy="696"/>
                <a:chOff x="3606" y="2819"/>
                <a:chExt cx="818" cy="696"/>
              </a:xfrm>
            </p:grpSpPr>
            <p:sp>
              <p:nvSpPr>
                <p:cNvPr id="124945" name="Line 81"/>
                <p:cNvSpPr>
                  <a:spLocks noChangeShapeType="1"/>
                </p:cNvSpPr>
                <p:nvPr/>
              </p:nvSpPr>
              <p:spPr bwMode="auto">
                <a:xfrm flipH="1">
                  <a:off x="3780" y="2819"/>
                  <a:ext cx="644" cy="696"/>
                </a:xfrm>
                <a:prstGeom prst="line">
                  <a:avLst/>
                </a:prstGeom>
                <a:noFill/>
                <a:ln w="57150">
                  <a:solidFill>
                    <a:srgbClr val="00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124946" name="Line 82"/>
                <p:cNvSpPr>
                  <a:spLocks noChangeShapeType="1"/>
                </p:cNvSpPr>
                <p:nvPr/>
              </p:nvSpPr>
              <p:spPr bwMode="auto">
                <a:xfrm rot="5400000">
                  <a:off x="3697" y="3423"/>
                  <a:ext cx="0" cy="182"/>
                </a:xfrm>
                <a:prstGeom prst="line">
                  <a:avLst/>
                </a:prstGeom>
                <a:noFill/>
                <a:ln w="57150">
                  <a:solidFill>
                    <a:srgbClr val="00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</p:grpSp>
      </p:grpSp>
      <p:sp>
        <p:nvSpPr>
          <p:cNvPr id="124938" name="Título 3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convolução pode ser executada visualmente por exemplo rect * rect</a:t>
            </a:r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21375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9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6688" y="3095625"/>
            <a:ext cx="9534525" cy="24765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mtClean="0"/>
              <a:t>A convolução deixa a função a mesma. Esta convolução não modifica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mtClean="0"/>
              <a:t>. Dado que o desempenho de um dispositivo pode ser descrito como uma convolução da quantidade que ele esta medindo com a resposta específica do dispositivo, um dispositivo perfeito terá uma resposta típica de função delta.</a:t>
            </a:r>
          </a:p>
        </p:txBody>
      </p:sp>
      <p:graphicFrame>
        <p:nvGraphicFramePr>
          <p:cNvPr id="125954" name="Object 4"/>
          <p:cNvGraphicFramePr>
            <a:graphicFrameLocks noChangeAspect="1"/>
          </p:cNvGraphicFramePr>
          <p:nvPr/>
        </p:nvGraphicFramePr>
        <p:xfrm>
          <a:off x="2574935" y="1709738"/>
          <a:ext cx="4837113" cy="155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42" name="Equation" r:id="rId3" imgW="1968480" imgH="685800" progId="Equation.DSMT4">
                  <p:embed/>
                </p:oleObj>
              </mc:Choice>
              <mc:Fallback>
                <p:oleObj name="Equation" r:id="rId3" imgW="1968480" imgH="685800" progId="Equation.DSMT4">
                  <p:embed/>
                  <p:pic>
                    <p:nvPicPr>
                      <p:cNvPr id="12595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4935" y="1709738"/>
                        <a:ext cx="4837113" cy="155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55" name="Object 5"/>
          <p:cNvGraphicFramePr>
            <a:graphicFrameLocks noChangeAspect="1"/>
          </p:cNvGraphicFramePr>
          <p:nvPr/>
        </p:nvGraphicFramePr>
        <p:xfrm>
          <a:off x="3360738" y="714393"/>
          <a:ext cx="4092576" cy="1039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43" name="Equation" r:id="rId5" imgW="1663560" imgH="457200" progId="Equation.DSMT4">
                  <p:embed/>
                </p:oleObj>
              </mc:Choice>
              <mc:Fallback>
                <p:oleObj name="Equation" r:id="rId5" imgW="1663560" imgH="457200" progId="Equation.DSMT4">
                  <p:embed/>
                  <p:pic>
                    <p:nvPicPr>
                      <p:cNvPr id="12595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0738" y="714393"/>
                        <a:ext cx="4092576" cy="1039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57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Convolução com a função Delta</a:t>
            </a:r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296776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Transformadas de Laplace seno amort.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mtClean="0"/>
              <a:t>Senóide amortecida : f(t) = e</a:t>
            </a:r>
            <a:r>
              <a:rPr lang="pt-BR" baseline="30000" smtClean="0"/>
              <a:t>-at</a:t>
            </a:r>
            <a:r>
              <a:rPr lang="pt-BR" smtClean="0"/>
              <a:t>sin(</a:t>
            </a:r>
            <a:r>
              <a:rPr lang="el-GR" smtClean="0"/>
              <a:t>ώ</a:t>
            </a:r>
            <a:r>
              <a:rPr lang="pt-BR" smtClean="0"/>
              <a:t>t)</a:t>
            </a:r>
          </a:p>
          <a:p>
            <a:endParaRPr lang="pt-BR" smtClean="0"/>
          </a:p>
        </p:txBody>
      </p:sp>
      <p:graphicFrame>
        <p:nvGraphicFramePr>
          <p:cNvPr id="24578" name="Object 2"/>
          <p:cNvGraphicFramePr>
            <a:graphicFrameLocks noChangeAspect="1"/>
          </p:cNvGraphicFramePr>
          <p:nvPr/>
        </p:nvGraphicFramePr>
        <p:xfrm>
          <a:off x="1652598" y="1844680"/>
          <a:ext cx="5553075" cy="3795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6" name="Equação" r:id="rId3" imgW="2781000" imgH="1904760" progId="Equation.3">
                  <p:embed/>
                </p:oleObj>
              </mc:Choice>
              <mc:Fallback>
                <p:oleObj name="Equação" r:id="rId3" imgW="2781000" imgH="190476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2598" y="1844680"/>
                        <a:ext cx="5553075" cy="3795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 build="p"/>
    </p:bld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250" y="785813"/>
            <a:ext cx="9501188" cy="7239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mtClean="0">
                <a:cs typeface="Arial" pitchFamily="34" charset="0"/>
              </a:rPr>
              <a:t>O teorema da convolução torna a resposta de um sistema na FT inversa da resposta ao impulso vezes a transformada do sinal</a:t>
            </a:r>
            <a:endParaRPr lang="en-US" smtClean="0"/>
          </a:p>
        </p:txBody>
      </p:sp>
      <p:graphicFrame>
        <p:nvGraphicFramePr>
          <p:cNvPr id="126978" name="Object 8"/>
          <p:cNvGraphicFramePr>
            <a:graphicFrameLocks noChangeAspect="1"/>
          </p:cNvGraphicFramePr>
          <p:nvPr/>
        </p:nvGraphicFramePr>
        <p:xfrm>
          <a:off x="901705" y="2598756"/>
          <a:ext cx="8050213" cy="1036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70" name="Equation" r:id="rId3" imgW="3441600" imgH="482400" progId="Equation.DSMT4">
                  <p:embed/>
                </p:oleObj>
              </mc:Choice>
              <mc:Fallback>
                <p:oleObj name="Equation" r:id="rId3" imgW="3441600" imgH="482400" progId="Equation.DSMT4">
                  <p:embed/>
                  <p:pic>
                    <p:nvPicPr>
                      <p:cNvPr id="12697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1705" y="2598756"/>
                        <a:ext cx="8050213" cy="1036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79" name="Object 17"/>
          <p:cNvGraphicFramePr>
            <a:graphicFrameLocks noChangeAspect="1"/>
          </p:cNvGraphicFramePr>
          <p:nvPr/>
        </p:nvGraphicFramePr>
        <p:xfrm>
          <a:off x="1368425" y="3465531"/>
          <a:ext cx="6180138" cy="311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71" name="Equation" r:id="rId5" imgW="2641320" imgH="1447560" progId="Equation.DSMT4">
                  <p:embed/>
                </p:oleObj>
              </mc:Choice>
              <mc:Fallback>
                <p:oleObj name="Equation" r:id="rId5" imgW="2641320" imgH="1447560" progId="Equation.DSMT4">
                  <p:embed/>
                  <p:pic>
                    <p:nvPicPr>
                      <p:cNvPr id="126979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8425" y="3465531"/>
                        <a:ext cx="6180138" cy="3113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982" name="Text Box 18"/>
          <p:cNvSpPr txBox="1">
            <a:spLocks noChangeArrowheads="1"/>
          </p:cNvSpPr>
          <p:nvPr/>
        </p:nvSpPr>
        <p:spPr bwMode="auto">
          <a:xfrm>
            <a:off x="495300" y="2451118"/>
            <a:ext cx="159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/>
              <a:t>Proof:</a:t>
            </a:r>
          </a:p>
        </p:txBody>
      </p:sp>
      <p:sp>
        <p:nvSpPr>
          <p:cNvPr id="126983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 Teorema da Convolução</a:t>
            </a:r>
            <a:endParaRPr lang="pt-BR" smtClean="0"/>
          </a:p>
        </p:txBody>
      </p:sp>
      <p:graphicFrame>
        <p:nvGraphicFramePr>
          <p:cNvPr id="126980" name="Object 5"/>
          <p:cNvGraphicFramePr>
            <a:graphicFrameLocks noChangeAspect="1"/>
          </p:cNvGraphicFramePr>
          <p:nvPr/>
        </p:nvGraphicFramePr>
        <p:xfrm>
          <a:off x="2960690" y="2082800"/>
          <a:ext cx="40640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72" name="Equação" r:id="rId7" imgW="1688760" imgH="203040" progId="Equation.3">
                  <p:embed/>
                </p:oleObj>
              </mc:Choice>
              <mc:Fallback>
                <p:oleObj name="Equação" r:id="rId7" imgW="1688760" imgH="203040" progId="Equation.3">
                  <p:embed/>
                  <p:pic>
                    <p:nvPicPr>
                      <p:cNvPr id="12698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0690" y="2082800"/>
                        <a:ext cx="4064000" cy="48895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0000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845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Prop.Matem.:Convolução na frequência</a:t>
            </a:r>
            <a:endParaRPr lang="pt-BR" smtClean="0"/>
          </a:p>
        </p:txBody>
      </p:sp>
      <p:pic>
        <p:nvPicPr>
          <p:cNvPr id="24473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" y="1547816"/>
            <a:ext cx="9753600" cy="3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120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004" name="Group 89"/>
          <p:cNvGrpSpPr>
            <a:grpSpLocks/>
          </p:cNvGrpSpPr>
          <p:nvPr/>
        </p:nvGrpSpPr>
        <p:grpSpPr bwMode="auto">
          <a:xfrm>
            <a:off x="1638304" y="2784478"/>
            <a:ext cx="2660650" cy="2435225"/>
            <a:chOff x="953" y="1754"/>
            <a:chExt cx="1547" cy="1534"/>
          </a:xfrm>
        </p:grpSpPr>
        <p:sp>
          <p:nvSpPr>
            <p:cNvPr id="128022" name="Rectangle 34"/>
            <p:cNvSpPr>
              <a:spLocks noChangeArrowheads="1"/>
            </p:cNvSpPr>
            <p:nvPr/>
          </p:nvSpPr>
          <p:spPr bwMode="auto">
            <a:xfrm>
              <a:off x="953" y="1754"/>
              <a:ext cx="1547" cy="1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28023" name="Line 38"/>
            <p:cNvSpPr>
              <a:spLocks noChangeShapeType="1"/>
            </p:cNvSpPr>
            <p:nvPr/>
          </p:nvSpPr>
          <p:spPr bwMode="auto">
            <a:xfrm>
              <a:off x="1092" y="2975"/>
              <a:ext cx="126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8024" name="Text Box 40"/>
            <p:cNvSpPr txBox="1">
              <a:spLocks noChangeArrowheads="1"/>
            </p:cNvSpPr>
            <p:nvPr/>
          </p:nvSpPr>
          <p:spPr bwMode="auto">
            <a:xfrm>
              <a:off x="2300" y="2920"/>
              <a:ext cx="189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i="1"/>
                <a:t>t</a:t>
              </a:r>
            </a:p>
          </p:txBody>
        </p:sp>
        <p:sp>
          <p:nvSpPr>
            <p:cNvPr id="128025" name="Text Box 41"/>
            <p:cNvSpPr txBox="1">
              <a:spLocks noChangeArrowheads="1"/>
            </p:cNvSpPr>
            <p:nvPr/>
          </p:nvSpPr>
          <p:spPr bwMode="auto">
            <a:xfrm>
              <a:off x="1633" y="2984"/>
              <a:ext cx="29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/>
                <a:t>0</a:t>
              </a:r>
            </a:p>
          </p:txBody>
        </p:sp>
        <p:graphicFrame>
          <p:nvGraphicFramePr>
            <p:cNvPr id="128003" name="Object 42"/>
            <p:cNvGraphicFramePr>
              <a:graphicFrameLocks noChangeAspect="1"/>
            </p:cNvGraphicFramePr>
            <p:nvPr/>
          </p:nvGraphicFramePr>
          <p:xfrm>
            <a:off x="1537" y="1786"/>
            <a:ext cx="474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890" name="Equation" r:id="rId3" imgW="304560" imgH="203040" progId="Equation.DSMT4">
                    <p:embed/>
                  </p:oleObj>
                </mc:Choice>
                <mc:Fallback>
                  <p:oleObj name="Equation" r:id="rId3" imgW="304560" imgH="203040" progId="Equation.DSMT4">
                    <p:embed/>
                    <p:pic>
                      <p:nvPicPr>
                        <p:cNvPr id="128003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7" y="1786"/>
                          <a:ext cx="474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28026" name="Group 60"/>
            <p:cNvGrpSpPr>
              <a:grpSpLocks/>
            </p:cNvGrpSpPr>
            <p:nvPr/>
          </p:nvGrpSpPr>
          <p:grpSpPr bwMode="auto">
            <a:xfrm>
              <a:off x="1157" y="2242"/>
              <a:ext cx="1162" cy="723"/>
              <a:chOff x="1211" y="1938"/>
              <a:chExt cx="1120" cy="723"/>
            </a:xfrm>
          </p:grpSpPr>
          <p:grpSp>
            <p:nvGrpSpPr>
              <p:cNvPr id="128034" name="Group 59"/>
              <p:cNvGrpSpPr>
                <a:grpSpLocks/>
              </p:cNvGrpSpPr>
              <p:nvPr/>
            </p:nvGrpSpPr>
            <p:grpSpPr bwMode="auto">
              <a:xfrm>
                <a:off x="1417" y="1938"/>
                <a:ext cx="696" cy="723"/>
                <a:chOff x="1417" y="1938"/>
                <a:chExt cx="696" cy="723"/>
              </a:xfrm>
            </p:grpSpPr>
            <p:sp>
              <p:nvSpPr>
                <p:cNvPr id="128037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1417" y="1938"/>
                  <a:ext cx="348" cy="723"/>
                </a:xfrm>
                <a:prstGeom prst="line">
                  <a:avLst/>
                </a:prstGeom>
                <a:noFill/>
                <a:ln w="57150">
                  <a:solidFill>
                    <a:srgbClr val="66CC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128038" name="Line 55"/>
                <p:cNvSpPr>
                  <a:spLocks noChangeShapeType="1"/>
                </p:cNvSpPr>
                <p:nvPr/>
              </p:nvSpPr>
              <p:spPr bwMode="auto">
                <a:xfrm flipH="1" flipV="1">
                  <a:off x="1765" y="1938"/>
                  <a:ext cx="348" cy="723"/>
                </a:xfrm>
                <a:prstGeom prst="line">
                  <a:avLst/>
                </a:prstGeom>
                <a:noFill/>
                <a:ln w="57150">
                  <a:solidFill>
                    <a:srgbClr val="66CC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128035" name="Line 56"/>
              <p:cNvSpPr>
                <a:spLocks noChangeShapeType="1"/>
              </p:cNvSpPr>
              <p:nvPr/>
            </p:nvSpPr>
            <p:spPr bwMode="auto">
              <a:xfrm>
                <a:off x="2121" y="2652"/>
                <a:ext cx="210" cy="0"/>
              </a:xfrm>
              <a:prstGeom prst="line">
                <a:avLst/>
              </a:prstGeom>
              <a:noFill/>
              <a:ln w="57150">
                <a:solidFill>
                  <a:srgbClr val="66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28036" name="Line 57"/>
              <p:cNvSpPr>
                <a:spLocks noChangeShapeType="1"/>
              </p:cNvSpPr>
              <p:nvPr/>
            </p:nvSpPr>
            <p:spPr bwMode="auto">
              <a:xfrm>
                <a:off x="1211" y="2657"/>
                <a:ext cx="210" cy="0"/>
              </a:xfrm>
              <a:prstGeom prst="line">
                <a:avLst/>
              </a:prstGeom>
              <a:noFill/>
              <a:ln w="57150">
                <a:solidFill>
                  <a:srgbClr val="66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28027" name="Line 61"/>
            <p:cNvSpPr>
              <a:spLocks noChangeShapeType="1"/>
            </p:cNvSpPr>
            <p:nvPr/>
          </p:nvSpPr>
          <p:spPr bwMode="auto">
            <a:xfrm flipV="1">
              <a:off x="1734" y="2093"/>
              <a:ext cx="0" cy="92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8028" name="Line 62"/>
            <p:cNvSpPr>
              <a:spLocks noChangeShapeType="1"/>
            </p:cNvSpPr>
            <p:nvPr/>
          </p:nvSpPr>
          <p:spPr bwMode="auto">
            <a:xfrm>
              <a:off x="1698" y="2242"/>
              <a:ext cx="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8029" name="Text Box 63"/>
            <p:cNvSpPr txBox="1">
              <a:spLocks noChangeArrowheads="1"/>
            </p:cNvSpPr>
            <p:nvPr/>
          </p:nvSpPr>
          <p:spPr bwMode="auto">
            <a:xfrm>
              <a:off x="1742" y="2083"/>
              <a:ext cx="227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/>
                <a:t>1</a:t>
              </a:r>
            </a:p>
          </p:txBody>
        </p:sp>
        <p:sp>
          <p:nvSpPr>
            <p:cNvPr id="128030" name="Line 67"/>
            <p:cNvSpPr>
              <a:spLocks noChangeShapeType="1"/>
            </p:cNvSpPr>
            <p:nvPr/>
          </p:nvSpPr>
          <p:spPr bwMode="auto">
            <a:xfrm>
              <a:off x="2100" y="2928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8031" name="Line 68"/>
            <p:cNvSpPr>
              <a:spLocks noChangeShapeType="1"/>
            </p:cNvSpPr>
            <p:nvPr/>
          </p:nvSpPr>
          <p:spPr bwMode="auto">
            <a:xfrm>
              <a:off x="1368" y="2928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8032" name="Text Box 69"/>
            <p:cNvSpPr txBox="1">
              <a:spLocks noChangeArrowheads="1"/>
            </p:cNvSpPr>
            <p:nvPr/>
          </p:nvSpPr>
          <p:spPr bwMode="auto">
            <a:xfrm>
              <a:off x="2000" y="2984"/>
              <a:ext cx="17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800"/>
                <a:t>1</a:t>
              </a:r>
            </a:p>
          </p:txBody>
        </p:sp>
        <p:sp>
          <p:nvSpPr>
            <p:cNvPr id="128033" name="Text Box 70"/>
            <p:cNvSpPr txBox="1">
              <a:spLocks noChangeArrowheads="1"/>
            </p:cNvSpPr>
            <p:nvPr/>
          </p:nvSpPr>
          <p:spPr bwMode="auto">
            <a:xfrm>
              <a:off x="1225" y="2984"/>
              <a:ext cx="21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800"/>
                <a:t>-1</a:t>
              </a:r>
            </a:p>
          </p:txBody>
        </p:sp>
      </p:grpSp>
      <p:sp>
        <p:nvSpPr>
          <p:cNvPr id="128005" name="Text Box 73"/>
          <p:cNvSpPr txBox="1">
            <a:spLocks noChangeArrowheads="1"/>
          </p:cNvSpPr>
          <p:nvPr/>
        </p:nvSpPr>
        <p:spPr bwMode="auto">
          <a:xfrm>
            <a:off x="801690" y="1285875"/>
            <a:ext cx="60706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latin typeface="Arial" pitchFamily="34" charset="0"/>
              </a:rPr>
              <a:t>A funcão triângulo tem uma transformada muito parecida com ela própria. Isto pode ser demonstrado por convolução.  </a:t>
            </a:r>
          </a:p>
        </p:txBody>
      </p:sp>
      <p:sp>
        <p:nvSpPr>
          <p:cNvPr id="128006" name="Text Box 74"/>
          <p:cNvSpPr txBox="1">
            <a:spLocks noChangeArrowheads="1"/>
          </p:cNvSpPr>
          <p:nvPr/>
        </p:nvSpPr>
        <p:spPr bwMode="auto">
          <a:xfrm rot="5400000">
            <a:off x="4625191" y="3609075"/>
            <a:ext cx="5810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600" b="1"/>
              <a:t>∩</a:t>
            </a:r>
          </a:p>
        </p:txBody>
      </p:sp>
      <p:sp>
        <p:nvSpPr>
          <p:cNvPr id="128007" name="Rectangle 44"/>
          <p:cNvSpPr>
            <a:spLocks noChangeArrowheads="1"/>
          </p:cNvSpPr>
          <p:nvPr/>
        </p:nvSpPr>
        <p:spPr bwMode="auto">
          <a:xfrm>
            <a:off x="5495925" y="2784480"/>
            <a:ext cx="2660650" cy="2339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/>
          </a:p>
        </p:txBody>
      </p:sp>
      <p:graphicFrame>
        <p:nvGraphicFramePr>
          <p:cNvPr id="128002" name="Object 52"/>
          <p:cNvGraphicFramePr>
            <a:graphicFrameLocks noChangeAspect="1"/>
          </p:cNvGraphicFramePr>
          <p:nvPr/>
        </p:nvGraphicFramePr>
        <p:xfrm>
          <a:off x="5827720" y="2767013"/>
          <a:ext cx="1976437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91" name="Equation" r:id="rId5" imgW="736560" imgH="228600" progId="Equation.DSMT4">
                  <p:embed/>
                </p:oleObj>
              </mc:Choice>
              <mc:Fallback>
                <p:oleObj name="Equation" r:id="rId5" imgW="736560" imgH="228600" progId="Equation.DSMT4">
                  <p:embed/>
                  <p:pic>
                    <p:nvPicPr>
                      <p:cNvPr id="128002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7720" y="2767013"/>
                        <a:ext cx="1976437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008" name="Text Box 50"/>
          <p:cNvSpPr txBox="1">
            <a:spLocks noChangeArrowheads="1"/>
          </p:cNvSpPr>
          <p:nvPr/>
        </p:nvSpPr>
        <p:spPr bwMode="auto">
          <a:xfrm>
            <a:off x="7694623" y="4635500"/>
            <a:ext cx="4984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>
                <a:latin typeface="Symbol" pitchFamily="18" charset="2"/>
              </a:rPr>
              <a:t>w</a:t>
            </a:r>
          </a:p>
        </p:txBody>
      </p:sp>
      <p:sp>
        <p:nvSpPr>
          <p:cNvPr id="128009" name="Line 48"/>
          <p:cNvSpPr>
            <a:spLocks noChangeShapeType="1"/>
          </p:cNvSpPr>
          <p:nvPr/>
        </p:nvSpPr>
        <p:spPr bwMode="auto">
          <a:xfrm>
            <a:off x="5735638" y="4722813"/>
            <a:ext cx="217011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8010" name="Text Box 51"/>
          <p:cNvSpPr txBox="1">
            <a:spLocks noChangeArrowheads="1"/>
          </p:cNvSpPr>
          <p:nvPr/>
        </p:nvSpPr>
        <p:spPr bwMode="auto">
          <a:xfrm>
            <a:off x="6546854" y="4722813"/>
            <a:ext cx="5048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/>
              <a:t>  0</a:t>
            </a:r>
          </a:p>
        </p:txBody>
      </p:sp>
      <p:sp>
        <p:nvSpPr>
          <p:cNvPr id="128011" name="Line 64"/>
          <p:cNvSpPr>
            <a:spLocks noChangeShapeType="1"/>
          </p:cNvSpPr>
          <p:nvPr/>
        </p:nvSpPr>
        <p:spPr bwMode="auto">
          <a:xfrm flipV="1">
            <a:off x="6827838" y="3309938"/>
            <a:ext cx="0" cy="14716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8012" name="Text Box 65"/>
          <p:cNvSpPr txBox="1">
            <a:spLocks noChangeArrowheads="1"/>
          </p:cNvSpPr>
          <p:nvPr/>
        </p:nvSpPr>
        <p:spPr bwMode="auto">
          <a:xfrm>
            <a:off x="6837363" y="3322640"/>
            <a:ext cx="3898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/>
              <a:t>1</a:t>
            </a:r>
          </a:p>
        </p:txBody>
      </p:sp>
      <p:sp>
        <p:nvSpPr>
          <p:cNvPr id="128013" name="Line 66"/>
          <p:cNvSpPr>
            <a:spLocks noChangeShapeType="1"/>
          </p:cNvSpPr>
          <p:nvPr/>
        </p:nvSpPr>
        <p:spPr bwMode="auto">
          <a:xfrm>
            <a:off x="6765927" y="3548063"/>
            <a:ext cx="1254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grpSp>
        <p:nvGrpSpPr>
          <p:cNvPr id="128014" name="Group 77"/>
          <p:cNvGrpSpPr>
            <a:grpSpLocks/>
          </p:cNvGrpSpPr>
          <p:nvPr/>
        </p:nvGrpSpPr>
        <p:grpSpPr bwMode="auto">
          <a:xfrm>
            <a:off x="5830888" y="3571882"/>
            <a:ext cx="1993900" cy="1122363"/>
            <a:chOff x="3198" y="2670"/>
            <a:chExt cx="1502" cy="953"/>
          </a:xfrm>
        </p:grpSpPr>
        <p:sp>
          <p:nvSpPr>
            <p:cNvPr id="128020" name="Freeform 78"/>
            <p:cNvSpPr>
              <a:spLocks/>
            </p:cNvSpPr>
            <p:nvPr/>
          </p:nvSpPr>
          <p:spPr bwMode="auto">
            <a:xfrm flipH="1">
              <a:off x="3942" y="2670"/>
              <a:ext cx="758" cy="953"/>
            </a:xfrm>
            <a:custGeom>
              <a:avLst/>
              <a:gdLst>
                <a:gd name="T0" fmla="*/ 0 w 758"/>
                <a:gd name="T1" fmla="*/ 948 h 953"/>
                <a:gd name="T2" fmla="*/ 94 w 758"/>
                <a:gd name="T3" fmla="*/ 934 h 953"/>
                <a:gd name="T4" fmla="*/ 132 w 758"/>
                <a:gd name="T5" fmla="*/ 932 h 953"/>
                <a:gd name="T6" fmla="*/ 186 w 758"/>
                <a:gd name="T7" fmla="*/ 944 h 953"/>
                <a:gd name="T8" fmla="*/ 232 w 758"/>
                <a:gd name="T9" fmla="*/ 952 h 953"/>
                <a:gd name="T10" fmla="*/ 280 w 758"/>
                <a:gd name="T11" fmla="*/ 948 h 953"/>
                <a:gd name="T12" fmla="*/ 340 w 758"/>
                <a:gd name="T13" fmla="*/ 920 h 953"/>
                <a:gd name="T14" fmla="*/ 382 w 758"/>
                <a:gd name="T15" fmla="*/ 904 h 953"/>
                <a:gd name="T16" fmla="*/ 412 w 758"/>
                <a:gd name="T17" fmla="*/ 904 h 953"/>
                <a:gd name="T18" fmla="*/ 448 w 758"/>
                <a:gd name="T19" fmla="*/ 922 h 953"/>
                <a:gd name="T20" fmla="*/ 478 w 758"/>
                <a:gd name="T21" fmla="*/ 944 h 953"/>
                <a:gd name="T22" fmla="*/ 502 w 758"/>
                <a:gd name="T23" fmla="*/ 948 h 953"/>
                <a:gd name="T24" fmla="*/ 548 w 758"/>
                <a:gd name="T25" fmla="*/ 914 h 953"/>
                <a:gd name="T26" fmla="*/ 582 w 758"/>
                <a:gd name="T27" fmla="*/ 804 h 953"/>
                <a:gd name="T28" fmla="*/ 614 w 758"/>
                <a:gd name="T29" fmla="*/ 654 h 953"/>
                <a:gd name="T30" fmla="*/ 642 w 758"/>
                <a:gd name="T31" fmla="*/ 506 h 953"/>
                <a:gd name="T32" fmla="*/ 664 w 758"/>
                <a:gd name="T33" fmla="*/ 358 h 953"/>
                <a:gd name="T34" fmla="*/ 686 w 758"/>
                <a:gd name="T35" fmla="*/ 234 h 953"/>
                <a:gd name="T36" fmla="*/ 708 w 758"/>
                <a:gd name="T37" fmla="*/ 120 h 953"/>
                <a:gd name="T38" fmla="*/ 726 w 758"/>
                <a:gd name="T39" fmla="*/ 46 h 953"/>
                <a:gd name="T40" fmla="*/ 738 w 758"/>
                <a:gd name="T41" fmla="*/ 12 h 953"/>
                <a:gd name="T42" fmla="*/ 758 w 758"/>
                <a:gd name="T43" fmla="*/ 0 h 95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758"/>
                <a:gd name="T67" fmla="*/ 0 h 953"/>
                <a:gd name="T68" fmla="*/ 758 w 758"/>
                <a:gd name="T69" fmla="*/ 953 h 953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758" h="953">
                  <a:moveTo>
                    <a:pt x="0" y="948"/>
                  </a:moveTo>
                  <a:cubicBezTo>
                    <a:pt x="16" y="946"/>
                    <a:pt x="72" y="937"/>
                    <a:pt x="94" y="934"/>
                  </a:cubicBezTo>
                  <a:cubicBezTo>
                    <a:pt x="116" y="931"/>
                    <a:pt x="117" y="930"/>
                    <a:pt x="132" y="932"/>
                  </a:cubicBezTo>
                  <a:cubicBezTo>
                    <a:pt x="147" y="934"/>
                    <a:pt x="169" y="941"/>
                    <a:pt x="186" y="944"/>
                  </a:cubicBezTo>
                  <a:cubicBezTo>
                    <a:pt x="203" y="947"/>
                    <a:pt x="216" y="951"/>
                    <a:pt x="232" y="952"/>
                  </a:cubicBezTo>
                  <a:cubicBezTo>
                    <a:pt x="248" y="953"/>
                    <a:pt x="262" y="953"/>
                    <a:pt x="280" y="948"/>
                  </a:cubicBezTo>
                  <a:cubicBezTo>
                    <a:pt x="298" y="943"/>
                    <a:pt x="323" y="927"/>
                    <a:pt x="340" y="920"/>
                  </a:cubicBezTo>
                  <a:cubicBezTo>
                    <a:pt x="357" y="913"/>
                    <a:pt x="370" y="907"/>
                    <a:pt x="382" y="904"/>
                  </a:cubicBezTo>
                  <a:cubicBezTo>
                    <a:pt x="394" y="901"/>
                    <a:pt x="401" y="901"/>
                    <a:pt x="412" y="904"/>
                  </a:cubicBezTo>
                  <a:cubicBezTo>
                    <a:pt x="423" y="907"/>
                    <a:pt x="437" y="915"/>
                    <a:pt x="448" y="922"/>
                  </a:cubicBezTo>
                  <a:cubicBezTo>
                    <a:pt x="459" y="929"/>
                    <a:pt x="469" y="940"/>
                    <a:pt x="478" y="944"/>
                  </a:cubicBezTo>
                  <a:cubicBezTo>
                    <a:pt x="487" y="948"/>
                    <a:pt x="490" y="953"/>
                    <a:pt x="502" y="948"/>
                  </a:cubicBezTo>
                  <a:cubicBezTo>
                    <a:pt x="514" y="943"/>
                    <a:pt x="535" y="938"/>
                    <a:pt x="548" y="914"/>
                  </a:cubicBezTo>
                  <a:cubicBezTo>
                    <a:pt x="561" y="890"/>
                    <a:pt x="571" y="847"/>
                    <a:pt x="582" y="804"/>
                  </a:cubicBezTo>
                  <a:cubicBezTo>
                    <a:pt x="593" y="761"/>
                    <a:pt x="604" y="704"/>
                    <a:pt x="614" y="654"/>
                  </a:cubicBezTo>
                  <a:cubicBezTo>
                    <a:pt x="624" y="604"/>
                    <a:pt x="634" y="555"/>
                    <a:pt x="642" y="506"/>
                  </a:cubicBezTo>
                  <a:cubicBezTo>
                    <a:pt x="650" y="457"/>
                    <a:pt x="657" y="403"/>
                    <a:pt x="664" y="358"/>
                  </a:cubicBezTo>
                  <a:cubicBezTo>
                    <a:pt x="671" y="313"/>
                    <a:pt x="679" y="274"/>
                    <a:pt x="686" y="234"/>
                  </a:cubicBezTo>
                  <a:cubicBezTo>
                    <a:pt x="693" y="194"/>
                    <a:pt x="701" y="151"/>
                    <a:pt x="708" y="120"/>
                  </a:cubicBezTo>
                  <a:cubicBezTo>
                    <a:pt x="715" y="89"/>
                    <a:pt x="721" y="64"/>
                    <a:pt x="726" y="46"/>
                  </a:cubicBezTo>
                  <a:cubicBezTo>
                    <a:pt x="731" y="28"/>
                    <a:pt x="733" y="20"/>
                    <a:pt x="738" y="12"/>
                  </a:cubicBezTo>
                  <a:cubicBezTo>
                    <a:pt x="743" y="4"/>
                    <a:pt x="750" y="2"/>
                    <a:pt x="758" y="0"/>
                  </a:cubicBezTo>
                </a:path>
              </a:pathLst>
            </a:custGeom>
            <a:noFill/>
            <a:ln w="571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8021" name="Freeform 79"/>
            <p:cNvSpPr>
              <a:spLocks/>
            </p:cNvSpPr>
            <p:nvPr/>
          </p:nvSpPr>
          <p:spPr bwMode="auto">
            <a:xfrm>
              <a:off x="3198" y="2670"/>
              <a:ext cx="758" cy="953"/>
            </a:xfrm>
            <a:custGeom>
              <a:avLst/>
              <a:gdLst>
                <a:gd name="T0" fmla="*/ 0 w 758"/>
                <a:gd name="T1" fmla="*/ 948 h 953"/>
                <a:gd name="T2" fmla="*/ 94 w 758"/>
                <a:gd name="T3" fmla="*/ 934 h 953"/>
                <a:gd name="T4" fmla="*/ 132 w 758"/>
                <a:gd name="T5" fmla="*/ 932 h 953"/>
                <a:gd name="T6" fmla="*/ 186 w 758"/>
                <a:gd name="T7" fmla="*/ 944 h 953"/>
                <a:gd name="T8" fmla="*/ 232 w 758"/>
                <a:gd name="T9" fmla="*/ 952 h 953"/>
                <a:gd name="T10" fmla="*/ 280 w 758"/>
                <a:gd name="T11" fmla="*/ 948 h 953"/>
                <a:gd name="T12" fmla="*/ 340 w 758"/>
                <a:gd name="T13" fmla="*/ 920 h 953"/>
                <a:gd name="T14" fmla="*/ 382 w 758"/>
                <a:gd name="T15" fmla="*/ 904 h 953"/>
                <a:gd name="T16" fmla="*/ 412 w 758"/>
                <a:gd name="T17" fmla="*/ 904 h 953"/>
                <a:gd name="T18" fmla="*/ 448 w 758"/>
                <a:gd name="T19" fmla="*/ 922 h 953"/>
                <a:gd name="T20" fmla="*/ 478 w 758"/>
                <a:gd name="T21" fmla="*/ 944 h 953"/>
                <a:gd name="T22" fmla="*/ 502 w 758"/>
                <a:gd name="T23" fmla="*/ 948 h 953"/>
                <a:gd name="T24" fmla="*/ 548 w 758"/>
                <a:gd name="T25" fmla="*/ 914 h 953"/>
                <a:gd name="T26" fmla="*/ 582 w 758"/>
                <a:gd name="T27" fmla="*/ 804 h 953"/>
                <a:gd name="T28" fmla="*/ 614 w 758"/>
                <a:gd name="T29" fmla="*/ 654 h 953"/>
                <a:gd name="T30" fmla="*/ 642 w 758"/>
                <a:gd name="T31" fmla="*/ 506 h 953"/>
                <a:gd name="T32" fmla="*/ 664 w 758"/>
                <a:gd name="T33" fmla="*/ 358 h 953"/>
                <a:gd name="T34" fmla="*/ 686 w 758"/>
                <a:gd name="T35" fmla="*/ 234 h 953"/>
                <a:gd name="T36" fmla="*/ 708 w 758"/>
                <a:gd name="T37" fmla="*/ 120 h 953"/>
                <a:gd name="T38" fmla="*/ 726 w 758"/>
                <a:gd name="T39" fmla="*/ 46 h 953"/>
                <a:gd name="T40" fmla="*/ 738 w 758"/>
                <a:gd name="T41" fmla="*/ 12 h 953"/>
                <a:gd name="T42" fmla="*/ 758 w 758"/>
                <a:gd name="T43" fmla="*/ 0 h 95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758"/>
                <a:gd name="T67" fmla="*/ 0 h 953"/>
                <a:gd name="T68" fmla="*/ 758 w 758"/>
                <a:gd name="T69" fmla="*/ 953 h 953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758" h="953">
                  <a:moveTo>
                    <a:pt x="0" y="948"/>
                  </a:moveTo>
                  <a:cubicBezTo>
                    <a:pt x="16" y="946"/>
                    <a:pt x="72" y="937"/>
                    <a:pt x="94" y="934"/>
                  </a:cubicBezTo>
                  <a:cubicBezTo>
                    <a:pt x="116" y="931"/>
                    <a:pt x="117" y="930"/>
                    <a:pt x="132" y="932"/>
                  </a:cubicBezTo>
                  <a:cubicBezTo>
                    <a:pt x="147" y="934"/>
                    <a:pt x="169" y="941"/>
                    <a:pt x="186" y="944"/>
                  </a:cubicBezTo>
                  <a:cubicBezTo>
                    <a:pt x="203" y="947"/>
                    <a:pt x="216" y="951"/>
                    <a:pt x="232" y="952"/>
                  </a:cubicBezTo>
                  <a:cubicBezTo>
                    <a:pt x="248" y="953"/>
                    <a:pt x="262" y="953"/>
                    <a:pt x="280" y="948"/>
                  </a:cubicBezTo>
                  <a:cubicBezTo>
                    <a:pt x="298" y="943"/>
                    <a:pt x="323" y="927"/>
                    <a:pt x="340" y="920"/>
                  </a:cubicBezTo>
                  <a:cubicBezTo>
                    <a:pt x="357" y="913"/>
                    <a:pt x="370" y="907"/>
                    <a:pt x="382" y="904"/>
                  </a:cubicBezTo>
                  <a:cubicBezTo>
                    <a:pt x="394" y="901"/>
                    <a:pt x="401" y="901"/>
                    <a:pt x="412" y="904"/>
                  </a:cubicBezTo>
                  <a:cubicBezTo>
                    <a:pt x="423" y="907"/>
                    <a:pt x="437" y="915"/>
                    <a:pt x="448" y="922"/>
                  </a:cubicBezTo>
                  <a:cubicBezTo>
                    <a:pt x="459" y="929"/>
                    <a:pt x="469" y="940"/>
                    <a:pt x="478" y="944"/>
                  </a:cubicBezTo>
                  <a:cubicBezTo>
                    <a:pt x="487" y="948"/>
                    <a:pt x="490" y="953"/>
                    <a:pt x="502" y="948"/>
                  </a:cubicBezTo>
                  <a:cubicBezTo>
                    <a:pt x="514" y="943"/>
                    <a:pt x="535" y="938"/>
                    <a:pt x="548" y="914"/>
                  </a:cubicBezTo>
                  <a:cubicBezTo>
                    <a:pt x="561" y="890"/>
                    <a:pt x="571" y="847"/>
                    <a:pt x="582" y="804"/>
                  </a:cubicBezTo>
                  <a:cubicBezTo>
                    <a:pt x="593" y="761"/>
                    <a:pt x="604" y="704"/>
                    <a:pt x="614" y="654"/>
                  </a:cubicBezTo>
                  <a:cubicBezTo>
                    <a:pt x="624" y="604"/>
                    <a:pt x="634" y="555"/>
                    <a:pt x="642" y="506"/>
                  </a:cubicBezTo>
                  <a:cubicBezTo>
                    <a:pt x="650" y="457"/>
                    <a:pt x="657" y="403"/>
                    <a:pt x="664" y="358"/>
                  </a:cubicBezTo>
                  <a:cubicBezTo>
                    <a:pt x="671" y="313"/>
                    <a:pt x="679" y="274"/>
                    <a:pt x="686" y="234"/>
                  </a:cubicBezTo>
                  <a:cubicBezTo>
                    <a:pt x="693" y="194"/>
                    <a:pt x="701" y="151"/>
                    <a:pt x="708" y="120"/>
                  </a:cubicBezTo>
                  <a:cubicBezTo>
                    <a:pt x="715" y="89"/>
                    <a:pt x="721" y="64"/>
                    <a:pt x="726" y="46"/>
                  </a:cubicBezTo>
                  <a:cubicBezTo>
                    <a:pt x="731" y="28"/>
                    <a:pt x="733" y="20"/>
                    <a:pt x="738" y="12"/>
                  </a:cubicBezTo>
                  <a:cubicBezTo>
                    <a:pt x="743" y="4"/>
                    <a:pt x="750" y="2"/>
                    <a:pt x="758" y="0"/>
                  </a:cubicBezTo>
                </a:path>
              </a:pathLst>
            </a:custGeom>
            <a:noFill/>
            <a:ln w="571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28015" name="Line 85"/>
          <p:cNvSpPr>
            <a:spLocks noChangeShapeType="1"/>
          </p:cNvSpPr>
          <p:nvPr/>
        </p:nvSpPr>
        <p:spPr bwMode="auto">
          <a:xfrm>
            <a:off x="7161213" y="4638693"/>
            <a:ext cx="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8016" name="Text Box 86"/>
          <p:cNvSpPr txBox="1">
            <a:spLocks noChangeArrowheads="1"/>
          </p:cNvSpPr>
          <p:nvPr/>
        </p:nvSpPr>
        <p:spPr bwMode="auto">
          <a:xfrm>
            <a:off x="6948488" y="4703764"/>
            <a:ext cx="4267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800"/>
              <a:t>2</a:t>
            </a:r>
            <a:r>
              <a:rPr lang="en-US" sz="1800">
                <a:latin typeface="Symbol" pitchFamily="18" charset="2"/>
              </a:rPr>
              <a:t>p</a:t>
            </a:r>
          </a:p>
        </p:txBody>
      </p:sp>
      <p:sp>
        <p:nvSpPr>
          <p:cNvPr id="128017" name="Line 87"/>
          <p:cNvSpPr>
            <a:spLocks noChangeShapeType="1"/>
          </p:cNvSpPr>
          <p:nvPr/>
        </p:nvSpPr>
        <p:spPr bwMode="auto">
          <a:xfrm>
            <a:off x="6491288" y="4638693"/>
            <a:ext cx="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8018" name="Text Box 88"/>
          <p:cNvSpPr txBox="1">
            <a:spLocks noChangeArrowheads="1"/>
          </p:cNvSpPr>
          <p:nvPr/>
        </p:nvSpPr>
        <p:spPr bwMode="auto">
          <a:xfrm>
            <a:off x="6184901" y="4703764"/>
            <a:ext cx="5036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800"/>
              <a:t>-2</a:t>
            </a:r>
            <a:r>
              <a:rPr lang="en-US" sz="1800">
                <a:latin typeface="Symbol" pitchFamily="18" charset="2"/>
              </a:rPr>
              <a:t>p</a:t>
            </a:r>
          </a:p>
        </p:txBody>
      </p:sp>
      <p:sp>
        <p:nvSpPr>
          <p:cNvPr id="128019" name="Título 3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A transf.da função triâng., </a:t>
            </a:r>
            <a:r>
              <a:rPr lang="en-US" smtClean="0">
                <a:solidFill>
                  <a:schemeClr val="tx1"/>
                </a:solidFill>
                <a:latin typeface="Symbol" pitchFamily="18" charset="2"/>
              </a:rPr>
              <a:t>D</a:t>
            </a:r>
            <a:r>
              <a:rPr lang="en-US" smtClean="0">
                <a:solidFill>
                  <a:schemeClr val="tx1"/>
                </a:solidFill>
                <a:latin typeface="Times New Roman" pitchFamily="18" charset="0"/>
              </a:rPr>
              <a:t>(</a:t>
            </a:r>
            <a:r>
              <a:rPr lang="en-US" i="1" smtClean="0">
                <a:solidFill>
                  <a:schemeClr val="tx1"/>
                </a:solidFill>
                <a:latin typeface="Times New Roman" pitchFamily="18" charset="0"/>
              </a:rPr>
              <a:t>t</a:t>
            </a:r>
            <a:r>
              <a:rPr lang="en-US" smtClean="0">
                <a:solidFill>
                  <a:schemeClr val="tx1"/>
                </a:solidFill>
                <a:latin typeface="Times New Roman" pitchFamily="18" charset="0"/>
              </a:rPr>
              <a:t>)</a:t>
            </a:r>
            <a:r>
              <a:rPr lang="en-US" smtClean="0">
                <a:solidFill>
                  <a:schemeClr val="tx1"/>
                </a:solidFill>
              </a:rPr>
              <a:t>, é </a:t>
            </a:r>
            <a:r>
              <a:rPr lang="en-US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sinc</a:t>
            </a:r>
            <a:r>
              <a:rPr lang="en-US" baseline="300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mtClean="0">
                <a:solidFill>
                  <a:schemeClr val="tx1"/>
                </a:solidFill>
                <a:latin typeface="Times New Roman" pitchFamily="18" charset="0"/>
              </a:rPr>
              <a:t>(</a:t>
            </a:r>
            <a:r>
              <a:rPr lang="en-US" i="1" smtClean="0">
                <a:solidFill>
                  <a:schemeClr val="tx1"/>
                </a:solidFill>
                <a:latin typeface="Symbol" pitchFamily="18" charset="2"/>
              </a:rPr>
              <a:t>w</a:t>
            </a:r>
            <a:r>
              <a:rPr lang="en-US" smtClean="0">
                <a:solidFill>
                  <a:schemeClr val="tx1"/>
                </a:solidFill>
                <a:latin typeface="Times New Roman" pitchFamily="18" charset="0"/>
              </a:rPr>
              <a:t>/2)</a:t>
            </a:r>
            <a:endParaRPr lang="pt-BR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63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59" name="Object 3"/>
          <p:cNvGraphicFramePr>
            <a:graphicFrameLocks noChangeAspect="1"/>
          </p:cNvGraphicFramePr>
          <p:nvPr/>
        </p:nvGraphicFramePr>
        <p:xfrm>
          <a:off x="7805737" y="3422650"/>
          <a:ext cx="1795463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38" name="Equation" r:id="rId3" imgW="736560" imgH="457200" progId="Equation.DSMT4">
                  <p:embed/>
                </p:oleObj>
              </mc:Choice>
              <mc:Fallback>
                <p:oleObj name="Equation" r:id="rId3" imgW="736560" imgH="457200" progId="Equation.DSMT4">
                  <p:embed/>
                  <p:pic>
                    <p:nvPicPr>
                      <p:cNvPr id="4505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05737" y="3422650"/>
                        <a:ext cx="1795463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0" name="Object 4"/>
          <p:cNvGraphicFramePr>
            <a:graphicFrameLocks noChangeAspect="1"/>
          </p:cNvGraphicFramePr>
          <p:nvPr/>
        </p:nvGraphicFramePr>
        <p:xfrm>
          <a:off x="214313" y="3460750"/>
          <a:ext cx="2098675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39" name="Equation" r:id="rId5" imgW="863280" imgH="431640" progId="Equation.DSMT4">
                  <p:embed/>
                </p:oleObj>
              </mc:Choice>
              <mc:Fallback>
                <p:oleObj name="Equation" r:id="rId5" imgW="863280" imgH="431640" progId="Equation.DSMT4">
                  <p:embed/>
                  <p:pic>
                    <p:nvPicPr>
                      <p:cNvPr id="4506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313" y="3460750"/>
                        <a:ext cx="2098675" cy="969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28" name="Object 8"/>
          <p:cNvGraphicFramePr>
            <a:graphicFrameLocks noChangeAspect="1"/>
          </p:cNvGraphicFramePr>
          <p:nvPr/>
        </p:nvGraphicFramePr>
        <p:xfrm>
          <a:off x="2817823" y="1874838"/>
          <a:ext cx="4319587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40" name="Equation" r:id="rId7" imgW="1803240" imgH="203040" progId="Equation.DSMT4">
                  <p:embed/>
                </p:oleObj>
              </mc:Choice>
              <mc:Fallback>
                <p:oleObj name="Equation" r:id="rId7" imgW="1803240" imgH="203040" progId="Equation.DSMT4">
                  <p:embed/>
                  <p:pic>
                    <p:nvPicPr>
                      <p:cNvPr id="12902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7823" y="1874838"/>
                        <a:ext cx="4319587" cy="44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5" name="Object 9"/>
          <p:cNvGraphicFramePr>
            <a:graphicFrameLocks noChangeAspect="1"/>
          </p:cNvGraphicFramePr>
          <p:nvPr/>
        </p:nvGraphicFramePr>
        <p:xfrm>
          <a:off x="2360623" y="5632468"/>
          <a:ext cx="5445125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41" name="Equation" r:id="rId9" imgW="2273040" imgH="228600" progId="Equation.DSMT4">
                  <p:embed/>
                </p:oleObj>
              </mc:Choice>
              <mc:Fallback>
                <p:oleObj name="Equation" r:id="rId9" imgW="2273040" imgH="228600" progId="Equation.DSMT4">
                  <p:embed/>
                  <p:pic>
                    <p:nvPicPr>
                      <p:cNvPr id="4506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0623" y="5632468"/>
                        <a:ext cx="5445125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34" name="Text Box 10"/>
          <p:cNvSpPr txBox="1">
            <a:spLocks noChangeArrowheads="1"/>
          </p:cNvSpPr>
          <p:nvPr/>
        </p:nvSpPr>
        <p:spPr bwMode="auto">
          <a:xfrm>
            <a:off x="357188" y="1181108"/>
            <a:ext cx="95964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/>
              <a:t>Pode-se mostrar que a Transf.de Fourier de </a:t>
            </a:r>
            <a:r>
              <a:rPr lang="en-US">
                <a:latin typeface="Symbol" pitchFamily="18" charset="2"/>
              </a:rPr>
              <a:t>D</a:t>
            </a:r>
            <a:r>
              <a:rPr lang="en-US"/>
              <a:t>(</a:t>
            </a:r>
            <a:r>
              <a:rPr lang="en-US" i="1"/>
              <a:t>t</a:t>
            </a:r>
            <a:r>
              <a:rPr lang="en-US"/>
              <a:t>) é sinc</a:t>
            </a:r>
            <a:r>
              <a:rPr lang="en-US" baseline="30000"/>
              <a:t>2</a:t>
            </a:r>
            <a:r>
              <a:rPr lang="en-US"/>
              <a:t>.</a:t>
            </a:r>
          </a:p>
        </p:txBody>
      </p:sp>
      <p:grpSp>
        <p:nvGrpSpPr>
          <p:cNvPr id="129035" name="Group 224"/>
          <p:cNvGrpSpPr>
            <a:grpSpLocks/>
          </p:cNvGrpSpPr>
          <p:nvPr/>
        </p:nvGrpSpPr>
        <p:grpSpPr bwMode="auto">
          <a:xfrm>
            <a:off x="4249748" y="2311418"/>
            <a:ext cx="1514475" cy="1558925"/>
            <a:chOff x="2471" y="1456"/>
            <a:chExt cx="881" cy="982"/>
          </a:xfrm>
        </p:grpSpPr>
        <p:sp>
          <p:nvSpPr>
            <p:cNvPr id="129110" name="Rectangle 158"/>
            <p:cNvSpPr>
              <a:spLocks noChangeArrowheads="1"/>
            </p:cNvSpPr>
            <p:nvPr/>
          </p:nvSpPr>
          <p:spPr bwMode="auto">
            <a:xfrm>
              <a:off x="2471" y="1496"/>
              <a:ext cx="881" cy="9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29111" name="Line 159"/>
            <p:cNvSpPr>
              <a:spLocks noChangeShapeType="1"/>
            </p:cNvSpPr>
            <p:nvPr/>
          </p:nvSpPr>
          <p:spPr bwMode="auto">
            <a:xfrm>
              <a:off x="2550" y="2240"/>
              <a:ext cx="71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9112" name="Line 160"/>
            <p:cNvSpPr>
              <a:spLocks noChangeShapeType="1"/>
            </p:cNvSpPr>
            <p:nvPr/>
          </p:nvSpPr>
          <p:spPr bwMode="auto">
            <a:xfrm>
              <a:off x="2911" y="2196"/>
              <a:ext cx="0" cy="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9113" name="Text Box 162"/>
            <p:cNvSpPr txBox="1">
              <a:spLocks noChangeArrowheads="1"/>
            </p:cNvSpPr>
            <p:nvPr/>
          </p:nvSpPr>
          <p:spPr bwMode="auto">
            <a:xfrm>
              <a:off x="2831" y="2245"/>
              <a:ext cx="167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" charset="0"/>
                </a:rPr>
                <a:t>0</a:t>
              </a:r>
            </a:p>
          </p:txBody>
        </p:sp>
        <p:sp>
          <p:nvSpPr>
            <p:cNvPr id="129114" name="Line 163"/>
            <p:cNvSpPr>
              <a:spLocks noChangeShapeType="1"/>
            </p:cNvSpPr>
            <p:nvPr/>
          </p:nvSpPr>
          <p:spPr bwMode="auto">
            <a:xfrm flipV="1">
              <a:off x="2916" y="1676"/>
              <a:ext cx="0" cy="6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9115" name="Line 164"/>
            <p:cNvSpPr>
              <a:spLocks noChangeShapeType="1"/>
            </p:cNvSpPr>
            <p:nvPr/>
          </p:nvSpPr>
          <p:spPr bwMode="auto">
            <a:xfrm>
              <a:off x="2895" y="1793"/>
              <a:ext cx="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9116" name="Text Box 165"/>
            <p:cNvSpPr txBox="1">
              <a:spLocks noChangeArrowheads="1"/>
            </p:cNvSpPr>
            <p:nvPr/>
          </p:nvSpPr>
          <p:spPr bwMode="auto">
            <a:xfrm>
              <a:off x="2940" y="1616"/>
              <a:ext cx="17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800">
                  <a:latin typeface="Times" charset="0"/>
                </a:rPr>
                <a:t>1</a:t>
              </a:r>
            </a:p>
          </p:txBody>
        </p:sp>
        <p:sp>
          <p:nvSpPr>
            <p:cNvPr id="129117" name="Line 166"/>
            <p:cNvSpPr>
              <a:spLocks noChangeShapeType="1"/>
            </p:cNvSpPr>
            <p:nvPr/>
          </p:nvSpPr>
          <p:spPr bwMode="auto">
            <a:xfrm>
              <a:off x="3124" y="2211"/>
              <a:ext cx="0" cy="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9118" name="Line 167"/>
            <p:cNvSpPr>
              <a:spLocks noChangeShapeType="1"/>
            </p:cNvSpPr>
            <p:nvPr/>
          </p:nvSpPr>
          <p:spPr bwMode="auto">
            <a:xfrm>
              <a:off x="2707" y="2211"/>
              <a:ext cx="0" cy="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9119" name="Text Box 168"/>
            <p:cNvSpPr txBox="1">
              <a:spLocks noChangeArrowheads="1"/>
            </p:cNvSpPr>
            <p:nvPr/>
          </p:nvSpPr>
          <p:spPr bwMode="auto">
            <a:xfrm>
              <a:off x="3028" y="2222"/>
              <a:ext cx="16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400">
                  <a:latin typeface="Times" charset="0"/>
                </a:rPr>
                <a:t>1</a:t>
              </a:r>
            </a:p>
          </p:txBody>
        </p:sp>
        <p:sp>
          <p:nvSpPr>
            <p:cNvPr id="129120" name="Text Box 169"/>
            <p:cNvSpPr txBox="1">
              <a:spLocks noChangeArrowheads="1"/>
            </p:cNvSpPr>
            <p:nvPr/>
          </p:nvSpPr>
          <p:spPr bwMode="auto">
            <a:xfrm>
              <a:off x="2585" y="2216"/>
              <a:ext cx="19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400">
                  <a:latin typeface="Times" charset="0"/>
                </a:rPr>
                <a:t>-1</a:t>
              </a:r>
            </a:p>
          </p:txBody>
        </p:sp>
        <p:grpSp>
          <p:nvGrpSpPr>
            <p:cNvPr id="129121" name="Group 170"/>
            <p:cNvGrpSpPr>
              <a:grpSpLocks/>
            </p:cNvGrpSpPr>
            <p:nvPr/>
          </p:nvGrpSpPr>
          <p:grpSpPr bwMode="auto">
            <a:xfrm>
              <a:off x="2738" y="1789"/>
              <a:ext cx="350" cy="451"/>
              <a:chOff x="-2384" y="917"/>
              <a:chExt cx="620" cy="251"/>
            </a:xfrm>
          </p:grpSpPr>
          <p:sp>
            <p:nvSpPr>
              <p:cNvPr id="129124" name="Line 171"/>
              <p:cNvSpPr>
                <a:spLocks noChangeShapeType="1"/>
              </p:cNvSpPr>
              <p:nvPr/>
            </p:nvSpPr>
            <p:spPr bwMode="auto">
              <a:xfrm>
                <a:off x="-2249" y="917"/>
                <a:ext cx="0" cy="251"/>
              </a:xfrm>
              <a:prstGeom prst="line">
                <a:avLst/>
              </a:prstGeom>
              <a:noFill/>
              <a:ln w="38100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29125" name="Line 172"/>
              <p:cNvSpPr>
                <a:spLocks noChangeShapeType="1"/>
              </p:cNvSpPr>
              <p:nvPr/>
            </p:nvSpPr>
            <p:spPr bwMode="auto">
              <a:xfrm rot="5400000">
                <a:off x="-2311" y="1088"/>
                <a:ext cx="0" cy="145"/>
              </a:xfrm>
              <a:prstGeom prst="line">
                <a:avLst/>
              </a:prstGeom>
              <a:noFill/>
              <a:ln w="38100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29126" name="Line 173"/>
              <p:cNvSpPr>
                <a:spLocks noChangeShapeType="1"/>
              </p:cNvSpPr>
              <p:nvPr/>
            </p:nvSpPr>
            <p:spPr bwMode="auto">
              <a:xfrm>
                <a:off x="-1884" y="917"/>
                <a:ext cx="0" cy="251"/>
              </a:xfrm>
              <a:prstGeom prst="line">
                <a:avLst/>
              </a:prstGeom>
              <a:noFill/>
              <a:ln w="38100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29127" name="Line 174"/>
              <p:cNvSpPr>
                <a:spLocks noChangeShapeType="1"/>
              </p:cNvSpPr>
              <p:nvPr/>
            </p:nvSpPr>
            <p:spPr bwMode="auto">
              <a:xfrm rot="16200000" flipH="1">
                <a:off x="-1824" y="1101"/>
                <a:ext cx="0" cy="121"/>
              </a:xfrm>
              <a:prstGeom prst="line">
                <a:avLst/>
              </a:prstGeom>
              <a:noFill/>
              <a:ln w="38100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29128" name="Line 175"/>
              <p:cNvSpPr>
                <a:spLocks noChangeShapeType="1"/>
              </p:cNvSpPr>
              <p:nvPr/>
            </p:nvSpPr>
            <p:spPr bwMode="auto">
              <a:xfrm rot="16200000" flipH="1">
                <a:off x="-2066" y="749"/>
                <a:ext cx="0" cy="349"/>
              </a:xfrm>
              <a:prstGeom prst="line">
                <a:avLst/>
              </a:prstGeom>
              <a:noFill/>
              <a:ln w="38100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29122" name="Rectangle 176"/>
            <p:cNvSpPr>
              <a:spLocks noChangeArrowheads="1"/>
            </p:cNvSpPr>
            <p:nvPr/>
          </p:nvSpPr>
          <p:spPr bwMode="auto">
            <a:xfrm>
              <a:off x="2698" y="1456"/>
              <a:ext cx="654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342900" indent="-342900">
                <a:spcBef>
                  <a:spcPct val="20000"/>
                </a:spcBef>
              </a:pPr>
              <a:r>
                <a:rPr lang="en-US" sz="2000"/>
                <a:t>rect(</a:t>
              </a:r>
              <a:r>
                <a:rPr lang="en-US" sz="2000" i="1"/>
                <a:t>t</a:t>
              </a:r>
              <a:r>
                <a:rPr lang="en-US" sz="2000"/>
                <a:t>)</a:t>
              </a:r>
            </a:p>
          </p:txBody>
        </p:sp>
        <p:sp>
          <p:nvSpPr>
            <p:cNvPr id="129123" name="Text Box 177"/>
            <p:cNvSpPr txBox="1">
              <a:spLocks noChangeArrowheads="1"/>
            </p:cNvSpPr>
            <p:nvPr/>
          </p:nvSpPr>
          <p:spPr bwMode="auto">
            <a:xfrm>
              <a:off x="3186" y="2200"/>
              <a:ext cx="16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i="1"/>
                <a:t>t</a:t>
              </a:r>
            </a:p>
          </p:txBody>
        </p:sp>
      </p:grpSp>
      <p:grpSp>
        <p:nvGrpSpPr>
          <p:cNvPr id="129036" name="Group 202"/>
          <p:cNvGrpSpPr>
            <a:grpSpLocks/>
          </p:cNvGrpSpPr>
          <p:nvPr/>
        </p:nvGrpSpPr>
        <p:grpSpPr bwMode="auto">
          <a:xfrm>
            <a:off x="6148398" y="2374918"/>
            <a:ext cx="1514475" cy="1495425"/>
            <a:chOff x="3575" y="1496"/>
            <a:chExt cx="881" cy="942"/>
          </a:xfrm>
        </p:grpSpPr>
        <p:sp>
          <p:nvSpPr>
            <p:cNvPr id="129094" name="Rectangle 37"/>
            <p:cNvSpPr>
              <a:spLocks noChangeArrowheads="1"/>
            </p:cNvSpPr>
            <p:nvPr/>
          </p:nvSpPr>
          <p:spPr bwMode="auto">
            <a:xfrm>
              <a:off x="3575" y="1496"/>
              <a:ext cx="881" cy="9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29095" name="Line 38"/>
            <p:cNvSpPr>
              <a:spLocks noChangeShapeType="1"/>
            </p:cNvSpPr>
            <p:nvPr/>
          </p:nvSpPr>
          <p:spPr bwMode="auto">
            <a:xfrm>
              <a:off x="3654" y="2240"/>
              <a:ext cx="71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9096" name="Text Box 41"/>
            <p:cNvSpPr txBox="1">
              <a:spLocks noChangeArrowheads="1"/>
            </p:cNvSpPr>
            <p:nvPr/>
          </p:nvSpPr>
          <p:spPr bwMode="auto">
            <a:xfrm>
              <a:off x="3935" y="2245"/>
              <a:ext cx="167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" charset="0"/>
                </a:rPr>
                <a:t>0</a:t>
              </a:r>
            </a:p>
          </p:txBody>
        </p:sp>
        <p:graphicFrame>
          <p:nvGraphicFramePr>
            <p:cNvPr id="129033" name="Object 42"/>
            <p:cNvGraphicFramePr>
              <a:graphicFrameLocks noChangeAspect="1"/>
            </p:cNvGraphicFramePr>
            <p:nvPr/>
          </p:nvGraphicFramePr>
          <p:xfrm>
            <a:off x="3877" y="1501"/>
            <a:ext cx="270" cy="1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942" name="Equation" r:id="rId11" imgW="304560" imgH="203040" progId="Equation.DSMT4">
                    <p:embed/>
                  </p:oleObj>
                </mc:Choice>
                <mc:Fallback>
                  <p:oleObj name="Equation" r:id="rId11" imgW="304560" imgH="203040" progId="Equation.DSMT4">
                    <p:embed/>
                    <p:pic>
                      <p:nvPicPr>
                        <p:cNvPr id="129033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7" y="1501"/>
                          <a:ext cx="270" cy="1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29097" name="Group 43"/>
            <p:cNvGrpSpPr>
              <a:grpSpLocks/>
            </p:cNvGrpSpPr>
            <p:nvPr/>
          </p:nvGrpSpPr>
          <p:grpSpPr bwMode="auto">
            <a:xfrm>
              <a:off x="3693" y="1793"/>
              <a:ext cx="668" cy="441"/>
              <a:chOff x="1211" y="1938"/>
              <a:chExt cx="1120" cy="723"/>
            </a:xfrm>
          </p:grpSpPr>
          <p:grpSp>
            <p:nvGrpSpPr>
              <p:cNvPr id="129105" name="Group 44"/>
              <p:cNvGrpSpPr>
                <a:grpSpLocks/>
              </p:cNvGrpSpPr>
              <p:nvPr/>
            </p:nvGrpSpPr>
            <p:grpSpPr bwMode="auto">
              <a:xfrm>
                <a:off x="1417" y="1938"/>
                <a:ext cx="696" cy="723"/>
                <a:chOff x="1417" y="1938"/>
                <a:chExt cx="696" cy="723"/>
              </a:xfrm>
            </p:grpSpPr>
            <p:sp>
              <p:nvSpPr>
                <p:cNvPr id="129108" name="Line 45"/>
                <p:cNvSpPr>
                  <a:spLocks noChangeShapeType="1"/>
                </p:cNvSpPr>
                <p:nvPr/>
              </p:nvSpPr>
              <p:spPr bwMode="auto">
                <a:xfrm flipV="1">
                  <a:off x="1417" y="1938"/>
                  <a:ext cx="348" cy="723"/>
                </a:xfrm>
                <a:prstGeom prst="line">
                  <a:avLst/>
                </a:prstGeom>
                <a:noFill/>
                <a:ln w="38100">
                  <a:solidFill>
                    <a:srgbClr val="3399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129109" name="Line 46"/>
                <p:cNvSpPr>
                  <a:spLocks noChangeShapeType="1"/>
                </p:cNvSpPr>
                <p:nvPr/>
              </p:nvSpPr>
              <p:spPr bwMode="auto">
                <a:xfrm flipH="1" flipV="1">
                  <a:off x="1765" y="1938"/>
                  <a:ext cx="348" cy="723"/>
                </a:xfrm>
                <a:prstGeom prst="line">
                  <a:avLst/>
                </a:prstGeom>
                <a:noFill/>
                <a:ln w="38100">
                  <a:solidFill>
                    <a:srgbClr val="3399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129106" name="Line 47"/>
              <p:cNvSpPr>
                <a:spLocks noChangeShapeType="1"/>
              </p:cNvSpPr>
              <p:nvPr/>
            </p:nvSpPr>
            <p:spPr bwMode="auto">
              <a:xfrm>
                <a:off x="2121" y="2652"/>
                <a:ext cx="210" cy="0"/>
              </a:xfrm>
              <a:prstGeom prst="line">
                <a:avLst/>
              </a:prstGeom>
              <a:noFill/>
              <a:ln w="28575">
                <a:solidFill>
                  <a:srgbClr val="3399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29107" name="Line 48"/>
              <p:cNvSpPr>
                <a:spLocks noChangeShapeType="1"/>
              </p:cNvSpPr>
              <p:nvPr/>
            </p:nvSpPr>
            <p:spPr bwMode="auto">
              <a:xfrm>
                <a:off x="1211" y="2657"/>
                <a:ext cx="210" cy="0"/>
              </a:xfrm>
              <a:prstGeom prst="line">
                <a:avLst/>
              </a:prstGeom>
              <a:noFill/>
              <a:ln w="28575">
                <a:solidFill>
                  <a:srgbClr val="3399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29098" name="Line 49"/>
            <p:cNvSpPr>
              <a:spLocks noChangeShapeType="1"/>
            </p:cNvSpPr>
            <p:nvPr/>
          </p:nvSpPr>
          <p:spPr bwMode="auto">
            <a:xfrm flipV="1">
              <a:off x="4020" y="1676"/>
              <a:ext cx="0" cy="6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9099" name="Line 50"/>
            <p:cNvSpPr>
              <a:spLocks noChangeShapeType="1"/>
            </p:cNvSpPr>
            <p:nvPr/>
          </p:nvSpPr>
          <p:spPr bwMode="auto">
            <a:xfrm>
              <a:off x="3999" y="1793"/>
              <a:ext cx="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9100" name="Text Box 51"/>
            <p:cNvSpPr txBox="1">
              <a:spLocks noChangeArrowheads="1"/>
            </p:cNvSpPr>
            <p:nvPr/>
          </p:nvSpPr>
          <p:spPr bwMode="auto">
            <a:xfrm>
              <a:off x="4020" y="1672"/>
              <a:ext cx="17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800">
                  <a:latin typeface="Times" charset="0"/>
                </a:rPr>
                <a:t>1</a:t>
              </a:r>
            </a:p>
          </p:txBody>
        </p:sp>
        <p:sp>
          <p:nvSpPr>
            <p:cNvPr id="129101" name="Line 53"/>
            <p:cNvSpPr>
              <a:spLocks noChangeShapeType="1"/>
            </p:cNvSpPr>
            <p:nvPr/>
          </p:nvSpPr>
          <p:spPr bwMode="auto">
            <a:xfrm>
              <a:off x="3811" y="2211"/>
              <a:ext cx="0" cy="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9102" name="Text Box 54"/>
            <p:cNvSpPr txBox="1">
              <a:spLocks noChangeArrowheads="1"/>
            </p:cNvSpPr>
            <p:nvPr/>
          </p:nvSpPr>
          <p:spPr bwMode="auto">
            <a:xfrm>
              <a:off x="4132" y="2222"/>
              <a:ext cx="16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400">
                  <a:latin typeface="Times" charset="0"/>
                </a:rPr>
                <a:t>1</a:t>
              </a:r>
            </a:p>
          </p:txBody>
        </p:sp>
        <p:sp>
          <p:nvSpPr>
            <p:cNvPr id="129103" name="Text Box 55"/>
            <p:cNvSpPr txBox="1">
              <a:spLocks noChangeArrowheads="1"/>
            </p:cNvSpPr>
            <p:nvPr/>
          </p:nvSpPr>
          <p:spPr bwMode="auto">
            <a:xfrm>
              <a:off x="3689" y="2216"/>
              <a:ext cx="19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400">
                  <a:latin typeface="Times" charset="0"/>
                </a:rPr>
                <a:t>-1</a:t>
              </a:r>
            </a:p>
          </p:txBody>
        </p:sp>
        <p:sp>
          <p:nvSpPr>
            <p:cNvPr id="129104" name="Text Box 201"/>
            <p:cNvSpPr txBox="1">
              <a:spLocks noChangeArrowheads="1"/>
            </p:cNvSpPr>
            <p:nvPr/>
          </p:nvSpPr>
          <p:spPr bwMode="auto">
            <a:xfrm>
              <a:off x="4290" y="2200"/>
              <a:ext cx="16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i="1"/>
                <a:t>t</a:t>
              </a:r>
            </a:p>
          </p:txBody>
        </p:sp>
      </p:grpSp>
      <p:grpSp>
        <p:nvGrpSpPr>
          <p:cNvPr id="7" name="Group 220"/>
          <p:cNvGrpSpPr>
            <a:grpSpLocks/>
          </p:cNvGrpSpPr>
          <p:nvPr/>
        </p:nvGrpSpPr>
        <p:grpSpPr bwMode="auto">
          <a:xfrm>
            <a:off x="6148398" y="4078306"/>
            <a:ext cx="1514475" cy="1495425"/>
            <a:chOff x="3575" y="2569"/>
            <a:chExt cx="881" cy="942"/>
          </a:xfrm>
        </p:grpSpPr>
        <p:sp>
          <p:nvSpPr>
            <p:cNvPr id="129083" name="Rectangle 11"/>
            <p:cNvSpPr>
              <a:spLocks noChangeArrowheads="1"/>
            </p:cNvSpPr>
            <p:nvPr/>
          </p:nvSpPr>
          <p:spPr bwMode="auto">
            <a:xfrm>
              <a:off x="3575" y="2576"/>
              <a:ext cx="881" cy="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29084" name="Line 12"/>
            <p:cNvSpPr>
              <a:spLocks noChangeShapeType="1"/>
            </p:cNvSpPr>
            <p:nvPr/>
          </p:nvSpPr>
          <p:spPr bwMode="auto">
            <a:xfrm>
              <a:off x="3654" y="3332"/>
              <a:ext cx="71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9085" name="Line 13"/>
            <p:cNvSpPr>
              <a:spLocks noChangeShapeType="1"/>
            </p:cNvSpPr>
            <p:nvPr/>
          </p:nvSpPr>
          <p:spPr bwMode="auto">
            <a:xfrm>
              <a:off x="4015" y="3287"/>
              <a:ext cx="0" cy="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9086" name="Text Box 14"/>
            <p:cNvSpPr txBox="1">
              <a:spLocks noChangeArrowheads="1"/>
            </p:cNvSpPr>
            <p:nvPr/>
          </p:nvSpPr>
          <p:spPr bwMode="auto">
            <a:xfrm>
              <a:off x="4255" y="3284"/>
              <a:ext cx="16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i="1">
                  <a:latin typeface="Symbol" pitchFamily="18" charset="2"/>
                </a:rPr>
                <a:t>w</a:t>
              </a:r>
            </a:p>
          </p:txBody>
        </p:sp>
        <p:sp>
          <p:nvSpPr>
            <p:cNvPr id="129087" name="Text Box 15"/>
            <p:cNvSpPr txBox="1">
              <a:spLocks noChangeArrowheads="1"/>
            </p:cNvSpPr>
            <p:nvPr/>
          </p:nvSpPr>
          <p:spPr bwMode="auto">
            <a:xfrm>
              <a:off x="3930" y="3319"/>
              <a:ext cx="16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" charset="0"/>
                </a:rPr>
                <a:t>0</a:t>
              </a:r>
            </a:p>
          </p:txBody>
        </p:sp>
        <p:graphicFrame>
          <p:nvGraphicFramePr>
            <p:cNvPr id="129032" name="Object 16"/>
            <p:cNvGraphicFramePr>
              <a:graphicFrameLocks noChangeAspect="1"/>
            </p:cNvGraphicFramePr>
            <p:nvPr/>
          </p:nvGraphicFramePr>
          <p:xfrm>
            <a:off x="3685" y="2569"/>
            <a:ext cx="654" cy="2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943" name="Equation" r:id="rId13" imgW="736560" imgH="228600" progId="Equation.DSMT4">
                    <p:embed/>
                  </p:oleObj>
                </mc:Choice>
                <mc:Fallback>
                  <p:oleObj name="Equation" r:id="rId13" imgW="736560" imgH="228600" progId="Equation.DSMT4">
                    <p:embed/>
                    <p:pic>
                      <p:nvPicPr>
                        <p:cNvPr id="129032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85" y="2569"/>
                          <a:ext cx="654" cy="2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9088" name="Line 34"/>
            <p:cNvSpPr>
              <a:spLocks noChangeShapeType="1"/>
            </p:cNvSpPr>
            <p:nvPr/>
          </p:nvSpPr>
          <p:spPr bwMode="auto">
            <a:xfrm flipV="1">
              <a:off x="4015" y="2769"/>
              <a:ext cx="0" cy="59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9089" name="Text Box 35"/>
            <p:cNvSpPr txBox="1">
              <a:spLocks noChangeArrowheads="1"/>
            </p:cNvSpPr>
            <p:nvPr/>
          </p:nvSpPr>
          <p:spPr bwMode="auto">
            <a:xfrm>
              <a:off x="4011" y="2763"/>
              <a:ext cx="16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600">
                  <a:latin typeface="Times" charset="0"/>
                </a:rPr>
                <a:t>1</a:t>
              </a:r>
            </a:p>
          </p:txBody>
        </p:sp>
        <p:sp>
          <p:nvSpPr>
            <p:cNvPr id="129090" name="Line 36"/>
            <p:cNvSpPr>
              <a:spLocks noChangeShapeType="1"/>
            </p:cNvSpPr>
            <p:nvPr/>
          </p:nvSpPr>
          <p:spPr bwMode="auto">
            <a:xfrm>
              <a:off x="3992" y="2874"/>
              <a:ext cx="4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grpSp>
          <p:nvGrpSpPr>
            <p:cNvPr id="129091" name="Group 206"/>
            <p:cNvGrpSpPr>
              <a:grpSpLocks/>
            </p:cNvGrpSpPr>
            <p:nvPr/>
          </p:nvGrpSpPr>
          <p:grpSpPr bwMode="auto">
            <a:xfrm>
              <a:off x="3830" y="2880"/>
              <a:ext cx="370" cy="443"/>
              <a:chOff x="3198" y="2670"/>
              <a:chExt cx="1502" cy="953"/>
            </a:xfrm>
          </p:grpSpPr>
          <p:sp>
            <p:nvSpPr>
              <p:cNvPr id="129092" name="Freeform 207"/>
              <p:cNvSpPr>
                <a:spLocks/>
              </p:cNvSpPr>
              <p:nvPr/>
            </p:nvSpPr>
            <p:spPr bwMode="auto">
              <a:xfrm flipH="1">
                <a:off x="3942" y="2670"/>
                <a:ext cx="758" cy="953"/>
              </a:xfrm>
              <a:custGeom>
                <a:avLst/>
                <a:gdLst>
                  <a:gd name="T0" fmla="*/ 0 w 758"/>
                  <a:gd name="T1" fmla="*/ 948 h 953"/>
                  <a:gd name="T2" fmla="*/ 94 w 758"/>
                  <a:gd name="T3" fmla="*/ 934 h 953"/>
                  <a:gd name="T4" fmla="*/ 132 w 758"/>
                  <a:gd name="T5" fmla="*/ 932 h 953"/>
                  <a:gd name="T6" fmla="*/ 186 w 758"/>
                  <a:gd name="T7" fmla="*/ 944 h 953"/>
                  <a:gd name="T8" fmla="*/ 232 w 758"/>
                  <a:gd name="T9" fmla="*/ 952 h 953"/>
                  <a:gd name="T10" fmla="*/ 280 w 758"/>
                  <a:gd name="T11" fmla="*/ 948 h 953"/>
                  <a:gd name="T12" fmla="*/ 340 w 758"/>
                  <a:gd name="T13" fmla="*/ 920 h 953"/>
                  <a:gd name="T14" fmla="*/ 382 w 758"/>
                  <a:gd name="T15" fmla="*/ 904 h 953"/>
                  <a:gd name="T16" fmla="*/ 412 w 758"/>
                  <a:gd name="T17" fmla="*/ 904 h 953"/>
                  <a:gd name="T18" fmla="*/ 448 w 758"/>
                  <a:gd name="T19" fmla="*/ 922 h 953"/>
                  <a:gd name="T20" fmla="*/ 478 w 758"/>
                  <a:gd name="T21" fmla="*/ 944 h 953"/>
                  <a:gd name="T22" fmla="*/ 502 w 758"/>
                  <a:gd name="T23" fmla="*/ 948 h 953"/>
                  <a:gd name="T24" fmla="*/ 548 w 758"/>
                  <a:gd name="T25" fmla="*/ 914 h 953"/>
                  <a:gd name="T26" fmla="*/ 582 w 758"/>
                  <a:gd name="T27" fmla="*/ 804 h 953"/>
                  <a:gd name="T28" fmla="*/ 614 w 758"/>
                  <a:gd name="T29" fmla="*/ 654 h 953"/>
                  <a:gd name="T30" fmla="*/ 642 w 758"/>
                  <a:gd name="T31" fmla="*/ 506 h 953"/>
                  <a:gd name="T32" fmla="*/ 664 w 758"/>
                  <a:gd name="T33" fmla="*/ 358 h 953"/>
                  <a:gd name="T34" fmla="*/ 686 w 758"/>
                  <a:gd name="T35" fmla="*/ 234 h 953"/>
                  <a:gd name="T36" fmla="*/ 708 w 758"/>
                  <a:gd name="T37" fmla="*/ 120 h 953"/>
                  <a:gd name="T38" fmla="*/ 726 w 758"/>
                  <a:gd name="T39" fmla="*/ 46 h 953"/>
                  <a:gd name="T40" fmla="*/ 738 w 758"/>
                  <a:gd name="T41" fmla="*/ 12 h 953"/>
                  <a:gd name="T42" fmla="*/ 758 w 758"/>
                  <a:gd name="T43" fmla="*/ 0 h 953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758"/>
                  <a:gd name="T67" fmla="*/ 0 h 953"/>
                  <a:gd name="T68" fmla="*/ 758 w 758"/>
                  <a:gd name="T69" fmla="*/ 953 h 953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758" h="953">
                    <a:moveTo>
                      <a:pt x="0" y="948"/>
                    </a:moveTo>
                    <a:cubicBezTo>
                      <a:pt x="16" y="946"/>
                      <a:pt x="72" y="937"/>
                      <a:pt x="94" y="934"/>
                    </a:cubicBezTo>
                    <a:cubicBezTo>
                      <a:pt x="116" y="931"/>
                      <a:pt x="117" y="930"/>
                      <a:pt x="132" y="932"/>
                    </a:cubicBezTo>
                    <a:cubicBezTo>
                      <a:pt x="147" y="934"/>
                      <a:pt x="169" y="941"/>
                      <a:pt x="186" y="944"/>
                    </a:cubicBezTo>
                    <a:cubicBezTo>
                      <a:pt x="203" y="947"/>
                      <a:pt x="216" y="951"/>
                      <a:pt x="232" y="952"/>
                    </a:cubicBezTo>
                    <a:cubicBezTo>
                      <a:pt x="248" y="953"/>
                      <a:pt x="262" y="953"/>
                      <a:pt x="280" y="948"/>
                    </a:cubicBezTo>
                    <a:cubicBezTo>
                      <a:pt x="298" y="943"/>
                      <a:pt x="323" y="927"/>
                      <a:pt x="340" y="920"/>
                    </a:cubicBezTo>
                    <a:cubicBezTo>
                      <a:pt x="357" y="913"/>
                      <a:pt x="370" y="907"/>
                      <a:pt x="382" y="904"/>
                    </a:cubicBezTo>
                    <a:cubicBezTo>
                      <a:pt x="394" y="901"/>
                      <a:pt x="401" y="901"/>
                      <a:pt x="412" y="904"/>
                    </a:cubicBezTo>
                    <a:cubicBezTo>
                      <a:pt x="423" y="907"/>
                      <a:pt x="437" y="915"/>
                      <a:pt x="448" y="922"/>
                    </a:cubicBezTo>
                    <a:cubicBezTo>
                      <a:pt x="459" y="929"/>
                      <a:pt x="469" y="940"/>
                      <a:pt x="478" y="944"/>
                    </a:cubicBezTo>
                    <a:cubicBezTo>
                      <a:pt x="487" y="948"/>
                      <a:pt x="490" y="953"/>
                      <a:pt x="502" y="948"/>
                    </a:cubicBezTo>
                    <a:cubicBezTo>
                      <a:pt x="514" y="943"/>
                      <a:pt x="535" y="938"/>
                      <a:pt x="548" y="914"/>
                    </a:cubicBezTo>
                    <a:cubicBezTo>
                      <a:pt x="561" y="890"/>
                      <a:pt x="571" y="847"/>
                      <a:pt x="582" y="804"/>
                    </a:cubicBezTo>
                    <a:cubicBezTo>
                      <a:pt x="593" y="761"/>
                      <a:pt x="604" y="704"/>
                      <a:pt x="614" y="654"/>
                    </a:cubicBezTo>
                    <a:cubicBezTo>
                      <a:pt x="624" y="604"/>
                      <a:pt x="634" y="555"/>
                      <a:pt x="642" y="506"/>
                    </a:cubicBezTo>
                    <a:cubicBezTo>
                      <a:pt x="650" y="457"/>
                      <a:pt x="657" y="403"/>
                      <a:pt x="664" y="358"/>
                    </a:cubicBezTo>
                    <a:cubicBezTo>
                      <a:pt x="671" y="313"/>
                      <a:pt x="679" y="274"/>
                      <a:pt x="686" y="234"/>
                    </a:cubicBezTo>
                    <a:cubicBezTo>
                      <a:pt x="693" y="194"/>
                      <a:pt x="701" y="151"/>
                      <a:pt x="708" y="120"/>
                    </a:cubicBezTo>
                    <a:cubicBezTo>
                      <a:pt x="715" y="89"/>
                      <a:pt x="721" y="64"/>
                      <a:pt x="726" y="46"/>
                    </a:cubicBezTo>
                    <a:cubicBezTo>
                      <a:pt x="731" y="28"/>
                      <a:pt x="733" y="20"/>
                      <a:pt x="738" y="12"/>
                    </a:cubicBezTo>
                    <a:cubicBezTo>
                      <a:pt x="743" y="4"/>
                      <a:pt x="750" y="2"/>
                      <a:pt x="758" y="0"/>
                    </a:cubicBezTo>
                  </a:path>
                </a:pathLst>
              </a:custGeom>
              <a:noFill/>
              <a:ln w="38100">
                <a:solidFill>
                  <a:srgbClr val="66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29093" name="Freeform 208"/>
              <p:cNvSpPr>
                <a:spLocks/>
              </p:cNvSpPr>
              <p:nvPr/>
            </p:nvSpPr>
            <p:spPr bwMode="auto">
              <a:xfrm>
                <a:off x="3198" y="2670"/>
                <a:ext cx="758" cy="953"/>
              </a:xfrm>
              <a:custGeom>
                <a:avLst/>
                <a:gdLst>
                  <a:gd name="T0" fmla="*/ 0 w 758"/>
                  <a:gd name="T1" fmla="*/ 948 h 953"/>
                  <a:gd name="T2" fmla="*/ 94 w 758"/>
                  <a:gd name="T3" fmla="*/ 934 h 953"/>
                  <a:gd name="T4" fmla="*/ 132 w 758"/>
                  <a:gd name="T5" fmla="*/ 932 h 953"/>
                  <a:gd name="T6" fmla="*/ 186 w 758"/>
                  <a:gd name="T7" fmla="*/ 944 h 953"/>
                  <a:gd name="T8" fmla="*/ 232 w 758"/>
                  <a:gd name="T9" fmla="*/ 952 h 953"/>
                  <a:gd name="T10" fmla="*/ 280 w 758"/>
                  <a:gd name="T11" fmla="*/ 948 h 953"/>
                  <a:gd name="T12" fmla="*/ 340 w 758"/>
                  <a:gd name="T13" fmla="*/ 920 h 953"/>
                  <a:gd name="T14" fmla="*/ 382 w 758"/>
                  <a:gd name="T15" fmla="*/ 904 h 953"/>
                  <a:gd name="T16" fmla="*/ 412 w 758"/>
                  <a:gd name="T17" fmla="*/ 904 h 953"/>
                  <a:gd name="T18" fmla="*/ 448 w 758"/>
                  <a:gd name="T19" fmla="*/ 922 h 953"/>
                  <a:gd name="T20" fmla="*/ 478 w 758"/>
                  <a:gd name="T21" fmla="*/ 944 h 953"/>
                  <a:gd name="T22" fmla="*/ 502 w 758"/>
                  <a:gd name="T23" fmla="*/ 948 h 953"/>
                  <a:gd name="T24" fmla="*/ 548 w 758"/>
                  <a:gd name="T25" fmla="*/ 914 h 953"/>
                  <a:gd name="T26" fmla="*/ 582 w 758"/>
                  <a:gd name="T27" fmla="*/ 804 h 953"/>
                  <a:gd name="T28" fmla="*/ 614 w 758"/>
                  <a:gd name="T29" fmla="*/ 654 h 953"/>
                  <a:gd name="T30" fmla="*/ 642 w 758"/>
                  <a:gd name="T31" fmla="*/ 506 h 953"/>
                  <a:gd name="T32" fmla="*/ 664 w 758"/>
                  <a:gd name="T33" fmla="*/ 358 h 953"/>
                  <a:gd name="T34" fmla="*/ 686 w 758"/>
                  <a:gd name="T35" fmla="*/ 234 h 953"/>
                  <a:gd name="T36" fmla="*/ 708 w 758"/>
                  <a:gd name="T37" fmla="*/ 120 h 953"/>
                  <a:gd name="T38" fmla="*/ 726 w 758"/>
                  <a:gd name="T39" fmla="*/ 46 h 953"/>
                  <a:gd name="T40" fmla="*/ 738 w 758"/>
                  <a:gd name="T41" fmla="*/ 12 h 953"/>
                  <a:gd name="T42" fmla="*/ 758 w 758"/>
                  <a:gd name="T43" fmla="*/ 0 h 953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758"/>
                  <a:gd name="T67" fmla="*/ 0 h 953"/>
                  <a:gd name="T68" fmla="*/ 758 w 758"/>
                  <a:gd name="T69" fmla="*/ 953 h 953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758" h="953">
                    <a:moveTo>
                      <a:pt x="0" y="948"/>
                    </a:moveTo>
                    <a:cubicBezTo>
                      <a:pt x="16" y="946"/>
                      <a:pt x="72" y="937"/>
                      <a:pt x="94" y="934"/>
                    </a:cubicBezTo>
                    <a:cubicBezTo>
                      <a:pt x="116" y="931"/>
                      <a:pt x="117" y="930"/>
                      <a:pt x="132" y="932"/>
                    </a:cubicBezTo>
                    <a:cubicBezTo>
                      <a:pt x="147" y="934"/>
                      <a:pt x="169" y="941"/>
                      <a:pt x="186" y="944"/>
                    </a:cubicBezTo>
                    <a:cubicBezTo>
                      <a:pt x="203" y="947"/>
                      <a:pt x="216" y="951"/>
                      <a:pt x="232" y="952"/>
                    </a:cubicBezTo>
                    <a:cubicBezTo>
                      <a:pt x="248" y="953"/>
                      <a:pt x="262" y="953"/>
                      <a:pt x="280" y="948"/>
                    </a:cubicBezTo>
                    <a:cubicBezTo>
                      <a:pt x="298" y="943"/>
                      <a:pt x="323" y="927"/>
                      <a:pt x="340" y="920"/>
                    </a:cubicBezTo>
                    <a:cubicBezTo>
                      <a:pt x="357" y="913"/>
                      <a:pt x="370" y="907"/>
                      <a:pt x="382" y="904"/>
                    </a:cubicBezTo>
                    <a:cubicBezTo>
                      <a:pt x="394" y="901"/>
                      <a:pt x="401" y="901"/>
                      <a:pt x="412" y="904"/>
                    </a:cubicBezTo>
                    <a:cubicBezTo>
                      <a:pt x="423" y="907"/>
                      <a:pt x="437" y="915"/>
                      <a:pt x="448" y="922"/>
                    </a:cubicBezTo>
                    <a:cubicBezTo>
                      <a:pt x="459" y="929"/>
                      <a:pt x="469" y="940"/>
                      <a:pt x="478" y="944"/>
                    </a:cubicBezTo>
                    <a:cubicBezTo>
                      <a:pt x="487" y="948"/>
                      <a:pt x="490" y="953"/>
                      <a:pt x="502" y="948"/>
                    </a:cubicBezTo>
                    <a:cubicBezTo>
                      <a:pt x="514" y="943"/>
                      <a:pt x="535" y="938"/>
                      <a:pt x="548" y="914"/>
                    </a:cubicBezTo>
                    <a:cubicBezTo>
                      <a:pt x="561" y="890"/>
                      <a:pt x="571" y="847"/>
                      <a:pt x="582" y="804"/>
                    </a:cubicBezTo>
                    <a:cubicBezTo>
                      <a:pt x="593" y="761"/>
                      <a:pt x="604" y="704"/>
                      <a:pt x="614" y="654"/>
                    </a:cubicBezTo>
                    <a:cubicBezTo>
                      <a:pt x="624" y="604"/>
                      <a:pt x="634" y="555"/>
                      <a:pt x="642" y="506"/>
                    </a:cubicBezTo>
                    <a:cubicBezTo>
                      <a:pt x="650" y="457"/>
                      <a:pt x="657" y="403"/>
                      <a:pt x="664" y="358"/>
                    </a:cubicBezTo>
                    <a:cubicBezTo>
                      <a:pt x="671" y="313"/>
                      <a:pt x="679" y="274"/>
                      <a:pt x="686" y="234"/>
                    </a:cubicBezTo>
                    <a:cubicBezTo>
                      <a:pt x="693" y="194"/>
                      <a:pt x="701" y="151"/>
                      <a:pt x="708" y="120"/>
                    </a:cubicBezTo>
                    <a:cubicBezTo>
                      <a:pt x="715" y="89"/>
                      <a:pt x="721" y="64"/>
                      <a:pt x="726" y="46"/>
                    </a:cubicBezTo>
                    <a:cubicBezTo>
                      <a:pt x="731" y="28"/>
                      <a:pt x="733" y="20"/>
                      <a:pt x="738" y="12"/>
                    </a:cubicBezTo>
                    <a:cubicBezTo>
                      <a:pt x="743" y="4"/>
                      <a:pt x="750" y="2"/>
                      <a:pt x="758" y="0"/>
                    </a:cubicBezTo>
                  </a:path>
                </a:pathLst>
              </a:custGeom>
              <a:noFill/>
              <a:ln w="38100">
                <a:solidFill>
                  <a:srgbClr val="66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</p:grpSp>
      <p:grpSp>
        <p:nvGrpSpPr>
          <p:cNvPr id="9" name="Group 219"/>
          <p:cNvGrpSpPr>
            <a:grpSpLocks/>
          </p:cNvGrpSpPr>
          <p:nvPr/>
        </p:nvGrpSpPr>
        <p:grpSpPr bwMode="auto">
          <a:xfrm>
            <a:off x="2351098" y="4078288"/>
            <a:ext cx="1514475" cy="1477962"/>
            <a:chOff x="1367" y="2569"/>
            <a:chExt cx="881" cy="931"/>
          </a:xfrm>
        </p:grpSpPr>
        <p:sp>
          <p:nvSpPr>
            <p:cNvPr id="129072" name="Rectangle 135"/>
            <p:cNvSpPr>
              <a:spLocks noChangeArrowheads="1"/>
            </p:cNvSpPr>
            <p:nvPr/>
          </p:nvSpPr>
          <p:spPr bwMode="auto">
            <a:xfrm>
              <a:off x="1367" y="2569"/>
              <a:ext cx="881" cy="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29073" name="Line 136"/>
            <p:cNvSpPr>
              <a:spLocks noChangeShapeType="1"/>
            </p:cNvSpPr>
            <p:nvPr/>
          </p:nvSpPr>
          <p:spPr bwMode="auto">
            <a:xfrm>
              <a:off x="1446" y="3321"/>
              <a:ext cx="71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9074" name="Line 137"/>
            <p:cNvSpPr>
              <a:spLocks noChangeShapeType="1"/>
            </p:cNvSpPr>
            <p:nvPr/>
          </p:nvSpPr>
          <p:spPr bwMode="auto">
            <a:xfrm>
              <a:off x="1807" y="3276"/>
              <a:ext cx="0" cy="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9075" name="Text Box 138"/>
            <p:cNvSpPr txBox="1">
              <a:spLocks noChangeArrowheads="1"/>
            </p:cNvSpPr>
            <p:nvPr/>
          </p:nvSpPr>
          <p:spPr bwMode="auto">
            <a:xfrm>
              <a:off x="2047" y="3273"/>
              <a:ext cx="16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i="1">
                  <a:latin typeface="Symbol" pitchFamily="18" charset="2"/>
                </a:rPr>
                <a:t>w</a:t>
              </a:r>
            </a:p>
          </p:txBody>
        </p:sp>
        <p:sp>
          <p:nvSpPr>
            <p:cNvPr id="129076" name="Text Box 139"/>
            <p:cNvSpPr txBox="1">
              <a:spLocks noChangeArrowheads="1"/>
            </p:cNvSpPr>
            <p:nvPr/>
          </p:nvSpPr>
          <p:spPr bwMode="auto">
            <a:xfrm>
              <a:off x="1722" y="3308"/>
              <a:ext cx="16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" charset="0"/>
                </a:rPr>
                <a:t>0</a:t>
              </a:r>
            </a:p>
          </p:txBody>
        </p:sp>
        <p:graphicFrame>
          <p:nvGraphicFramePr>
            <p:cNvPr id="129031" name="Object 140"/>
            <p:cNvGraphicFramePr>
              <a:graphicFrameLocks noChangeAspect="1"/>
            </p:cNvGraphicFramePr>
            <p:nvPr/>
          </p:nvGraphicFramePr>
          <p:xfrm>
            <a:off x="1500" y="2570"/>
            <a:ext cx="609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944" name="Equation" r:id="rId15" imgW="685800" imgH="203040" progId="Equation.DSMT4">
                    <p:embed/>
                  </p:oleObj>
                </mc:Choice>
                <mc:Fallback>
                  <p:oleObj name="Equation" r:id="rId15" imgW="685800" imgH="203040" progId="Equation.DSMT4">
                    <p:embed/>
                    <p:pic>
                      <p:nvPicPr>
                        <p:cNvPr id="129031" name="Object 1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00" y="2570"/>
                          <a:ext cx="609" cy="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9077" name="Line 141"/>
            <p:cNvSpPr>
              <a:spLocks noChangeShapeType="1"/>
            </p:cNvSpPr>
            <p:nvPr/>
          </p:nvSpPr>
          <p:spPr bwMode="auto">
            <a:xfrm flipV="1">
              <a:off x="1807" y="2758"/>
              <a:ext cx="0" cy="59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9078" name="Text Box 142"/>
            <p:cNvSpPr txBox="1">
              <a:spLocks noChangeArrowheads="1"/>
            </p:cNvSpPr>
            <p:nvPr/>
          </p:nvSpPr>
          <p:spPr bwMode="auto">
            <a:xfrm>
              <a:off x="1803" y="2752"/>
              <a:ext cx="16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600">
                  <a:latin typeface="Times" charset="0"/>
                </a:rPr>
                <a:t>1</a:t>
              </a:r>
            </a:p>
          </p:txBody>
        </p:sp>
        <p:sp>
          <p:nvSpPr>
            <p:cNvPr id="129079" name="Line 143"/>
            <p:cNvSpPr>
              <a:spLocks noChangeShapeType="1"/>
            </p:cNvSpPr>
            <p:nvPr/>
          </p:nvSpPr>
          <p:spPr bwMode="auto">
            <a:xfrm>
              <a:off x="1784" y="2863"/>
              <a:ext cx="4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grpSp>
          <p:nvGrpSpPr>
            <p:cNvPr id="129080" name="Group 210"/>
            <p:cNvGrpSpPr>
              <a:grpSpLocks/>
            </p:cNvGrpSpPr>
            <p:nvPr/>
          </p:nvGrpSpPr>
          <p:grpSpPr bwMode="auto">
            <a:xfrm>
              <a:off x="1432" y="2866"/>
              <a:ext cx="748" cy="562"/>
              <a:chOff x="2634" y="1886"/>
              <a:chExt cx="2400" cy="1718"/>
            </a:xfrm>
          </p:grpSpPr>
          <p:sp>
            <p:nvSpPr>
              <p:cNvPr id="129081" name="Freeform 211"/>
              <p:cNvSpPr>
                <a:spLocks/>
              </p:cNvSpPr>
              <p:nvPr/>
            </p:nvSpPr>
            <p:spPr bwMode="auto">
              <a:xfrm>
                <a:off x="3834" y="1886"/>
                <a:ext cx="1200" cy="1718"/>
              </a:xfrm>
              <a:custGeom>
                <a:avLst/>
                <a:gdLst>
                  <a:gd name="T0" fmla="*/ 0 w 2514"/>
                  <a:gd name="T1" fmla="*/ 0 h 2210"/>
                  <a:gd name="T2" fmla="*/ 0 w 2514"/>
                  <a:gd name="T3" fmla="*/ 2 h 2210"/>
                  <a:gd name="T4" fmla="*/ 0 w 2514"/>
                  <a:gd name="T5" fmla="*/ 2 h 2210"/>
                  <a:gd name="T6" fmla="*/ 0 w 2514"/>
                  <a:gd name="T7" fmla="*/ 2 h 2210"/>
                  <a:gd name="T8" fmla="*/ 0 w 2514"/>
                  <a:gd name="T9" fmla="*/ 2 h 2210"/>
                  <a:gd name="T10" fmla="*/ 0 w 2514"/>
                  <a:gd name="T11" fmla="*/ 2 h 2210"/>
                  <a:gd name="T12" fmla="*/ 0 w 2514"/>
                  <a:gd name="T13" fmla="*/ 2 h 2210"/>
                  <a:gd name="T14" fmla="*/ 0 w 2514"/>
                  <a:gd name="T15" fmla="*/ 2 h 2210"/>
                  <a:gd name="T16" fmla="*/ 0 w 2514"/>
                  <a:gd name="T17" fmla="*/ 2 h 2210"/>
                  <a:gd name="T18" fmla="*/ 0 w 2514"/>
                  <a:gd name="T19" fmla="*/ 2 h 2210"/>
                  <a:gd name="T20" fmla="*/ 0 w 2514"/>
                  <a:gd name="T21" fmla="*/ 2 h 2210"/>
                  <a:gd name="T22" fmla="*/ 0 w 2514"/>
                  <a:gd name="T23" fmla="*/ 2 h 2210"/>
                  <a:gd name="T24" fmla="*/ 0 w 2514"/>
                  <a:gd name="T25" fmla="*/ 2 h 2210"/>
                  <a:gd name="T26" fmla="*/ 0 w 2514"/>
                  <a:gd name="T27" fmla="*/ 2 h 2210"/>
                  <a:gd name="T28" fmla="*/ 0 w 2514"/>
                  <a:gd name="T29" fmla="*/ 2 h 2210"/>
                  <a:gd name="T30" fmla="*/ 0 w 2514"/>
                  <a:gd name="T31" fmla="*/ 2 h 2210"/>
                  <a:gd name="T32" fmla="*/ 0 w 2514"/>
                  <a:gd name="T33" fmla="*/ 2 h 2210"/>
                  <a:gd name="T34" fmla="*/ 0 w 2514"/>
                  <a:gd name="T35" fmla="*/ 2 h 2210"/>
                  <a:gd name="T36" fmla="*/ 0 w 2514"/>
                  <a:gd name="T37" fmla="*/ 2 h 2210"/>
                  <a:gd name="T38" fmla="*/ 0 w 2514"/>
                  <a:gd name="T39" fmla="*/ 2 h 2210"/>
                  <a:gd name="T40" fmla="*/ 0 w 2514"/>
                  <a:gd name="T41" fmla="*/ 2 h 2210"/>
                  <a:gd name="T42" fmla="*/ 0 w 2514"/>
                  <a:gd name="T43" fmla="*/ 2 h 2210"/>
                  <a:gd name="T44" fmla="*/ 0 w 2514"/>
                  <a:gd name="T45" fmla="*/ 2 h 2210"/>
                  <a:gd name="T46" fmla="*/ 0 w 2514"/>
                  <a:gd name="T47" fmla="*/ 2 h 2210"/>
                  <a:gd name="T48" fmla="*/ 0 w 2514"/>
                  <a:gd name="T49" fmla="*/ 2 h 2210"/>
                  <a:gd name="T50" fmla="*/ 0 w 2514"/>
                  <a:gd name="T51" fmla="*/ 2 h 2210"/>
                  <a:gd name="T52" fmla="*/ 0 w 2514"/>
                  <a:gd name="T53" fmla="*/ 2 h 2210"/>
                  <a:gd name="T54" fmla="*/ 0 w 2514"/>
                  <a:gd name="T55" fmla="*/ 2 h 2210"/>
                  <a:gd name="T56" fmla="*/ 0 w 2514"/>
                  <a:gd name="T57" fmla="*/ 2 h 221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2514"/>
                  <a:gd name="T88" fmla="*/ 0 h 2210"/>
                  <a:gd name="T89" fmla="*/ 2514 w 2514"/>
                  <a:gd name="T90" fmla="*/ 2210 h 2210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2514" h="2210">
                    <a:moveTo>
                      <a:pt x="0" y="0"/>
                    </a:moveTo>
                    <a:cubicBezTo>
                      <a:pt x="12" y="51"/>
                      <a:pt x="36" y="30"/>
                      <a:pt x="75" y="309"/>
                    </a:cubicBezTo>
                    <a:cubicBezTo>
                      <a:pt x="114" y="588"/>
                      <a:pt x="199" y="1383"/>
                      <a:pt x="237" y="1677"/>
                    </a:cubicBezTo>
                    <a:cubicBezTo>
                      <a:pt x="275" y="1971"/>
                      <a:pt x="281" y="1989"/>
                      <a:pt x="306" y="2073"/>
                    </a:cubicBezTo>
                    <a:cubicBezTo>
                      <a:pt x="331" y="2157"/>
                      <a:pt x="357" y="2210"/>
                      <a:pt x="387" y="2184"/>
                    </a:cubicBezTo>
                    <a:cubicBezTo>
                      <a:pt x="417" y="2158"/>
                      <a:pt x="461" y="1995"/>
                      <a:pt x="486" y="1920"/>
                    </a:cubicBezTo>
                    <a:cubicBezTo>
                      <a:pt x="511" y="1845"/>
                      <a:pt x="517" y="1788"/>
                      <a:pt x="537" y="1731"/>
                    </a:cubicBezTo>
                    <a:cubicBezTo>
                      <a:pt x="557" y="1674"/>
                      <a:pt x="582" y="1599"/>
                      <a:pt x="606" y="1575"/>
                    </a:cubicBezTo>
                    <a:cubicBezTo>
                      <a:pt x="630" y="1551"/>
                      <a:pt x="650" y="1550"/>
                      <a:pt x="681" y="1587"/>
                    </a:cubicBezTo>
                    <a:cubicBezTo>
                      <a:pt x="712" y="1624"/>
                      <a:pt x="758" y="1739"/>
                      <a:pt x="789" y="1797"/>
                    </a:cubicBezTo>
                    <a:cubicBezTo>
                      <a:pt x="820" y="1855"/>
                      <a:pt x="844" y="1915"/>
                      <a:pt x="870" y="1938"/>
                    </a:cubicBezTo>
                    <a:cubicBezTo>
                      <a:pt x="896" y="1961"/>
                      <a:pt x="914" y="1969"/>
                      <a:pt x="948" y="1938"/>
                    </a:cubicBezTo>
                    <a:cubicBezTo>
                      <a:pt x="982" y="1907"/>
                      <a:pt x="1047" y="1792"/>
                      <a:pt x="1074" y="1752"/>
                    </a:cubicBezTo>
                    <a:cubicBezTo>
                      <a:pt x="1101" y="1712"/>
                      <a:pt x="1093" y="1714"/>
                      <a:pt x="1110" y="1698"/>
                    </a:cubicBezTo>
                    <a:cubicBezTo>
                      <a:pt x="1127" y="1682"/>
                      <a:pt x="1153" y="1659"/>
                      <a:pt x="1176" y="1659"/>
                    </a:cubicBezTo>
                    <a:cubicBezTo>
                      <a:pt x="1199" y="1659"/>
                      <a:pt x="1228" y="1679"/>
                      <a:pt x="1251" y="1701"/>
                    </a:cubicBezTo>
                    <a:cubicBezTo>
                      <a:pt x="1274" y="1723"/>
                      <a:pt x="1290" y="1762"/>
                      <a:pt x="1314" y="1791"/>
                    </a:cubicBezTo>
                    <a:cubicBezTo>
                      <a:pt x="1338" y="1820"/>
                      <a:pt x="1367" y="1863"/>
                      <a:pt x="1395" y="1878"/>
                    </a:cubicBezTo>
                    <a:cubicBezTo>
                      <a:pt x="1423" y="1893"/>
                      <a:pt x="1449" y="1897"/>
                      <a:pt x="1482" y="1878"/>
                    </a:cubicBezTo>
                    <a:cubicBezTo>
                      <a:pt x="1515" y="1859"/>
                      <a:pt x="1555" y="1795"/>
                      <a:pt x="1593" y="1764"/>
                    </a:cubicBezTo>
                    <a:cubicBezTo>
                      <a:pt x="1631" y="1733"/>
                      <a:pt x="1670" y="1690"/>
                      <a:pt x="1710" y="1692"/>
                    </a:cubicBezTo>
                    <a:cubicBezTo>
                      <a:pt x="1750" y="1694"/>
                      <a:pt x="1796" y="1748"/>
                      <a:pt x="1836" y="1776"/>
                    </a:cubicBezTo>
                    <a:cubicBezTo>
                      <a:pt x="1876" y="1804"/>
                      <a:pt x="1913" y="1851"/>
                      <a:pt x="1947" y="1860"/>
                    </a:cubicBezTo>
                    <a:cubicBezTo>
                      <a:pt x="1981" y="1869"/>
                      <a:pt x="2007" y="1851"/>
                      <a:pt x="2043" y="1830"/>
                    </a:cubicBezTo>
                    <a:cubicBezTo>
                      <a:pt x="2079" y="1809"/>
                      <a:pt x="2128" y="1750"/>
                      <a:pt x="2166" y="1731"/>
                    </a:cubicBezTo>
                    <a:cubicBezTo>
                      <a:pt x="2204" y="1712"/>
                      <a:pt x="2237" y="1704"/>
                      <a:pt x="2274" y="1713"/>
                    </a:cubicBezTo>
                    <a:cubicBezTo>
                      <a:pt x="2311" y="1722"/>
                      <a:pt x="2362" y="1770"/>
                      <a:pt x="2391" y="1788"/>
                    </a:cubicBezTo>
                    <a:cubicBezTo>
                      <a:pt x="2420" y="1806"/>
                      <a:pt x="2427" y="1809"/>
                      <a:pt x="2448" y="1818"/>
                    </a:cubicBezTo>
                    <a:cubicBezTo>
                      <a:pt x="2469" y="1827"/>
                      <a:pt x="2500" y="1837"/>
                      <a:pt x="2514" y="1842"/>
                    </a:cubicBezTo>
                  </a:path>
                </a:pathLst>
              </a:custGeom>
              <a:noFill/>
              <a:ln w="3810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29082" name="Freeform 212"/>
              <p:cNvSpPr>
                <a:spLocks/>
              </p:cNvSpPr>
              <p:nvPr/>
            </p:nvSpPr>
            <p:spPr bwMode="auto">
              <a:xfrm flipH="1">
                <a:off x="2634" y="1886"/>
                <a:ext cx="1200" cy="1718"/>
              </a:xfrm>
              <a:custGeom>
                <a:avLst/>
                <a:gdLst>
                  <a:gd name="T0" fmla="*/ 0 w 2514"/>
                  <a:gd name="T1" fmla="*/ 0 h 2210"/>
                  <a:gd name="T2" fmla="*/ 0 w 2514"/>
                  <a:gd name="T3" fmla="*/ 2 h 2210"/>
                  <a:gd name="T4" fmla="*/ 0 w 2514"/>
                  <a:gd name="T5" fmla="*/ 2 h 2210"/>
                  <a:gd name="T6" fmla="*/ 0 w 2514"/>
                  <a:gd name="T7" fmla="*/ 2 h 2210"/>
                  <a:gd name="T8" fmla="*/ 0 w 2514"/>
                  <a:gd name="T9" fmla="*/ 2 h 2210"/>
                  <a:gd name="T10" fmla="*/ 0 w 2514"/>
                  <a:gd name="T11" fmla="*/ 2 h 2210"/>
                  <a:gd name="T12" fmla="*/ 0 w 2514"/>
                  <a:gd name="T13" fmla="*/ 2 h 2210"/>
                  <a:gd name="T14" fmla="*/ 0 w 2514"/>
                  <a:gd name="T15" fmla="*/ 2 h 2210"/>
                  <a:gd name="T16" fmla="*/ 0 w 2514"/>
                  <a:gd name="T17" fmla="*/ 2 h 2210"/>
                  <a:gd name="T18" fmla="*/ 0 w 2514"/>
                  <a:gd name="T19" fmla="*/ 2 h 2210"/>
                  <a:gd name="T20" fmla="*/ 0 w 2514"/>
                  <a:gd name="T21" fmla="*/ 2 h 2210"/>
                  <a:gd name="T22" fmla="*/ 0 w 2514"/>
                  <a:gd name="T23" fmla="*/ 2 h 2210"/>
                  <a:gd name="T24" fmla="*/ 0 w 2514"/>
                  <a:gd name="T25" fmla="*/ 2 h 2210"/>
                  <a:gd name="T26" fmla="*/ 0 w 2514"/>
                  <a:gd name="T27" fmla="*/ 2 h 2210"/>
                  <a:gd name="T28" fmla="*/ 0 w 2514"/>
                  <a:gd name="T29" fmla="*/ 2 h 2210"/>
                  <a:gd name="T30" fmla="*/ 0 w 2514"/>
                  <a:gd name="T31" fmla="*/ 2 h 2210"/>
                  <a:gd name="T32" fmla="*/ 0 w 2514"/>
                  <a:gd name="T33" fmla="*/ 2 h 2210"/>
                  <a:gd name="T34" fmla="*/ 0 w 2514"/>
                  <a:gd name="T35" fmla="*/ 2 h 2210"/>
                  <a:gd name="T36" fmla="*/ 0 w 2514"/>
                  <a:gd name="T37" fmla="*/ 2 h 2210"/>
                  <a:gd name="T38" fmla="*/ 0 w 2514"/>
                  <a:gd name="T39" fmla="*/ 2 h 2210"/>
                  <a:gd name="T40" fmla="*/ 0 w 2514"/>
                  <a:gd name="T41" fmla="*/ 2 h 2210"/>
                  <a:gd name="T42" fmla="*/ 0 w 2514"/>
                  <a:gd name="T43" fmla="*/ 2 h 2210"/>
                  <a:gd name="T44" fmla="*/ 0 w 2514"/>
                  <a:gd name="T45" fmla="*/ 2 h 2210"/>
                  <a:gd name="T46" fmla="*/ 0 w 2514"/>
                  <a:gd name="T47" fmla="*/ 2 h 2210"/>
                  <a:gd name="T48" fmla="*/ 0 w 2514"/>
                  <a:gd name="T49" fmla="*/ 2 h 2210"/>
                  <a:gd name="T50" fmla="*/ 0 w 2514"/>
                  <a:gd name="T51" fmla="*/ 2 h 2210"/>
                  <a:gd name="T52" fmla="*/ 0 w 2514"/>
                  <a:gd name="T53" fmla="*/ 2 h 2210"/>
                  <a:gd name="T54" fmla="*/ 0 w 2514"/>
                  <a:gd name="T55" fmla="*/ 2 h 2210"/>
                  <a:gd name="T56" fmla="*/ 0 w 2514"/>
                  <a:gd name="T57" fmla="*/ 2 h 221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2514"/>
                  <a:gd name="T88" fmla="*/ 0 h 2210"/>
                  <a:gd name="T89" fmla="*/ 2514 w 2514"/>
                  <a:gd name="T90" fmla="*/ 2210 h 2210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2514" h="2210">
                    <a:moveTo>
                      <a:pt x="0" y="0"/>
                    </a:moveTo>
                    <a:cubicBezTo>
                      <a:pt x="12" y="51"/>
                      <a:pt x="36" y="30"/>
                      <a:pt x="75" y="309"/>
                    </a:cubicBezTo>
                    <a:cubicBezTo>
                      <a:pt x="114" y="588"/>
                      <a:pt x="199" y="1383"/>
                      <a:pt x="237" y="1677"/>
                    </a:cubicBezTo>
                    <a:cubicBezTo>
                      <a:pt x="275" y="1971"/>
                      <a:pt x="281" y="1989"/>
                      <a:pt x="306" y="2073"/>
                    </a:cubicBezTo>
                    <a:cubicBezTo>
                      <a:pt x="331" y="2157"/>
                      <a:pt x="357" y="2210"/>
                      <a:pt x="387" y="2184"/>
                    </a:cubicBezTo>
                    <a:cubicBezTo>
                      <a:pt x="417" y="2158"/>
                      <a:pt x="461" y="1995"/>
                      <a:pt x="486" y="1920"/>
                    </a:cubicBezTo>
                    <a:cubicBezTo>
                      <a:pt x="511" y="1845"/>
                      <a:pt x="517" y="1788"/>
                      <a:pt x="537" y="1731"/>
                    </a:cubicBezTo>
                    <a:cubicBezTo>
                      <a:pt x="557" y="1674"/>
                      <a:pt x="582" y="1599"/>
                      <a:pt x="606" y="1575"/>
                    </a:cubicBezTo>
                    <a:cubicBezTo>
                      <a:pt x="630" y="1551"/>
                      <a:pt x="650" y="1550"/>
                      <a:pt x="681" y="1587"/>
                    </a:cubicBezTo>
                    <a:cubicBezTo>
                      <a:pt x="712" y="1624"/>
                      <a:pt x="758" y="1739"/>
                      <a:pt x="789" y="1797"/>
                    </a:cubicBezTo>
                    <a:cubicBezTo>
                      <a:pt x="820" y="1855"/>
                      <a:pt x="844" y="1915"/>
                      <a:pt x="870" y="1938"/>
                    </a:cubicBezTo>
                    <a:cubicBezTo>
                      <a:pt x="896" y="1961"/>
                      <a:pt x="914" y="1969"/>
                      <a:pt x="948" y="1938"/>
                    </a:cubicBezTo>
                    <a:cubicBezTo>
                      <a:pt x="982" y="1907"/>
                      <a:pt x="1047" y="1792"/>
                      <a:pt x="1074" y="1752"/>
                    </a:cubicBezTo>
                    <a:cubicBezTo>
                      <a:pt x="1101" y="1712"/>
                      <a:pt x="1093" y="1714"/>
                      <a:pt x="1110" y="1698"/>
                    </a:cubicBezTo>
                    <a:cubicBezTo>
                      <a:pt x="1127" y="1682"/>
                      <a:pt x="1153" y="1659"/>
                      <a:pt x="1176" y="1659"/>
                    </a:cubicBezTo>
                    <a:cubicBezTo>
                      <a:pt x="1199" y="1659"/>
                      <a:pt x="1228" y="1679"/>
                      <a:pt x="1251" y="1701"/>
                    </a:cubicBezTo>
                    <a:cubicBezTo>
                      <a:pt x="1274" y="1723"/>
                      <a:pt x="1290" y="1762"/>
                      <a:pt x="1314" y="1791"/>
                    </a:cubicBezTo>
                    <a:cubicBezTo>
                      <a:pt x="1338" y="1820"/>
                      <a:pt x="1367" y="1863"/>
                      <a:pt x="1395" y="1878"/>
                    </a:cubicBezTo>
                    <a:cubicBezTo>
                      <a:pt x="1423" y="1893"/>
                      <a:pt x="1449" y="1897"/>
                      <a:pt x="1482" y="1878"/>
                    </a:cubicBezTo>
                    <a:cubicBezTo>
                      <a:pt x="1515" y="1859"/>
                      <a:pt x="1555" y="1795"/>
                      <a:pt x="1593" y="1764"/>
                    </a:cubicBezTo>
                    <a:cubicBezTo>
                      <a:pt x="1631" y="1733"/>
                      <a:pt x="1670" y="1690"/>
                      <a:pt x="1710" y="1692"/>
                    </a:cubicBezTo>
                    <a:cubicBezTo>
                      <a:pt x="1750" y="1694"/>
                      <a:pt x="1796" y="1748"/>
                      <a:pt x="1836" y="1776"/>
                    </a:cubicBezTo>
                    <a:cubicBezTo>
                      <a:pt x="1876" y="1804"/>
                      <a:pt x="1913" y="1851"/>
                      <a:pt x="1947" y="1860"/>
                    </a:cubicBezTo>
                    <a:cubicBezTo>
                      <a:pt x="1981" y="1869"/>
                      <a:pt x="2007" y="1851"/>
                      <a:pt x="2043" y="1830"/>
                    </a:cubicBezTo>
                    <a:cubicBezTo>
                      <a:pt x="2079" y="1809"/>
                      <a:pt x="2128" y="1750"/>
                      <a:pt x="2166" y="1731"/>
                    </a:cubicBezTo>
                    <a:cubicBezTo>
                      <a:pt x="2204" y="1712"/>
                      <a:pt x="2237" y="1704"/>
                      <a:pt x="2274" y="1713"/>
                    </a:cubicBezTo>
                    <a:cubicBezTo>
                      <a:pt x="2311" y="1722"/>
                      <a:pt x="2362" y="1770"/>
                      <a:pt x="2391" y="1788"/>
                    </a:cubicBezTo>
                    <a:cubicBezTo>
                      <a:pt x="2420" y="1806"/>
                      <a:pt x="2427" y="1809"/>
                      <a:pt x="2448" y="1818"/>
                    </a:cubicBezTo>
                    <a:cubicBezTo>
                      <a:pt x="2469" y="1827"/>
                      <a:pt x="2500" y="1837"/>
                      <a:pt x="2514" y="1842"/>
                    </a:cubicBezTo>
                  </a:path>
                </a:pathLst>
              </a:custGeom>
              <a:noFill/>
              <a:ln w="3810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</p:grpSp>
      <p:grpSp>
        <p:nvGrpSpPr>
          <p:cNvPr id="11" name="Group 218"/>
          <p:cNvGrpSpPr>
            <a:grpSpLocks/>
          </p:cNvGrpSpPr>
          <p:nvPr/>
        </p:nvGrpSpPr>
        <p:grpSpPr bwMode="auto">
          <a:xfrm>
            <a:off x="4249748" y="4078288"/>
            <a:ext cx="1514475" cy="1477962"/>
            <a:chOff x="2471" y="2569"/>
            <a:chExt cx="881" cy="931"/>
          </a:xfrm>
        </p:grpSpPr>
        <p:sp>
          <p:nvSpPr>
            <p:cNvPr id="129061" name="Rectangle 63"/>
            <p:cNvSpPr>
              <a:spLocks noChangeArrowheads="1"/>
            </p:cNvSpPr>
            <p:nvPr/>
          </p:nvSpPr>
          <p:spPr bwMode="auto">
            <a:xfrm>
              <a:off x="2471" y="2569"/>
              <a:ext cx="881" cy="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29062" name="Line 64"/>
            <p:cNvSpPr>
              <a:spLocks noChangeShapeType="1"/>
            </p:cNvSpPr>
            <p:nvPr/>
          </p:nvSpPr>
          <p:spPr bwMode="auto">
            <a:xfrm>
              <a:off x="2550" y="3321"/>
              <a:ext cx="71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9063" name="Line 65"/>
            <p:cNvSpPr>
              <a:spLocks noChangeShapeType="1"/>
            </p:cNvSpPr>
            <p:nvPr/>
          </p:nvSpPr>
          <p:spPr bwMode="auto">
            <a:xfrm>
              <a:off x="2911" y="3276"/>
              <a:ext cx="0" cy="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9064" name="Text Box 66"/>
            <p:cNvSpPr txBox="1">
              <a:spLocks noChangeArrowheads="1"/>
            </p:cNvSpPr>
            <p:nvPr/>
          </p:nvSpPr>
          <p:spPr bwMode="auto">
            <a:xfrm>
              <a:off x="3151" y="3273"/>
              <a:ext cx="16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i="1">
                  <a:latin typeface="Symbol" pitchFamily="18" charset="2"/>
                </a:rPr>
                <a:t>w</a:t>
              </a:r>
            </a:p>
          </p:txBody>
        </p:sp>
        <p:sp>
          <p:nvSpPr>
            <p:cNvPr id="129065" name="Text Box 67"/>
            <p:cNvSpPr txBox="1">
              <a:spLocks noChangeArrowheads="1"/>
            </p:cNvSpPr>
            <p:nvPr/>
          </p:nvSpPr>
          <p:spPr bwMode="auto">
            <a:xfrm>
              <a:off x="2826" y="3308"/>
              <a:ext cx="16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" charset="0"/>
                </a:rPr>
                <a:t>0</a:t>
              </a:r>
            </a:p>
          </p:txBody>
        </p:sp>
        <p:graphicFrame>
          <p:nvGraphicFramePr>
            <p:cNvPr id="129030" name="Object 68"/>
            <p:cNvGraphicFramePr>
              <a:graphicFrameLocks noChangeAspect="1"/>
            </p:cNvGraphicFramePr>
            <p:nvPr/>
          </p:nvGraphicFramePr>
          <p:xfrm>
            <a:off x="2604" y="2570"/>
            <a:ext cx="609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945" name="Equation" r:id="rId17" imgW="685800" imgH="203040" progId="Equation.DSMT4">
                    <p:embed/>
                  </p:oleObj>
                </mc:Choice>
                <mc:Fallback>
                  <p:oleObj name="Equation" r:id="rId17" imgW="685800" imgH="203040" progId="Equation.DSMT4">
                    <p:embed/>
                    <p:pic>
                      <p:nvPicPr>
                        <p:cNvPr id="129030" name="Object 6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04" y="2570"/>
                          <a:ext cx="609" cy="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9066" name="Line 86"/>
            <p:cNvSpPr>
              <a:spLocks noChangeShapeType="1"/>
            </p:cNvSpPr>
            <p:nvPr/>
          </p:nvSpPr>
          <p:spPr bwMode="auto">
            <a:xfrm flipV="1">
              <a:off x="2911" y="2758"/>
              <a:ext cx="0" cy="59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9067" name="Text Box 87"/>
            <p:cNvSpPr txBox="1">
              <a:spLocks noChangeArrowheads="1"/>
            </p:cNvSpPr>
            <p:nvPr/>
          </p:nvSpPr>
          <p:spPr bwMode="auto">
            <a:xfrm>
              <a:off x="2907" y="2752"/>
              <a:ext cx="16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600">
                  <a:latin typeface="Times" charset="0"/>
                </a:rPr>
                <a:t>1</a:t>
              </a:r>
            </a:p>
          </p:txBody>
        </p:sp>
        <p:sp>
          <p:nvSpPr>
            <p:cNvPr id="129068" name="Line 88"/>
            <p:cNvSpPr>
              <a:spLocks noChangeShapeType="1"/>
            </p:cNvSpPr>
            <p:nvPr/>
          </p:nvSpPr>
          <p:spPr bwMode="auto">
            <a:xfrm>
              <a:off x="2888" y="2863"/>
              <a:ext cx="4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grpSp>
          <p:nvGrpSpPr>
            <p:cNvPr id="129069" name="Group 213"/>
            <p:cNvGrpSpPr>
              <a:grpSpLocks/>
            </p:cNvGrpSpPr>
            <p:nvPr/>
          </p:nvGrpSpPr>
          <p:grpSpPr bwMode="auto">
            <a:xfrm>
              <a:off x="2538" y="2868"/>
              <a:ext cx="748" cy="558"/>
              <a:chOff x="2634" y="1886"/>
              <a:chExt cx="2400" cy="1718"/>
            </a:xfrm>
          </p:grpSpPr>
          <p:sp>
            <p:nvSpPr>
              <p:cNvPr id="129070" name="Freeform 214"/>
              <p:cNvSpPr>
                <a:spLocks/>
              </p:cNvSpPr>
              <p:nvPr/>
            </p:nvSpPr>
            <p:spPr bwMode="auto">
              <a:xfrm>
                <a:off x="3834" y="1886"/>
                <a:ext cx="1200" cy="1718"/>
              </a:xfrm>
              <a:custGeom>
                <a:avLst/>
                <a:gdLst>
                  <a:gd name="T0" fmla="*/ 0 w 2514"/>
                  <a:gd name="T1" fmla="*/ 0 h 2210"/>
                  <a:gd name="T2" fmla="*/ 0 w 2514"/>
                  <a:gd name="T3" fmla="*/ 2 h 2210"/>
                  <a:gd name="T4" fmla="*/ 0 w 2514"/>
                  <a:gd name="T5" fmla="*/ 2 h 2210"/>
                  <a:gd name="T6" fmla="*/ 0 w 2514"/>
                  <a:gd name="T7" fmla="*/ 2 h 2210"/>
                  <a:gd name="T8" fmla="*/ 0 w 2514"/>
                  <a:gd name="T9" fmla="*/ 2 h 2210"/>
                  <a:gd name="T10" fmla="*/ 0 w 2514"/>
                  <a:gd name="T11" fmla="*/ 2 h 2210"/>
                  <a:gd name="T12" fmla="*/ 0 w 2514"/>
                  <a:gd name="T13" fmla="*/ 2 h 2210"/>
                  <a:gd name="T14" fmla="*/ 0 w 2514"/>
                  <a:gd name="T15" fmla="*/ 2 h 2210"/>
                  <a:gd name="T16" fmla="*/ 0 w 2514"/>
                  <a:gd name="T17" fmla="*/ 2 h 2210"/>
                  <a:gd name="T18" fmla="*/ 0 w 2514"/>
                  <a:gd name="T19" fmla="*/ 2 h 2210"/>
                  <a:gd name="T20" fmla="*/ 0 w 2514"/>
                  <a:gd name="T21" fmla="*/ 2 h 2210"/>
                  <a:gd name="T22" fmla="*/ 0 w 2514"/>
                  <a:gd name="T23" fmla="*/ 2 h 2210"/>
                  <a:gd name="T24" fmla="*/ 0 w 2514"/>
                  <a:gd name="T25" fmla="*/ 2 h 2210"/>
                  <a:gd name="T26" fmla="*/ 0 w 2514"/>
                  <a:gd name="T27" fmla="*/ 2 h 2210"/>
                  <a:gd name="T28" fmla="*/ 0 w 2514"/>
                  <a:gd name="T29" fmla="*/ 2 h 2210"/>
                  <a:gd name="T30" fmla="*/ 0 w 2514"/>
                  <a:gd name="T31" fmla="*/ 2 h 2210"/>
                  <a:gd name="T32" fmla="*/ 0 w 2514"/>
                  <a:gd name="T33" fmla="*/ 2 h 2210"/>
                  <a:gd name="T34" fmla="*/ 0 w 2514"/>
                  <a:gd name="T35" fmla="*/ 2 h 2210"/>
                  <a:gd name="T36" fmla="*/ 0 w 2514"/>
                  <a:gd name="T37" fmla="*/ 2 h 2210"/>
                  <a:gd name="T38" fmla="*/ 0 w 2514"/>
                  <a:gd name="T39" fmla="*/ 2 h 2210"/>
                  <a:gd name="T40" fmla="*/ 0 w 2514"/>
                  <a:gd name="T41" fmla="*/ 2 h 2210"/>
                  <a:gd name="T42" fmla="*/ 0 w 2514"/>
                  <a:gd name="T43" fmla="*/ 2 h 2210"/>
                  <a:gd name="T44" fmla="*/ 0 w 2514"/>
                  <a:gd name="T45" fmla="*/ 2 h 2210"/>
                  <a:gd name="T46" fmla="*/ 0 w 2514"/>
                  <a:gd name="T47" fmla="*/ 2 h 2210"/>
                  <a:gd name="T48" fmla="*/ 0 w 2514"/>
                  <a:gd name="T49" fmla="*/ 2 h 2210"/>
                  <a:gd name="T50" fmla="*/ 0 w 2514"/>
                  <a:gd name="T51" fmla="*/ 2 h 2210"/>
                  <a:gd name="T52" fmla="*/ 0 w 2514"/>
                  <a:gd name="T53" fmla="*/ 2 h 2210"/>
                  <a:gd name="T54" fmla="*/ 0 w 2514"/>
                  <a:gd name="T55" fmla="*/ 2 h 2210"/>
                  <a:gd name="T56" fmla="*/ 0 w 2514"/>
                  <a:gd name="T57" fmla="*/ 2 h 221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2514"/>
                  <a:gd name="T88" fmla="*/ 0 h 2210"/>
                  <a:gd name="T89" fmla="*/ 2514 w 2514"/>
                  <a:gd name="T90" fmla="*/ 2210 h 2210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2514" h="2210">
                    <a:moveTo>
                      <a:pt x="0" y="0"/>
                    </a:moveTo>
                    <a:cubicBezTo>
                      <a:pt x="12" y="51"/>
                      <a:pt x="36" y="30"/>
                      <a:pt x="75" y="309"/>
                    </a:cubicBezTo>
                    <a:cubicBezTo>
                      <a:pt x="114" y="588"/>
                      <a:pt x="199" y="1383"/>
                      <a:pt x="237" y="1677"/>
                    </a:cubicBezTo>
                    <a:cubicBezTo>
                      <a:pt x="275" y="1971"/>
                      <a:pt x="281" y="1989"/>
                      <a:pt x="306" y="2073"/>
                    </a:cubicBezTo>
                    <a:cubicBezTo>
                      <a:pt x="331" y="2157"/>
                      <a:pt x="357" y="2210"/>
                      <a:pt x="387" y="2184"/>
                    </a:cubicBezTo>
                    <a:cubicBezTo>
                      <a:pt x="417" y="2158"/>
                      <a:pt x="461" y="1995"/>
                      <a:pt x="486" y="1920"/>
                    </a:cubicBezTo>
                    <a:cubicBezTo>
                      <a:pt x="511" y="1845"/>
                      <a:pt x="517" y="1788"/>
                      <a:pt x="537" y="1731"/>
                    </a:cubicBezTo>
                    <a:cubicBezTo>
                      <a:pt x="557" y="1674"/>
                      <a:pt x="582" y="1599"/>
                      <a:pt x="606" y="1575"/>
                    </a:cubicBezTo>
                    <a:cubicBezTo>
                      <a:pt x="630" y="1551"/>
                      <a:pt x="650" y="1550"/>
                      <a:pt x="681" y="1587"/>
                    </a:cubicBezTo>
                    <a:cubicBezTo>
                      <a:pt x="712" y="1624"/>
                      <a:pt x="758" y="1739"/>
                      <a:pt x="789" y="1797"/>
                    </a:cubicBezTo>
                    <a:cubicBezTo>
                      <a:pt x="820" y="1855"/>
                      <a:pt x="844" y="1915"/>
                      <a:pt x="870" y="1938"/>
                    </a:cubicBezTo>
                    <a:cubicBezTo>
                      <a:pt x="896" y="1961"/>
                      <a:pt x="914" y="1969"/>
                      <a:pt x="948" y="1938"/>
                    </a:cubicBezTo>
                    <a:cubicBezTo>
                      <a:pt x="982" y="1907"/>
                      <a:pt x="1047" y="1792"/>
                      <a:pt x="1074" y="1752"/>
                    </a:cubicBezTo>
                    <a:cubicBezTo>
                      <a:pt x="1101" y="1712"/>
                      <a:pt x="1093" y="1714"/>
                      <a:pt x="1110" y="1698"/>
                    </a:cubicBezTo>
                    <a:cubicBezTo>
                      <a:pt x="1127" y="1682"/>
                      <a:pt x="1153" y="1659"/>
                      <a:pt x="1176" y="1659"/>
                    </a:cubicBezTo>
                    <a:cubicBezTo>
                      <a:pt x="1199" y="1659"/>
                      <a:pt x="1228" y="1679"/>
                      <a:pt x="1251" y="1701"/>
                    </a:cubicBezTo>
                    <a:cubicBezTo>
                      <a:pt x="1274" y="1723"/>
                      <a:pt x="1290" y="1762"/>
                      <a:pt x="1314" y="1791"/>
                    </a:cubicBezTo>
                    <a:cubicBezTo>
                      <a:pt x="1338" y="1820"/>
                      <a:pt x="1367" y="1863"/>
                      <a:pt x="1395" y="1878"/>
                    </a:cubicBezTo>
                    <a:cubicBezTo>
                      <a:pt x="1423" y="1893"/>
                      <a:pt x="1449" y="1897"/>
                      <a:pt x="1482" y="1878"/>
                    </a:cubicBezTo>
                    <a:cubicBezTo>
                      <a:pt x="1515" y="1859"/>
                      <a:pt x="1555" y="1795"/>
                      <a:pt x="1593" y="1764"/>
                    </a:cubicBezTo>
                    <a:cubicBezTo>
                      <a:pt x="1631" y="1733"/>
                      <a:pt x="1670" y="1690"/>
                      <a:pt x="1710" y="1692"/>
                    </a:cubicBezTo>
                    <a:cubicBezTo>
                      <a:pt x="1750" y="1694"/>
                      <a:pt x="1796" y="1748"/>
                      <a:pt x="1836" y="1776"/>
                    </a:cubicBezTo>
                    <a:cubicBezTo>
                      <a:pt x="1876" y="1804"/>
                      <a:pt x="1913" y="1851"/>
                      <a:pt x="1947" y="1860"/>
                    </a:cubicBezTo>
                    <a:cubicBezTo>
                      <a:pt x="1981" y="1869"/>
                      <a:pt x="2007" y="1851"/>
                      <a:pt x="2043" y="1830"/>
                    </a:cubicBezTo>
                    <a:cubicBezTo>
                      <a:pt x="2079" y="1809"/>
                      <a:pt x="2128" y="1750"/>
                      <a:pt x="2166" y="1731"/>
                    </a:cubicBezTo>
                    <a:cubicBezTo>
                      <a:pt x="2204" y="1712"/>
                      <a:pt x="2237" y="1704"/>
                      <a:pt x="2274" y="1713"/>
                    </a:cubicBezTo>
                    <a:cubicBezTo>
                      <a:pt x="2311" y="1722"/>
                      <a:pt x="2362" y="1770"/>
                      <a:pt x="2391" y="1788"/>
                    </a:cubicBezTo>
                    <a:cubicBezTo>
                      <a:pt x="2420" y="1806"/>
                      <a:pt x="2427" y="1809"/>
                      <a:pt x="2448" y="1818"/>
                    </a:cubicBezTo>
                    <a:cubicBezTo>
                      <a:pt x="2469" y="1827"/>
                      <a:pt x="2500" y="1837"/>
                      <a:pt x="2514" y="1842"/>
                    </a:cubicBezTo>
                  </a:path>
                </a:pathLst>
              </a:custGeom>
              <a:noFill/>
              <a:ln w="3810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29071" name="Freeform 215"/>
              <p:cNvSpPr>
                <a:spLocks/>
              </p:cNvSpPr>
              <p:nvPr/>
            </p:nvSpPr>
            <p:spPr bwMode="auto">
              <a:xfrm flipH="1">
                <a:off x="2634" y="1886"/>
                <a:ext cx="1200" cy="1718"/>
              </a:xfrm>
              <a:custGeom>
                <a:avLst/>
                <a:gdLst>
                  <a:gd name="T0" fmla="*/ 0 w 2514"/>
                  <a:gd name="T1" fmla="*/ 0 h 2210"/>
                  <a:gd name="T2" fmla="*/ 0 w 2514"/>
                  <a:gd name="T3" fmla="*/ 2 h 2210"/>
                  <a:gd name="T4" fmla="*/ 0 w 2514"/>
                  <a:gd name="T5" fmla="*/ 2 h 2210"/>
                  <a:gd name="T6" fmla="*/ 0 w 2514"/>
                  <a:gd name="T7" fmla="*/ 2 h 2210"/>
                  <a:gd name="T8" fmla="*/ 0 w 2514"/>
                  <a:gd name="T9" fmla="*/ 2 h 2210"/>
                  <a:gd name="T10" fmla="*/ 0 w 2514"/>
                  <a:gd name="T11" fmla="*/ 2 h 2210"/>
                  <a:gd name="T12" fmla="*/ 0 w 2514"/>
                  <a:gd name="T13" fmla="*/ 2 h 2210"/>
                  <a:gd name="T14" fmla="*/ 0 w 2514"/>
                  <a:gd name="T15" fmla="*/ 2 h 2210"/>
                  <a:gd name="T16" fmla="*/ 0 w 2514"/>
                  <a:gd name="T17" fmla="*/ 2 h 2210"/>
                  <a:gd name="T18" fmla="*/ 0 w 2514"/>
                  <a:gd name="T19" fmla="*/ 2 h 2210"/>
                  <a:gd name="T20" fmla="*/ 0 w 2514"/>
                  <a:gd name="T21" fmla="*/ 2 h 2210"/>
                  <a:gd name="T22" fmla="*/ 0 w 2514"/>
                  <a:gd name="T23" fmla="*/ 2 h 2210"/>
                  <a:gd name="T24" fmla="*/ 0 w 2514"/>
                  <a:gd name="T25" fmla="*/ 2 h 2210"/>
                  <a:gd name="T26" fmla="*/ 0 w 2514"/>
                  <a:gd name="T27" fmla="*/ 2 h 2210"/>
                  <a:gd name="T28" fmla="*/ 0 w 2514"/>
                  <a:gd name="T29" fmla="*/ 2 h 2210"/>
                  <a:gd name="T30" fmla="*/ 0 w 2514"/>
                  <a:gd name="T31" fmla="*/ 2 h 2210"/>
                  <a:gd name="T32" fmla="*/ 0 w 2514"/>
                  <a:gd name="T33" fmla="*/ 2 h 2210"/>
                  <a:gd name="T34" fmla="*/ 0 w 2514"/>
                  <a:gd name="T35" fmla="*/ 2 h 2210"/>
                  <a:gd name="T36" fmla="*/ 0 w 2514"/>
                  <a:gd name="T37" fmla="*/ 2 h 2210"/>
                  <a:gd name="T38" fmla="*/ 0 w 2514"/>
                  <a:gd name="T39" fmla="*/ 2 h 2210"/>
                  <a:gd name="T40" fmla="*/ 0 w 2514"/>
                  <a:gd name="T41" fmla="*/ 2 h 2210"/>
                  <a:gd name="T42" fmla="*/ 0 w 2514"/>
                  <a:gd name="T43" fmla="*/ 2 h 2210"/>
                  <a:gd name="T44" fmla="*/ 0 w 2514"/>
                  <a:gd name="T45" fmla="*/ 2 h 2210"/>
                  <a:gd name="T46" fmla="*/ 0 w 2514"/>
                  <a:gd name="T47" fmla="*/ 2 h 2210"/>
                  <a:gd name="T48" fmla="*/ 0 w 2514"/>
                  <a:gd name="T49" fmla="*/ 2 h 2210"/>
                  <a:gd name="T50" fmla="*/ 0 w 2514"/>
                  <a:gd name="T51" fmla="*/ 2 h 2210"/>
                  <a:gd name="T52" fmla="*/ 0 w 2514"/>
                  <a:gd name="T53" fmla="*/ 2 h 2210"/>
                  <a:gd name="T54" fmla="*/ 0 w 2514"/>
                  <a:gd name="T55" fmla="*/ 2 h 2210"/>
                  <a:gd name="T56" fmla="*/ 0 w 2514"/>
                  <a:gd name="T57" fmla="*/ 2 h 221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2514"/>
                  <a:gd name="T88" fmla="*/ 0 h 2210"/>
                  <a:gd name="T89" fmla="*/ 2514 w 2514"/>
                  <a:gd name="T90" fmla="*/ 2210 h 2210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2514" h="2210">
                    <a:moveTo>
                      <a:pt x="0" y="0"/>
                    </a:moveTo>
                    <a:cubicBezTo>
                      <a:pt x="12" y="51"/>
                      <a:pt x="36" y="30"/>
                      <a:pt x="75" y="309"/>
                    </a:cubicBezTo>
                    <a:cubicBezTo>
                      <a:pt x="114" y="588"/>
                      <a:pt x="199" y="1383"/>
                      <a:pt x="237" y="1677"/>
                    </a:cubicBezTo>
                    <a:cubicBezTo>
                      <a:pt x="275" y="1971"/>
                      <a:pt x="281" y="1989"/>
                      <a:pt x="306" y="2073"/>
                    </a:cubicBezTo>
                    <a:cubicBezTo>
                      <a:pt x="331" y="2157"/>
                      <a:pt x="357" y="2210"/>
                      <a:pt x="387" y="2184"/>
                    </a:cubicBezTo>
                    <a:cubicBezTo>
                      <a:pt x="417" y="2158"/>
                      <a:pt x="461" y="1995"/>
                      <a:pt x="486" y="1920"/>
                    </a:cubicBezTo>
                    <a:cubicBezTo>
                      <a:pt x="511" y="1845"/>
                      <a:pt x="517" y="1788"/>
                      <a:pt x="537" y="1731"/>
                    </a:cubicBezTo>
                    <a:cubicBezTo>
                      <a:pt x="557" y="1674"/>
                      <a:pt x="582" y="1599"/>
                      <a:pt x="606" y="1575"/>
                    </a:cubicBezTo>
                    <a:cubicBezTo>
                      <a:pt x="630" y="1551"/>
                      <a:pt x="650" y="1550"/>
                      <a:pt x="681" y="1587"/>
                    </a:cubicBezTo>
                    <a:cubicBezTo>
                      <a:pt x="712" y="1624"/>
                      <a:pt x="758" y="1739"/>
                      <a:pt x="789" y="1797"/>
                    </a:cubicBezTo>
                    <a:cubicBezTo>
                      <a:pt x="820" y="1855"/>
                      <a:pt x="844" y="1915"/>
                      <a:pt x="870" y="1938"/>
                    </a:cubicBezTo>
                    <a:cubicBezTo>
                      <a:pt x="896" y="1961"/>
                      <a:pt x="914" y="1969"/>
                      <a:pt x="948" y="1938"/>
                    </a:cubicBezTo>
                    <a:cubicBezTo>
                      <a:pt x="982" y="1907"/>
                      <a:pt x="1047" y="1792"/>
                      <a:pt x="1074" y="1752"/>
                    </a:cubicBezTo>
                    <a:cubicBezTo>
                      <a:pt x="1101" y="1712"/>
                      <a:pt x="1093" y="1714"/>
                      <a:pt x="1110" y="1698"/>
                    </a:cubicBezTo>
                    <a:cubicBezTo>
                      <a:pt x="1127" y="1682"/>
                      <a:pt x="1153" y="1659"/>
                      <a:pt x="1176" y="1659"/>
                    </a:cubicBezTo>
                    <a:cubicBezTo>
                      <a:pt x="1199" y="1659"/>
                      <a:pt x="1228" y="1679"/>
                      <a:pt x="1251" y="1701"/>
                    </a:cubicBezTo>
                    <a:cubicBezTo>
                      <a:pt x="1274" y="1723"/>
                      <a:pt x="1290" y="1762"/>
                      <a:pt x="1314" y="1791"/>
                    </a:cubicBezTo>
                    <a:cubicBezTo>
                      <a:pt x="1338" y="1820"/>
                      <a:pt x="1367" y="1863"/>
                      <a:pt x="1395" y="1878"/>
                    </a:cubicBezTo>
                    <a:cubicBezTo>
                      <a:pt x="1423" y="1893"/>
                      <a:pt x="1449" y="1897"/>
                      <a:pt x="1482" y="1878"/>
                    </a:cubicBezTo>
                    <a:cubicBezTo>
                      <a:pt x="1515" y="1859"/>
                      <a:pt x="1555" y="1795"/>
                      <a:pt x="1593" y="1764"/>
                    </a:cubicBezTo>
                    <a:cubicBezTo>
                      <a:pt x="1631" y="1733"/>
                      <a:pt x="1670" y="1690"/>
                      <a:pt x="1710" y="1692"/>
                    </a:cubicBezTo>
                    <a:cubicBezTo>
                      <a:pt x="1750" y="1694"/>
                      <a:pt x="1796" y="1748"/>
                      <a:pt x="1836" y="1776"/>
                    </a:cubicBezTo>
                    <a:cubicBezTo>
                      <a:pt x="1876" y="1804"/>
                      <a:pt x="1913" y="1851"/>
                      <a:pt x="1947" y="1860"/>
                    </a:cubicBezTo>
                    <a:cubicBezTo>
                      <a:pt x="1981" y="1869"/>
                      <a:pt x="2007" y="1851"/>
                      <a:pt x="2043" y="1830"/>
                    </a:cubicBezTo>
                    <a:cubicBezTo>
                      <a:pt x="2079" y="1809"/>
                      <a:pt x="2128" y="1750"/>
                      <a:pt x="2166" y="1731"/>
                    </a:cubicBezTo>
                    <a:cubicBezTo>
                      <a:pt x="2204" y="1712"/>
                      <a:pt x="2237" y="1704"/>
                      <a:pt x="2274" y="1713"/>
                    </a:cubicBezTo>
                    <a:cubicBezTo>
                      <a:pt x="2311" y="1722"/>
                      <a:pt x="2362" y="1770"/>
                      <a:pt x="2391" y="1788"/>
                    </a:cubicBezTo>
                    <a:cubicBezTo>
                      <a:pt x="2420" y="1806"/>
                      <a:pt x="2427" y="1809"/>
                      <a:pt x="2448" y="1818"/>
                    </a:cubicBezTo>
                    <a:cubicBezTo>
                      <a:pt x="2469" y="1827"/>
                      <a:pt x="2500" y="1837"/>
                      <a:pt x="2514" y="1842"/>
                    </a:cubicBezTo>
                  </a:path>
                </a:pathLst>
              </a:custGeom>
              <a:noFill/>
              <a:ln w="3810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</p:grpSp>
      <p:grpSp>
        <p:nvGrpSpPr>
          <p:cNvPr id="129040" name="Group 227"/>
          <p:cNvGrpSpPr>
            <a:grpSpLocks/>
          </p:cNvGrpSpPr>
          <p:nvPr/>
        </p:nvGrpSpPr>
        <p:grpSpPr bwMode="auto">
          <a:xfrm>
            <a:off x="2351094" y="2311418"/>
            <a:ext cx="1670050" cy="1558925"/>
            <a:chOff x="1367" y="1456"/>
            <a:chExt cx="971" cy="982"/>
          </a:xfrm>
        </p:grpSpPr>
        <p:sp>
          <p:nvSpPr>
            <p:cNvPr id="129042" name="Rectangle 109"/>
            <p:cNvSpPr>
              <a:spLocks noChangeArrowheads="1"/>
            </p:cNvSpPr>
            <p:nvPr/>
          </p:nvSpPr>
          <p:spPr bwMode="auto">
            <a:xfrm>
              <a:off x="1367" y="1496"/>
              <a:ext cx="881" cy="9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29043" name="Text Box 127"/>
            <p:cNvSpPr txBox="1">
              <a:spLocks noChangeArrowheads="1"/>
            </p:cNvSpPr>
            <p:nvPr/>
          </p:nvSpPr>
          <p:spPr bwMode="auto">
            <a:xfrm>
              <a:off x="1481" y="2216"/>
              <a:ext cx="19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400">
                  <a:latin typeface="Times" charset="0"/>
                </a:rPr>
                <a:t>-1</a:t>
              </a:r>
            </a:p>
          </p:txBody>
        </p:sp>
        <p:sp>
          <p:nvSpPr>
            <p:cNvPr id="129044" name="Line 110"/>
            <p:cNvSpPr>
              <a:spLocks noChangeShapeType="1"/>
            </p:cNvSpPr>
            <p:nvPr/>
          </p:nvSpPr>
          <p:spPr bwMode="auto">
            <a:xfrm>
              <a:off x="1446" y="2240"/>
              <a:ext cx="71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9045" name="Line 111"/>
            <p:cNvSpPr>
              <a:spLocks noChangeShapeType="1"/>
            </p:cNvSpPr>
            <p:nvPr/>
          </p:nvSpPr>
          <p:spPr bwMode="auto">
            <a:xfrm>
              <a:off x="1807" y="2196"/>
              <a:ext cx="0" cy="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9046" name="Text Box 113"/>
            <p:cNvSpPr txBox="1">
              <a:spLocks noChangeArrowheads="1"/>
            </p:cNvSpPr>
            <p:nvPr/>
          </p:nvSpPr>
          <p:spPr bwMode="auto">
            <a:xfrm>
              <a:off x="1727" y="2245"/>
              <a:ext cx="167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" charset="0"/>
                </a:rPr>
                <a:t>0</a:t>
              </a:r>
            </a:p>
          </p:txBody>
        </p:sp>
        <p:sp>
          <p:nvSpPr>
            <p:cNvPr id="129047" name="Line 121"/>
            <p:cNvSpPr>
              <a:spLocks noChangeShapeType="1"/>
            </p:cNvSpPr>
            <p:nvPr/>
          </p:nvSpPr>
          <p:spPr bwMode="auto">
            <a:xfrm flipV="1">
              <a:off x="1812" y="1676"/>
              <a:ext cx="0" cy="6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9048" name="Line 122"/>
            <p:cNvSpPr>
              <a:spLocks noChangeShapeType="1"/>
            </p:cNvSpPr>
            <p:nvPr/>
          </p:nvSpPr>
          <p:spPr bwMode="auto">
            <a:xfrm>
              <a:off x="1791" y="1793"/>
              <a:ext cx="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9049" name="Text Box 123"/>
            <p:cNvSpPr txBox="1">
              <a:spLocks noChangeArrowheads="1"/>
            </p:cNvSpPr>
            <p:nvPr/>
          </p:nvSpPr>
          <p:spPr bwMode="auto">
            <a:xfrm>
              <a:off x="1836" y="1616"/>
              <a:ext cx="17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800">
                  <a:latin typeface="Times" charset="0"/>
                </a:rPr>
                <a:t>1</a:t>
              </a:r>
            </a:p>
          </p:txBody>
        </p:sp>
        <p:sp>
          <p:nvSpPr>
            <p:cNvPr id="129050" name="Line 125"/>
            <p:cNvSpPr>
              <a:spLocks noChangeShapeType="1"/>
            </p:cNvSpPr>
            <p:nvPr/>
          </p:nvSpPr>
          <p:spPr bwMode="auto">
            <a:xfrm>
              <a:off x="1603" y="2211"/>
              <a:ext cx="0" cy="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9051" name="Text Box 126"/>
            <p:cNvSpPr txBox="1">
              <a:spLocks noChangeArrowheads="1"/>
            </p:cNvSpPr>
            <p:nvPr/>
          </p:nvSpPr>
          <p:spPr bwMode="auto">
            <a:xfrm>
              <a:off x="1924" y="2222"/>
              <a:ext cx="16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1400">
                  <a:latin typeface="Times" charset="0"/>
                </a:rPr>
                <a:t>1</a:t>
              </a:r>
            </a:p>
          </p:txBody>
        </p:sp>
        <p:grpSp>
          <p:nvGrpSpPr>
            <p:cNvPr id="129052" name="Group 128"/>
            <p:cNvGrpSpPr>
              <a:grpSpLocks/>
            </p:cNvGrpSpPr>
            <p:nvPr/>
          </p:nvGrpSpPr>
          <p:grpSpPr bwMode="auto">
            <a:xfrm>
              <a:off x="1640" y="1789"/>
              <a:ext cx="338" cy="451"/>
              <a:chOff x="-2384" y="917"/>
              <a:chExt cx="620" cy="251"/>
            </a:xfrm>
          </p:grpSpPr>
          <p:sp>
            <p:nvSpPr>
              <p:cNvPr id="129056" name="Line 102"/>
              <p:cNvSpPr>
                <a:spLocks noChangeShapeType="1"/>
              </p:cNvSpPr>
              <p:nvPr/>
            </p:nvSpPr>
            <p:spPr bwMode="auto">
              <a:xfrm>
                <a:off x="-2249" y="917"/>
                <a:ext cx="0" cy="251"/>
              </a:xfrm>
              <a:prstGeom prst="line">
                <a:avLst/>
              </a:prstGeom>
              <a:noFill/>
              <a:ln w="38100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29057" name="Line 103"/>
              <p:cNvSpPr>
                <a:spLocks noChangeShapeType="1"/>
              </p:cNvSpPr>
              <p:nvPr/>
            </p:nvSpPr>
            <p:spPr bwMode="auto">
              <a:xfrm rot="5400000">
                <a:off x="-2311" y="1088"/>
                <a:ext cx="0" cy="145"/>
              </a:xfrm>
              <a:prstGeom prst="line">
                <a:avLst/>
              </a:prstGeom>
              <a:noFill/>
              <a:ln w="38100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29058" name="Line 104"/>
              <p:cNvSpPr>
                <a:spLocks noChangeShapeType="1"/>
              </p:cNvSpPr>
              <p:nvPr/>
            </p:nvSpPr>
            <p:spPr bwMode="auto">
              <a:xfrm>
                <a:off x="-1884" y="917"/>
                <a:ext cx="0" cy="251"/>
              </a:xfrm>
              <a:prstGeom prst="line">
                <a:avLst/>
              </a:prstGeom>
              <a:noFill/>
              <a:ln w="38100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29059" name="Line 105"/>
              <p:cNvSpPr>
                <a:spLocks noChangeShapeType="1"/>
              </p:cNvSpPr>
              <p:nvPr/>
            </p:nvSpPr>
            <p:spPr bwMode="auto">
              <a:xfrm rot="16200000" flipH="1">
                <a:off x="-1824" y="1101"/>
                <a:ext cx="0" cy="121"/>
              </a:xfrm>
              <a:prstGeom prst="line">
                <a:avLst/>
              </a:prstGeom>
              <a:noFill/>
              <a:ln w="38100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29060" name="Line 106"/>
              <p:cNvSpPr>
                <a:spLocks noChangeShapeType="1"/>
              </p:cNvSpPr>
              <p:nvPr/>
            </p:nvSpPr>
            <p:spPr bwMode="auto">
              <a:xfrm rot="16200000" flipH="1">
                <a:off x="-2066" y="749"/>
                <a:ext cx="0" cy="349"/>
              </a:xfrm>
              <a:prstGeom prst="line">
                <a:avLst/>
              </a:prstGeom>
              <a:noFill/>
              <a:ln w="38100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29053" name="Rectangle 107"/>
            <p:cNvSpPr>
              <a:spLocks noChangeArrowheads="1"/>
            </p:cNvSpPr>
            <p:nvPr/>
          </p:nvSpPr>
          <p:spPr bwMode="auto">
            <a:xfrm>
              <a:off x="1594" y="1456"/>
              <a:ext cx="654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342900" indent="-342900">
                <a:spcBef>
                  <a:spcPct val="20000"/>
                </a:spcBef>
              </a:pPr>
              <a:r>
                <a:rPr lang="en-US" sz="2000"/>
                <a:t>rect(</a:t>
              </a:r>
              <a:r>
                <a:rPr lang="en-US" sz="2000" i="1"/>
                <a:t>t</a:t>
              </a:r>
              <a:r>
                <a:rPr lang="en-US" sz="2000"/>
                <a:t>)</a:t>
              </a:r>
            </a:p>
          </p:txBody>
        </p:sp>
        <p:sp>
          <p:nvSpPr>
            <p:cNvPr id="129054" name="Text Box 129"/>
            <p:cNvSpPr txBox="1">
              <a:spLocks noChangeArrowheads="1"/>
            </p:cNvSpPr>
            <p:nvPr/>
          </p:nvSpPr>
          <p:spPr bwMode="auto">
            <a:xfrm>
              <a:off x="2070" y="2206"/>
              <a:ext cx="26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i="1"/>
                <a:t>t</a:t>
              </a:r>
            </a:p>
          </p:txBody>
        </p:sp>
        <p:sp>
          <p:nvSpPr>
            <p:cNvPr id="129055" name="Line 226"/>
            <p:cNvSpPr>
              <a:spLocks noChangeShapeType="1"/>
            </p:cNvSpPr>
            <p:nvPr/>
          </p:nvSpPr>
          <p:spPr bwMode="auto">
            <a:xfrm>
              <a:off x="2017" y="2211"/>
              <a:ext cx="0" cy="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29041" name="Título 10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 Teorema da Convolução em Ação</a:t>
            </a:r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9354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5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0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50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5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Teorema de Parseval</a:t>
            </a:r>
            <a:endParaRPr lang="pt-BR" smtClean="0"/>
          </a:p>
        </p:txBody>
      </p:sp>
      <p:pic>
        <p:nvPicPr>
          <p:cNvPr id="24576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1" y="900119"/>
            <a:ext cx="9867900" cy="574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267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Teorema de Parseval : demonstração</a:t>
            </a:r>
            <a:endParaRPr lang="pt-BR" smtClean="0"/>
          </a:p>
        </p:txBody>
      </p:sp>
      <p:pic>
        <p:nvPicPr>
          <p:cNvPr id="38297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4" y="1071563"/>
            <a:ext cx="5808663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298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225" y="2998788"/>
            <a:ext cx="6345238" cy="979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29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550" y="4141806"/>
            <a:ext cx="6478588" cy="979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2982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5286375"/>
            <a:ext cx="58753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442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82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82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82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82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 que representa F(-</a:t>
            </a:r>
            <a:r>
              <a:rPr lang="el-GR" smtClean="0"/>
              <a:t>ω</a:t>
            </a:r>
            <a:r>
              <a:rPr lang="en-US" smtClean="0"/>
              <a:t>)?</a:t>
            </a:r>
            <a:endParaRPr lang="pt-BR" smtClean="0"/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238134" y="1214438"/>
          <a:ext cx="2500313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62" name="Equação" r:id="rId3" imgW="1295280" imgH="469800" progId="Equation.3">
                  <p:embed/>
                </p:oleObj>
              </mc:Choice>
              <mc:Fallback>
                <p:oleObj name="Equação" r:id="rId3" imgW="1295280" imgH="469800" progId="Equation.3">
                  <p:embed/>
                  <p:pic>
                    <p:nvPicPr>
                      <p:cNvPr id="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34" y="1214438"/>
                        <a:ext cx="2500313" cy="906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9475" name="Object 3"/>
          <p:cNvGraphicFramePr>
            <a:graphicFrameLocks noChangeAspect="1"/>
          </p:cNvGraphicFramePr>
          <p:nvPr/>
        </p:nvGraphicFramePr>
        <p:xfrm>
          <a:off x="206384" y="2093913"/>
          <a:ext cx="4460875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63" name="Equação" r:id="rId5" imgW="2311200" imgH="469800" progId="Equation.3">
                  <p:embed/>
                </p:oleObj>
              </mc:Choice>
              <mc:Fallback>
                <p:oleObj name="Equação" r:id="rId5" imgW="2311200" imgH="469800" progId="Equation.3">
                  <p:embed/>
                  <p:pic>
                    <p:nvPicPr>
                      <p:cNvPr id="48947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84" y="2093913"/>
                        <a:ext cx="4460875" cy="906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9476" name="Object 4"/>
          <p:cNvGraphicFramePr>
            <a:graphicFrameLocks noChangeAspect="1"/>
          </p:cNvGraphicFramePr>
          <p:nvPr/>
        </p:nvGraphicFramePr>
        <p:xfrm>
          <a:off x="230188" y="3000380"/>
          <a:ext cx="5294312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64" name="Equação" r:id="rId7" imgW="2743200" imgH="469800" progId="Equation.3">
                  <p:embed/>
                </p:oleObj>
              </mc:Choice>
              <mc:Fallback>
                <p:oleObj name="Equação" r:id="rId7" imgW="2743200" imgH="469800" progId="Equation.3">
                  <p:embed/>
                  <p:pic>
                    <p:nvPicPr>
                      <p:cNvPr id="48947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188" y="3000380"/>
                        <a:ext cx="5294312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9477" name="Object 5"/>
          <p:cNvGraphicFramePr>
            <a:graphicFrameLocks noChangeAspect="1"/>
          </p:cNvGraphicFramePr>
          <p:nvPr/>
        </p:nvGraphicFramePr>
        <p:xfrm>
          <a:off x="258763" y="3965580"/>
          <a:ext cx="2622550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65" name="Equação" r:id="rId9" imgW="1358640" imgH="203040" progId="Equation.3">
                  <p:embed/>
                </p:oleObj>
              </mc:Choice>
              <mc:Fallback>
                <p:oleObj name="Equação" r:id="rId9" imgW="1358640" imgH="203040" progId="Equation.3">
                  <p:embed/>
                  <p:pic>
                    <p:nvPicPr>
                      <p:cNvPr id="48947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763" y="3965580"/>
                        <a:ext cx="2622550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9478" name="Object 6"/>
          <p:cNvGraphicFramePr>
            <a:graphicFrameLocks noChangeAspect="1"/>
          </p:cNvGraphicFramePr>
          <p:nvPr/>
        </p:nvGraphicFramePr>
        <p:xfrm>
          <a:off x="287338" y="4429143"/>
          <a:ext cx="5808662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66" name="Equação" r:id="rId11" imgW="3009600" imgH="469800" progId="Equation.3">
                  <p:embed/>
                </p:oleObj>
              </mc:Choice>
              <mc:Fallback>
                <p:oleObj name="Equação" r:id="rId11" imgW="3009600" imgH="469800" progId="Equation.3">
                  <p:embed/>
                  <p:pic>
                    <p:nvPicPr>
                      <p:cNvPr id="48947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338" y="4429143"/>
                        <a:ext cx="5808662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9479" name="Object 7"/>
          <p:cNvGraphicFramePr>
            <a:graphicFrameLocks noChangeAspect="1"/>
          </p:cNvGraphicFramePr>
          <p:nvPr/>
        </p:nvGraphicFramePr>
        <p:xfrm>
          <a:off x="273050" y="5286393"/>
          <a:ext cx="5465763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67" name="Equação" r:id="rId13" imgW="2831760" imgH="469800" progId="Equation.3">
                  <p:embed/>
                </p:oleObj>
              </mc:Choice>
              <mc:Fallback>
                <p:oleObj name="Equação" r:id="rId13" imgW="2831760" imgH="469800" progId="Equation.3">
                  <p:embed/>
                  <p:pic>
                    <p:nvPicPr>
                      <p:cNvPr id="48947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050" y="5286393"/>
                        <a:ext cx="5465763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9480" name="Object 8"/>
          <p:cNvGraphicFramePr>
            <a:graphicFrameLocks noChangeAspect="1"/>
          </p:cNvGraphicFramePr>
          <p:nvPr/>
        </p:nvGraphicFramePr>
        <p:xfrm>
          <a:off x="6445251" y="1471613"/>
          <a:ext cx="2794000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68" name="Equação" r:id="rId15" imgW="1447560" imgH="203040" progId="Equation.3">
                  <p:embed/>
                </p:oleObj>
              </mc:Choice>
              <mc:Fallback>
                <p:oleObj name="Equação" r:id="rId15" imgW="1447560" imgH="203040" progId="Equation.3">
                  <p:embed/>
                  <p:pic>
                    <p:nvPicPr>
                      <p:cNvPr id="48948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5251" y="1471613"/>
                        <a:ext cx="2794000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9481" name="Object 9"/>
          <p:cNvGraphicFramePr>
            <a:graphicFrameLocks noChangeAspect="1"/>
          </p:cNvGraphicFramePr>
          <p:nvPr/>
        </p:nvGraphicFramePr>
        <p:xfrm>
          <a:off x="6445253" y="1987568"/>
          <a:ext cx="193675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69" name="Equação" r:id="rId17" imgW="1002960" imgH="228600" progId="Equation.3">
                  <p:embed/>
                </p:oleObj>
              </mc:Choice>
              <mc:Fallback>
                <p:oleObj name="Equação" r:id="rId17" imgW="1002960" imgH="228600" progId="Equation.3">
                  <p:embed/>
                  <p:pic>
                    <p:nvPicPr>
                      <p:cNvPr id="48948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5253" y="1987568"/>
                        <a:ext cx="193675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950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89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89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89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489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489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489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489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7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Teorema de Parseval : demonstr.(cont.)</a:t>
            </a:r>
            <a:endParaRPr lang="pt-BR" smtClean="0"/>
          </a:p>
        </p:txBody>
      </p:sp>
      <p:graphicFrame>
        <p:nvGraphicFramePr>
          <p:cNvPr id="384004" name="Object 4"/>
          <p:cNvGraphicFramePr>
            <a:graphicFrameLocks noChangeAspect="1"/>
          </p:cNvGraphicFramePr>
          <p:nvPr/>
        </p:nvGraphicFramePr>
        <p:xfrm>
          <a:off x="361950" y="1125538"/>
          <a:ext cx="3948113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66" name="Equação" r:id="rId3" imgW="2044440" imgH="469800" progId="Equation.3">
                  <p:embed/>
                </p:oleObj>
              </mc:Choice>
              <mc:Fallback>
                <p:oleObj name="Equação" r:id="rId3" imgW="2044440" imgH="469800" progId="Equation.3">
                  <p:embed/>
                  <p:pic>
                    <p:nvPicPr>
                      <p:cNvPr id="38400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0" y="1125538"/>
                        <a:ext cx="3948113" cy="906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4005" name="Object 5"/>
          <p:cNvGraphicFramePr>
            <a:graphicFrameLocks noChangeAspect="1"/>
          </p:cNvGraphicFramePr>
          <p:nvPr/>
        </p:nvGraphicFramePr>
        <p:xfrm>
          <a:off x="381001" y="2143143"/>
          <a:ext cx="3873500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67" name="Equação" r:id="rId5" imgW="2006280" imgH="469800" progId="Equation.3">
                  <p:embed/>
                </p:oleObj>
              </mc:Choice>
              <mc:Fallback>
                <p:oleObj name="Equação" r:id="rId5" imgW="2006280" imgH="469800" progId="Equation.3">
                  <p:embed/>
                  <p:pic>
                    <p:nvPicPr>
                      <p:cNvPr id="38400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1" y="2143143"/>
                        <a:ext cx="3873500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4006" name="Object 6"/>
          <p:cNvGraphicFramePr>
            <a:graphicFrameLocks noChangeAspect="1"/>
          </p:cNvGraphicFramePr>
          <p:nvPr/>
        </p:nvGraphicFramePr>
        <p:xfrm>
          <a:off x="452438" y="3165476"/>
          <a:ext cx="3408362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68" name="Equação" r:id="rId7" imgW="1765080" imgH="469800" progId="Equation.3">
                  <p:embed/>
                </p:oleObj>
              </mc:Choice>
              <mc:Fallback>
                <p:oleObj name="Equação" r:id="rId7" imgW="1765080" imgH="469800" progId="Equation.3">
                  <p:embed/>
                  <p:pic>
                    <p:nvPicPr>
                      <p:cNvPr id="38400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438" y="3165476"/>
                        <a:ext cx="3408362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502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84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84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84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13"/>
          <p:cNvSpPr>
            <a:spLocks noChangeArrowheads="1"/>
          </p:cNvSpPr>
          <p:nvPr/>
        </p:nvSpPr>
        <p:spPr bwMode="auto">
          <a:xfrm>
            <a:off x="881063" y="1016018"/>
            <a:ext cx="8269287" cy="4659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47811" name="Text Box 11"/>
          <p:cNvSpPr txBox="1">
            <a:spLocks noChangeArrowheads="1"/>
          </p:cNvSpPr>
          <p:nvPr/>
        </p:nvSpPr>
        <p:spPr bwMode="auto">
          <a:xfrm>
            <a:off x="1738315" y="1135063"/>
            <a:ext cx="21835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000"/>
              <a:t>Domínio do Tempo</a:t>
            </a:r>
          </a:p>
        </p:txBody>
      </p:sp>
      <p:sp>
        <p:nvSpPr>
          <p:cNvPr id="247812" name="Text Box 12"/>
          <p:cNvSpPr txBox="1">
            <a:spLocks noChangeArrowheads="1"/>
          </p:cNvSpPr>
          <p:nvPr/>
        </p:nvSpPr>
        <p:spPr bwMode="auto">
          <a:xfrm>
            <a:off x="5778500" y="1135063"/>
            <a:ext cx="26035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000"/>
              <a:t>Domínio da Frequência</a:t>
            </a:r>
          </a:p>
        </p:txBody>
      </p:sp>
      <p:sp>
        <p:nvSpPr>
          <p:cNvPr id="247813" name="Text Box 15"/>
          <p:cNvSpPr txBox="1">
            <a:spLocks noChangeArrowheads="1"/>
          </p:cNvSpPr>
          <p:nvPr/>
        </p:nvSpPr>
        <p:spPr bwMode="auto">
          <a:xfrm>
            <a:off x="2982914" y="1692275"/>
            <a:ext cx="68480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i="1">
                <a:cs typeface="Times New Roman" pitchFamily="18" charset="0"/>
              </a:rPr>
              <a:t>f</a:t>
            </a:r>
            <a:r>
              <a:rPr lang="en-US">
                <a:cs typeface="Times New Roman" pitchFamily="18" charset="0"/>
              </a:rPr>
              <a:t>(</a:t>
            </a:r>
            <a:r>
              <a:rPr lang="en-US" i="1">
                <a:cs typeface="Times New Roman" pitchFamily="18" charset="0"/>
              </a:rPr>
              <a:t>t</a:t>
            </a:r>
            <a:r>
              <a:rPr lang="en-US">
                <a:cs typeface="Times New Roman" pitchFamily="18" charset="0"/>
              </a:rPr>
              <a:t>)</a:t>
            </a:r>
          </a:p>
        </p:txBody>
      </p:sp>
      <p:sp>
        <p:nvSpPr>
          <p:cNvPr id="247814" name="Text Box 16"/>
          <p:cNvSpPr txBox="1">
            <a:spLocks noChangeArrowheads="1"/>
          </p:cNvSpPr>
          <p:nvPr/>
        </p:nvSpPr>
        <p:spPr bwMode="auto">
          <a:xfrm>
            <a:off x="2927359" y="3543300"/>
            <a:ext cx="1087157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>
                <a:cs typeface="Times New Roman" pitchFamily="18" charset="0"/>
              </a:rPr>
              <a:t>| </a:t>
            </a:r>
            <a:r>
              <a:rPr lang="en-US" i="1">
                <a:cs typeface="Times New Roman" pitchFamily="18" charset="0"/>
              </a:rPr>
              <a:t>f</a:t>
            </a:r>
            <a:r>
              <a:rPr lang="en-US">
                <a:cs typeface="Times New Roman" pitchFamily="18" charset="0"/>
              </a:rPr>
              <a:t>(</a:t>
            </a:r>
            <a:r>
              <a:rPr lang="en-US" i="1">
                <a:cs typeface="Times New Roman" pitchFamily="18" charset="0"/>
              </a:rPr>
              <a:t>t</a:t>
            </a:r>
            <a:r>
              <a:rPr lang="en-US">
                <a:cs typeface="Times New Roman" pitchFamily="18" charset="0"/>
              </a:rPr>
              <a:t>)|</a:t>
            </a:r>
            <a:r>
              <a:rPr lang="en-US" baseline="30000">
                <a:cs typeface="Times New Roman" pitchFamily="18" charset="0"/>
              </a:rPr>
              <a:t>2</a:t>
            </a:r>
            <a:endParaRPr lang="en-US">
              <a:cs typeface="Times New Roman" pitchFamily="18" charset="0"/>
            </a:endParaRPr>
          </a:p>
        </p:txBody>
      </p:sp>
      <p:sp>
        <p:nvSpPr>
          <p:cNvPr id="247815" name="Text Box 17"/>
          <p:cNvSpPr txBox="1">
            <a:spLocks noChangeArrowheads="1"/>
          </p:cNvSpPr>
          <p:nvPr/>
        </p:nvSpPr>
        <p:spPr bwMode="auto">
          <a:xfrm>
            <a:off x="6907223" y="1692275"/>
            <a:ext cx="98937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i="1">
                <a:cs typeface="Times New Roman" pitchFamily="18" charset="0"/>
              </a:rPr>
              <a:t>F</a:t>
            </a:r>
            <a:r>
              <a:rPr lang="en-US">
                <a:cs typeface="Times New Roman" pitchFamily="18" charset="0"/>
              </a:rPr>
              <a:t>(</a:t>
            </a:r>
            <a:r>
              <a:rPr lang="en-US" i="1">
                <a:latin typeface="Symbol" pitchFamily="18" charset="2"/>
                <a:cs typeface="Times New Roman" pitchFamily="18" charset="0"/>
              </a:rPr>
              <a:t>w</a:t>
            </a:r>
            <a:r>
              <a:rPr lang="en-US">
                <a:cs typeface="Times New Roman" pitchFamily="18" charset="0"/>
              </a:rPr>
              <a:t>)</a:t>
            </a:r>
          </a:p>
        </p:txBody>
      </p:sp>
      <p:sp>
        <p:nvSpPr>
          <p:cNvPr id="247816" name="Text Box 18"/>
          <p:cNvSpPr txBox="1">
            <a:spLocks noChangeArrowheads="1"/>
          </p:cNvSpPr>
          <p:nvPr/>
        </p:nvSpPr>
        <p:spPr bwMode="auto">
          <a:xfrm>
            <a:off x="6975484" y="3543300"/>
            <a:ext cx="1289135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>
                <a:cs typeface="Times New Roman" pitchFamily="18" charset="0"/>
              </a:rPr>
              <a:t>|</a:t>
            </a:r>
            <a:r>
              <a:rPr lang="en-US" i="1">
                <a:cs typeface="Times New Roman" pitchFamily="18" charset="0"/>
              </a:rPr>
              <a:t>F</a:t>
            </a:r>
            <a:r>
              <a:rPr lang="en-US">
                <a:cs typeface="Times New Roman" pitchFamily="18" charset="0"/>
              </a:rPr>
              <a:t>(</a:t>
            </a:r>
            <a:r>
              <a:rPr lang="en-US" i="1">
                <a:latin typeface="Symbol" pitchFamily="18" charset="2"/>
                <a:cs typeface="Times New Roman" pitchFamily="18" charset="0"/>
              </a:rPr>
              <a:t>w</a:t>
            </a:r>
            <a:r>
              <a:rPr lang="en-US">
                <a:cs typeface="Times New Roman" pitchFamily="18" charset="0"/>
              </a:rPr>
              <a:t>)|</a:t>
            </a:r>
            <a:r>
              <a:rPr lang="en-US" baseline="30000">
                <a:cs typeface="Times New Roman" pitchFamily="18" charset="0"/>
              </a:rPr>
              <a:t>2</a:t>
            </a:r>
            <a:endParaRPr lang="en-US">
              <a:cs typeface="Times New Roman" pitchFamily="18" charset="0"/>
            </a:endParaRPr>
          </a:p>
        </p:txBody>
      </p:sp>
      <p:sp>
        <p:nvSpPr>
          <p:cNvPr id="247817" name="Text Box 19"/>
          <p:cNvSpPr txBox="1">
            <a:spLocks noChangeArrowheads="1"/>
          </p:cNvSpPr>
          <p:nvPr/>
        </p:nvSpPr>
        <p:spPr bwMode="auto">
          <a:xfrm>
            <a:off x="4395786" y="2881330"/>
            <a:ext cx="263214" cy="430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200" i="1">
                <a:cs typeface="Times New Roman" pitchFamily="18" charset="0"/>
              </a:rPr>
              <a:t>t</a:t>
            </a:r>
            <a:endParaRPr lang="en-US" sz="2200">
              <a:cs typeface="Times New Roman" pitchFamily="18" charset="0"/>
            </a:endParaRPr>
          </a:p>
        </p:txBody>
      </p:sp>
      <p:sp>
        <p:nvSpPr>
          <p:cNvPr id="247818" name="Text Box 20"/>
          <p:cNvSpPr txBox="1">
            <a:spLocks noChangeArrowheads="1"/>
          </p:cNvSpPr>
          <p:nvPr/>
        </p:nvSpPr>
        <p:spPr bwMode="auto">
          <a:xfrm>
            <a:off x="8348668" y="2855931"/>
            <a:ext cx="419101" cy="396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000" i="1">
                <a:latin typeface="Symbol" pitchFamily="18" charset="2"/>
                <a:cs typeface="Times New Roman" pitchFamily="18" charset="0"/>
              </a:rPr>
              <a:t>w</a:t>
            </a:r>
            <a:endParaRPr lang="en-US" sz="2000">
              <a:latin typeface="Symbol" pitchFamily="18" charset="2"/>
              <a:cs typeface="Times New Roman" pitchFamily="18" charset="0"/>
            </a:endParaRPr>
          </a:p>
        </p:txBody>
      </p:sp>
      <p:sp>
        <p:nvSpPr>
          <p:cNvPr id="247819" name="Text Box 21"/>
          <p:cNvSpPr txBox="1">
            <a:spLocks noChangeArrowheads="1"/>
          </p:cNvSpPr>
          <p:nvPr/>
        </p:nvSpPr>
        <p:spPr bwMode="auto">
          <a:xfrm>
            <a:off x="4395786" y="4732355"/>
            <a:ext cx="263214" cy="430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200" i="1">
                <a:cs typeface="Times New Roman" pitchFamily="18" charset="0"/>
              </a:rPr>
              <a:t>t</a:t>
            </a:r>
            <a:endParaRPr lang="en-US" sz="2200">
              <a:cs typeface="Times New Roman" pitchFamily="18" charset="0"/>
            </a:endParaRPr>
          </a:p>
        </p:txBody>
      </p:sp>
      <p:sp>
        <p:nvSpPr>
          <p:cNvPr id="247820" name="Text Box 22"/>
          <p:cNvSpPr txBox="1">
            <a:spLocks noChangeArrowheads="1"/>
          </p:cNvSpPr>
          <p:nvPr/>
        </p:nvSpPr>
        <p:spPr bwMode="auto">
          <a:xfrm>
            <a:off x="8345488" y="4732356"/>
            <a:ext cx="420687" cy="396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000" i="1">
                <a:latin typeface="Symbol" pitchFamily="18" charset="2"/>
                <a:cs typeface="Times New Roman" pitchFamily="18" charset="0"/>
              </a:rPr>
              <a:t>w</a:t>
            </a:r>
            <a:endParaRPr lang="en-US" sz="2000">
              <a:latin typeface="Symbol" pitchFamily="18" charset="2"/>
              <a:cs typeface="Times New Roman" pitchFamily="18" charset="0"/>
            </a:endParaRPr>
          </a:p>
        </p:txBody>
      </p:sp>
      <p:sp>
        <p:nvSpPr>
          <p:cNvPr id="247821" name="Text Box 8"/>
          <p:cNvSpPr txBox="1">
            <a:spLocks noChangeArrowheads="1"/>
          </p:cNvSpPr>
          <p:nvPr/>
        </p:nvSpPr>
        <p:spPr bwMode="auto">
          <a:xfrm>
            <a:off x="25400" y="6024581"/>
            <a:ext cx="98234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000"/>
              <a:t>As duas áreas (isto é a energia do sinal ) tem o mesmo valor tanto no tempo quanto na frequência.</a:t>
            </a:r>
          </a:p>
        </p:txBody>
      </p:sp>
      <p:sp>
        <p:nvSpPr>
          <p:cNvPr id="247822" name="Line 9"/>
          <p:cNvSpPr>
            <a:spLocks noChangeShapeType="1"/>
          </p:cNvSpPr>
          <p:nvPr/>
        </p:nvSpPr>
        <p:spPr bwMode="auto">
          <a:xfrm flipV="1">
            <a:off x="3033713" y="5276850"/>
            <a:ext cx="0" cy="66675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47823" name="Line 10"/>
          <p:cNvSpPr>
            <a:spLocks noChangeShapeType="1"/>
          </p:cNvSpPr>
          <p:nvPr/>
        </p:nvSpPr>
        <p:spPr bwMode="auto">
          <a:xfrm flipV="1">
            <a:off x="3198812" y="5276850"/>
            <a:ext cx="2951163" cy="66675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grpSp>
        <p:nvGrpSpPr>
          <p:cNvPr id="247824" name="Group 70"/>
          <p:cNvGrpSpPr>
            <a:grpSpLocks/>
          </p:cNvGrpSpPr>
          <p:nvPr/>
        </p:nvGrpSpPr>
        <p:grpSpPr bwMode="auto">
          <a:xfrm>
            <a:off x="1125538" y="2209800"/>
            <a:ext cx="3549650" cy="1138238"/>
            <a:chOff x="758" y="1392"/>
            <a:chExt cx="1856" cy="717"/>
          </a:xfrm>
        </p:grpSpPr>
        <p:sp>
          <p:nvSpPr>
            <p:cNvPr id="247855" name="Freeform 38"/>
            <p:cNvSpPr>
              <a:spLocks/>
            </p:cNvSpPr>
            <p:nvPr/>
          </p:nvSpPr>
          <p:spPr bwMode="auto">
            <a:xfrm flipH="1">
              <a:off x="1686" y="1392"/>
              <a:ext cx="928" cy="717"/>
            </a:xfrm>
            <a:custGeom>
              <a:avLst/>
              <a:gdLst>
                <a:gd name="T0" fmla="*/ 0 w 279"/>
                <a:gd name="T1" fmla="*/ 2147483647 h 264"/>
                <a:gd name="T2" fmla="*/ 2147483647 w 279"/>
                <a:gd name="T3" fmla="*/ 2147483647 h 264"/>
                <a:gd name="T4" fmla="*/ 2147483647 w 279"/>
                <a:gd name="T5" fmla="*/ 2147483647 h 264"/>
                <a:gd name="T6" fmla="*/ 2147483647 w 279"/>
                <a:gd name="T7" fmla="*/ 2147483647 h 264"/>
                <a:gd name="T8" fmla="*/ 2147483647 w 279"/>
                <a:gd name="T9" fmla="*/ 0 h 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9"/>
                <a:gd name="T16" fmla="*/ 0 h 264"/>
                <a:gd name="T17" fmla="*/ 279 w 279"/>
                <a:gd name="T18" fmla="*/ 264 h 2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9" h="264">
                  <a:moveTo>
                    <a:pt x="0" y="264"/>
                  </a:moveTo>
                  <a:cubicBezTo>
                    <a:pt x="50" y="263"/>
                    <a:pt x="100" y="263"/>
                    <a:pt x="132" y="234"/>
                  </a:cubicBezTo>
                  <a:cubicBezTo>
                    <a:pt x="164" y="205"/>
                    <a:pt x="176" y="128"/>
                    <a:pt x="192" y="93"/>
                  </a:cubicBezTo>
                  <a:cubicBezTo>
                    <a:pt x="208" y="58"/>
                    <a:pt x="216" y="37"/>
                    <a:pt x="231" y="21"/>
                  </a:cubicBezTo>
                  <a:cubicBezTo>
                    <a:pt x="246" y="5"/>
                    <a:pt x="262" y="2"/>
                    <a:pt x="279" y="0"/>
                  </a:cubicBezTo>
                </a:path>
              </a:pathLst>
            </a:custGeom>
            <a:noFill/>
            <a:ln w="57150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47856" name="Freeform 51"/>
            <p:cNvSpPr>
              <a:spLocks/>
            </p:cNvSpPr>
            <p:nvPr/>
          </p:nvSpPr>
          <p:spPr bwMode="auto">
            <a:xfrm>
              <a:off x="758" y="1392"/>
              <a:ext cx="928" cy="717"/>
            </a:xfrm>
            <a:custGeom>
              <a:avLst/>
              <a:gdLst>
                <a:gd name="T0" fmla="*/ 0 w 279"/>
                <a:gd name="T1" fmla="*/ 2147483647 h 264"/>
                <a:gd name="T2" fmla="*/ 2147483647 w 279"/>
                <a:gd name="T3" fmla="*/ 2147483647 h 264"/>
                <a:gd name="T4" fmla="*/ 2147483647 w 279"/>
                <a:gd name="T5" fmla="*/ 2147483647 h 264"/>
                <a:gd name="T6" fmla="*/ 2147483647 w 279"/>
                <a:gd name="T7" fmla="*/ 2147483647 h 264"/>
                <a:gd name="T8" fmla="*/ 2147483647 w 279"/>
                <a:gd name="T9" fmla="*/ 0 h 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9"/>
                <a:gd name="T16" fmla="*/ 0 h 264"/>
                <a:gd name="T17" fmla="*/ 279 w 279"/>
                <a:gd name="T18" fmla="*/ 264 h 2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9" h="264">
                  <a:moveTo>
                    <a:pt x="0" y="264"/>
                  </a:moveTo>
                  <a:cubicBezTo>
                    <a:pt x="50" y="263"/>
                    <a:pt x="100" y="263"/>
                    <a:pt x="132" y="234"/>
                  </a:cubicBezTo>
                  <a:cubicBezTo>
                    <a:pt x="164" y="205"/>
                    <a:pt x="176" y="128"/>
                    <a:pt x="192" y="93"/>
                  </a:cubicBezTo>
                  <a:cubicBezTo>
                    <a:pt x="208" y="58"/>
                    <a:pt x="216" y="37"/>
                    <a:pt x="231" y="21"/>
                  </a:cubicBezTo>
                  <a:cubicBezTo>
                    <a:pt x="246" y="5"/>
                    <a:pt x="262" y="2"/>
                    <a:pt x="279" y="0"/>
                  </a:cubicBezTo>
                </a:path>
              </a:pathLst>
            </a:custGeom>
            <a:noFill/>
            <a:ln w="57150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47825" name="Group 58"/>
          <p:cNvGrpSpPr>
            <a:grpSpLocks/>
          </p:cNvGrpSpPr>
          <p:nvPr/>
        </p:nvGrpSpPr>
        <p:grpSpPr bwMode="auto">
          <a:xfrm>
            <a:off x="5551487" y="1587500"/>
            <a:ext cx="2786063" cy="1638300"/>
            <a:chOff x="3636" y="2568"/>
            <a:chExt cx="1620" cy="1032"/>
          </a:xfrm>
        </p:grpSpPr>
        <p:sp>
          <p:nvSpPr>
            <p:cNvPr id="247853" name="Line 59"/>
            <p:cNvSpPr>
              <a:spLocks noChangeShapeType="1"/>
            </p:cNvSpPr>
            <p:nvPr/>
          </p:nvSpPr>
          <p:spPr bwMode="auto">
            <a:xfrm>
              <a:off x="3636" y="3527"/>
              <a:ext cx="16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47854" name="Line 60"/>
            <p:cNvSpPr>
              <a:spLocks noChangeShapeType="1"/>
            </p:cNvSpPr>
            <p:nvPr/>
          </p:nvSpPr>
          <p:spPr bwMode="auto">
            <a:xfrm rot="-5400000">
              <a:off x="3900" y="3084"/>
              <a:ext cx="10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47826" name="Group 61"/>
          <p:cNvGrpSpPr>
            <a:grpSpLocks/>
          </p:cNvGrpSpPr>
          <p:nvPr/>
        </p:nvGrpSpPr>
        <p:grpSpPr bwMode="auto">
          <a:xfrm>
            <a:off x="5551487" y="3467100"/>
            <a:ext cx="2786063" cy="1638300"/>
            <a:chOff x="3636" y="2568"/>
            <a:chExt cx="1620" cy="1032"/>
          </a:xfrm>
        </p:grpSpPr>
        <p:sp>
          <p:nvSpPr>
            <p:cNvPr id="247851" name="Line 62"/>
            <p:cNvSpPr>
              <a:spLocks noChangeShapeType="1"/>
            </p:cNvSpPr>
            <p:nvPr/>
          </p:nvSpPr>
          <p:spPr bwMode="auto">
            <a:xfrm>
              <a:off x="3636" y="3527"/>
              <a:ext cx="16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47852" name="Line 63"/>
            <p:cNvSpPr>
              <a:spLocks noChangeShapeType="1"/>
            </p:cNvSpPr>
            <p:nvPr/>
          </p:nvSpPr>
          <p:spPr bwMode="auto">
            <a:xfrm rot="-5400000">
              <a:off x="3900" y="3084"/>
              <a:ext cx="10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47827" name="Group 64"/>
          <p:cNvGrpSpPr>
            <a:grpSpLocks/>
          </p:cNvGrpSpPr>
          <p:nvPr/>
        </p:nvGrpSpPr>
        <p:grpSpPr bwMode="auto">
          <a:xfrm>
            <a:off x="1562100" y="3467100"/>
            <a:ext cx="2786063" cy="1638300"/>
            <a:chOff x="3636" y="2568"/>
            <a:chExt cx="1620" cy="1032"/>
          </a:xfrm>
        </p:grpSpPr>
        <p:sp>
          <p:nvSpPr>
            <p:cNvPr id="247849" name="Line 65"/>
            <p:cNvSpPr>
              <a:spLocks noChangeShapeType="1"/>
            </p:cNvSpPr>
            <p:nvPr/>
          </p:nvSpPr>
          <p:spPr bwMode="auto">
            <a:xfrm>
              <a:off x="3636" y="3527"/>
              <a:ext cx="16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47850" name="Line 66"/>
            <p:cNvSpPr>
              <a:spLocks noChangeShapeType="1"/>
            </p:cNvSpPr>
            <p:nvPr/>
          </p:nvSpPr>
          <p:spPr bwMode="auto">
            <a:xfrm rot="-5400000">
              <a:off x="3900" y="3084"/>
              <a:ext cx="10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47828" name="Group 67"/>
          <p:cNvGrpSpPr>
            <a:grpSpLocks/>
          </p:cNvGrpSpPr>
          <p:nvPr/>
        </p:nvGrpSpPr>
        <p:grpSpPr bwMode="auto">
          <a:xfrm>
            <a:off x="1562100" y="1587500"/>
            <a:ext cx="2786063" cy="1638300"/>
            <a:chOff x="3636" y="2568"/>
            <a:chExt cx="1620" cy="1032"/>
          </a:xfrm>
        </p:grpSpPr>
        <p:sp>
          <p:nvSpPr>
            <p:cNvPr id="247847" name="Line 68"/>
            <p:cNvSpPr>
              <a:spLocks noChangeShapeType="1"/>
            </p:cNvSpPr>
            <p:nvPr/>
          </p:nvSpPr>
          <p:spPr bwMode="auto">
            <a:xfrm>
              <a:off x="3636" y="3527"/>
              <a:ext cx="16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47848" name="Line 69"/>
            <p:cNvSpPr>
              <a:spLocks noChangeShapeType="1"/>
            </p:cNvSpPr>
            <p:nvPr/>
          </p:nvSpPr>
          <p:spPr bwMode="auto">
            <a:xfrm rot="-5400000">
              <a:off x="3900" y="3084"/>
              <a:ext cx="10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47829" name="Group 71"/>
          <p:cNvGrpSpPr>
            <a:grpSpLocks/>
          </p:cNvGrpSpPr>
          <p:nvPr/>
        </p:nvGrpSpPr>
        <p:grpSpPr bwMode="auto">
          <a:xfrm>
            <a:off x="1839923" y="4114800"/>
            <a:ext cx="2092325" cy="833438"/>
            <a:chOff x="758" y="1392"/>
            <a:chExt cx="1856" cy="717"/>
          </a:xfrm>
        </p:grpSpPr>
        <p:sp>
          <p:nvSpPr>
            <p:cNvPr id="247845" name="Freeform 72"/>
            <p:cNvSpPr>
              <a:spLocks/>
            </p:cNvSpPr>
            <p:nvPr/>
          </p:nvSpPr>
          <p:spPr bwMode="auto">
            <a:xfrm flipH="1">
              <a:off x="1686" y="1392"/>
              <a:ext cx="928" cy="717"/>
            </a:xfrm>
            <a:custGeom>
              <a:avLst/>
              <a:gdLst>
                <a:gd name="T0" fmla="*/ 0 w 279"/>
                <a:gd name="T1" fmla="*/ 2147483647 h 264"/>
                <a:gd name="T2" fmla="*/ 2147483647 w 279"/>
                <a:gd name="T3" fmla="*/ 2147483647 h 264"/>
                <a:gd name="T4" fmla="*/ 2147483647 w 279"/>
                <a:gd name="T5" fmla="*/ 2147483647 h 264"/>
                <a:gd name="T6" fmla="*/ 2147483647 w 279"/>
                <a:gd name="T7" fmla="*/ 2147483647 h 264"/>
                <a:gd name="T8" fmla="*/ 2147483647 w 279"/>
                <a:gd name="T9" fmla="*/ 0 h 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9"/>
                <a:gd name="T16" fmla="*/ 0 h 264"/>
                <a:gd name="T17" fmla="*/ 279 w 279"/>
                <a:gd name="T18" fmla="*/ 264 h 2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9" h="264">
                  <a:moveTo>
                    <a:pt x="0" y="264"/>
                  </a:moveTo>
                  <a:cubicBezTo>
                    <a:pt x="50" y="263"/>
                    <a:pt x="100" y="263"/>
                    <a:pt x="132" y="234"/>
                  </a:cubicBezTo>
                  <a:cubicBezTo>
                    <a:pt x="164" y="205"/>
                    <a:pt x="176" y="128"/>
                    <a:pt x="192" y="93"/>
                  </a:cubicBezTo>
                  <a:cubicBezTo>
                    <a:pt x="208" y="58"/>
                    <a:pt x="216" y="37"/>
                    <a:pt x="231" y="21"/>
                  </a:cubicBezTo>
                  <a:cubicBezTo>
                    <a:pt x="246" y="5"/>
                    <a:pt x="262" y="2"/>
                    <a:pt x="279" y="0"/>
                  </a:cubicBezTo>
                </a:path>
              </a:pathLst>
            </a:custGeom>
            <a:noFill/>
            <a:ln w="57150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47846" name="Freeform 73"/>
            <p:cNvSpPr>
              <a:spLocks/>
            </p:cNvSpPr>
            <p:nvPr/>
          </p:nvSpPr>
          <p:spPr bwMode="auto">
            <a:xfrm>
              <a:off x="758" y="1392"/>
              <a:ext cx="928" cy="717"/>
            </a:xfrm>
            <a:custGeom>
              <a:avLst/>
              <a:gdLst>
                <a:gd name="T0" fmla="*/ 0 w 279"/>
                <a:gd name="T1" fmla="*/ 2147483647 h 264"/>
                <a:gd name="T2" fmla="*/ 2147483647 w 279"/>
                <a:gd name="T3" fmla="*/ 2147483647 h 264"/>
                <a:gd name="T4" fmla="*/ 2147483647 w 279"/>
                <a:gd name="T5" fmla="*/ 2147483647 h 264"/>
                <a:gd name="T6" fmla="*/ 2147483647 w 279"/>
                <a:gd name="T7" fmla="*/ 2147483647 h 264"/>
                <a:gd name="T8" fmla="*/ 2147483647 w 279"/>
                <a:gd name="T9" fmla="*/ 0 h 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9"/>
                <a:gd name="T16" fmla="*/ 0 h 264"/>
                <a:gd name="T17" fmla="*/ 279 w 279"/>
                <a:gd name="T18" fmla="*/ 264 h 2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9" h="264">
                  <a:moveTo>
                    <a:pt x="0" y="264"/>
                  </a:moveTo>
                  <a:cubicBezTo>
                    <a:pt x="50" y="263"/>
                    <a:pt x="100" y="263"/>
                    <a:pt x="132" y="234"/>
                  </a:cubicBezTo>
                  <a:cubicBezTo>
                    <a:pt x="164" y="205"/>
                    <a:pt x="176" y="128"/>
                    <a:pt x="192" y="93"/>
                  </a:cubicBezTo>
                  <a:cubicBezTo>
                    <a:pt x="208" y="58"/>
                    <a:pt x="216" y="37"/>
                    <a:pt x="231" y="21"/>
                  </a:cubicBezTo>
                  <a:cubicBezTo>
                    <a:pt x="246" y="5"/>
                    <a:pt x="262" y="2"/>
                    <a:pt x="279" y="0"/>
                  </a:cubicBezTo>
                </a:path>
              </a:pathLst>
            </a:custGeom>
            <a:noFill/>
            <a:ln w="57150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47830" name="Freeform 75"/>
          <p:cNvSpPr>
            <a:spLocks/>
          </p:cNvSpPr>
          <p:nvPr/>
        </p:nvSpPr>
        <p:spPr bwMode="auto">
          <a:xfrm flipH="1">
            <a:off x="1389063" y="4867293"/>
            <a:ext cx="784225" cy="68263"/>
          </a:xfrm>
          <a:custGeom>
            <a:avLst/>
            <a:gdLst>
              <a:gd name="T0" fmla="*/ 0 w 279"/>
              <a:gd name="T1" fmla="*/ 2147483647 h 264"/>
              <a:gd name="T2" fmla="*/ 2147483647 w 279"/>
              <a:gd name="T3" fmla="*/ 2147483647 h 264"/>
              <a:gd name="T4" fmla="*/ 2147483647 w 279"/>
              <a:gd name="T5" fmla="*/ 2147483647 h 264"/>
              <a:gd name="T6" fmla="*/ 2147483647 w 279"/>
              <a:gd name="T7" fmla="*/ 2147483647 h 264"/>
              <a:gd name="T8" fmla="*/ 2147483647 w 279"/>
              <a:gd name="T9" fmla="*/ 0 h 2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9"/>
              <a:gd name="T16" fmla="*/ 0 h 264"/>
              <a:gd name="T17" fmla="*/ 279 w 279"/>
              <a:gd name="T18" fmla="*/ 264 h 26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9" h="264">
                <a:moveTo>
                  <a:pt x="0" y="264"/>
                </a:moveTo>
                <a:cubicBezTo>
                  <a:pt x="50" y="263"/>
                  <a:pt x="100" y="263"/>
                  <a:pt x="132" y="234"/>
                </a:cubicBezTo>
                <a:cubicBezTo>
                  <a:pt x="164" y="205"/>
                  <a:pt x="176" y="128"/>
                  <a:pt x="192" y="93"/>
                </a:cubicBezTo>
                <a:cubicBezTo>
                  <a:pt x="208" y="58"/>
                  <a:pt x="216" y="37"/>
                  <a:pt x="231" y="21"/>
                </a:cubicBezTo>
                <a:cubicBezTo>
                  <a:pt x="246" y="5"/>
                  <a:pt x="262" y="2"/>
                  <a:pt x="279" y="0"/>
                </a:cubicBezTo>
              </a:path>
            </a:pathLst>
          </a:custGeom>
          <a:noFill/>
          <a:ln w="5715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47831" name="Freeform 77"/>
          <p:cNvSpPr>
            <a:spLocks/>
          </p:cNvSpPr>
          <p:nvPr/>
        </p:nvSpPr>
        <p:spPr bwMode="auto">
          <a:xfrm>
            <a:off x="3673475" y="4867293"/>
            <a:ext cx="784225" cy="68263"/>
          </a:xfrm>
          <a:custGeom>
            <a:avLst/>
            <a:gdLst>
              <a:gd name="T0" fmla="*/ 0 w 279"/>
              <a:gd name="T1" fmla="*/ 2147483647 h 264"/>
              <a:gd name="T2" fmla="*/ 2147483647 w 279"/>
              <a:gd name="T3" fmla="*/ 2147483647 h 264"/>
              <a:gd name="T4" fmla="*/ 2147483647 w 279"/>
              <a:gd name="T5" fmla="*/ 2147483647 h 264"/>
              <a:gd name="T6" fmla="*/ 2147483647 w 279"/>
              <a:gd name="T7" fmla="*/ 2147483647 h 264"/>
              <a:gd name="T8" fmla="*/ 2147483647 w 279"/>
              <a:gd name="T9" fmla="*/ 0 h 2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9"/>
              <a:gd name="T16" fmla="*/ 0 h 264"/>
              <a:gd name="T17" fmla="*/ 279 w 279"/>
              <a:gd name="T18" fmla="*/ 264 h 26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9" h="264">
                <a:moveTo>
                  <a:pt x="0" y="264"/>
                </a:moveTo>
                <a:cubicBezTo>
                  <a:pt x="50" y="263"/>
                  <a:pt x="100" y="263"/>
                  <a:pt x="132" y="234"/>
                </a:cubicBezTo>
                <a:cubicBezTo>
                  <a:pt x="164" y="205"/>
                  <a:pt x="176" y="128"/>
                  <a:pt x="192" y="93"/>
                </a:cubicBezTo>
                <a:cubicBezTo>
                  <a:pt x="208" y="58"/>
                  <a:pt x="216" y="37"/>
                  <a:pt x="231" y="21"/>
                </a:cubicBezTo>
                <a:cubicBezTo>
                  <a:pt x="246" y="5"/>
                  <a:pt x="262" y="2"/>
                  <a:pt x="279" y="0"/>
                </a:cubicBezTo>
              </a:path>
            </a:pathLst>
          </a:custGeom>
          <a:noFill/>
          <a:ln w="5715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pt-BR"/>
          </a:p>
        </p:txBody>
      </p:sp>
      <p:grpSp>
        <p:nvGrpSpPr>
          <p:cNvPr id="247832" name="Group 52"/>
          <p:cNvGrpSpPr>
            <a:grpSpLocks/>
          </p:cNvGrpSpPr>
          <p:nvPr/>
        </p:nvGrpSpPr>
        <p:grpSpPr bwMode="auto">
          <a:xfrm>
            <a:off x="5805491" y="2214563"/>
            <a:ext cx="2181225" cy="919162"/>
            <a:chOff x="738" y="2915"/>
            <a:chExt cx="1268" cy="627"/>
          </a:xfrm>
        </p:grpSpPr>
        <p:sp>
          <p:nvSpPr>
            <p:cNvPr id="247840" name="Line 53"/>
            <p:cNvSpPr>
              <a:spLocks noChangeShapeType="1"/>
            </p:cNvSpPr>
            <p:nvPr/>
          </p:nvSpPr>
          <p:spPr bwMode="auto">
            <a:xfrm>
              <a:off x="1093" y="2915"/>
              <a:ext cx="0" cy="627"/>
            </a:xfrm>
            <a:prstGeom prst="line">
              <a:avLst/>
            </a:prstGeom>
            <a:noFill/>
            <a:ln w="57150">
              <a:solidFill>
                <a:srgbClr val="99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47841" name="Line 54"/>
            <p:cNvSpPr>
              <a:spLocks noChangeShapeType="1"/>
            </p:cNvSpPr>
            <p:nvPr/>
          </p:nvSpPr>
          <p:spPr bwMode="auto">
            <a:xfrm rot="5400000">
              <a:off x="923" y="3339"/>
              <a:ext cx="0" cy="370"/>
            </a:xfrm>
            <a:prstGeom prst="line">
              <a:avLst/>
            </a:prstGeom>
            <a:noFill/>
            <a:ln w="57150">
              <a:solidFill>
                <a:srgbClr val="99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47842" name="Line 55"/>
            <p:cNvSpPr>
              <a:spLocks noChangeShapeType="1"/>
            </p:cNvSpPr>
            <p:nvPr/>
          </p:nvSpPr>
          <p:spPr bwMode="auto">
            <a:xfrm>
              <a:off x="1637" y="2915"/>
              <a:ext cx="0" cy="627"/>
            </a:xfrm>
            <a:prstGeom prst="line">
              <a:avLst/>
            </a:prstGeom>
            <a:noFill/>
            <a:ln w="57150">
              <a:solidFill>
                <a:srgbClr val="99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47843" name="Line 56"/>
            <p:cNvSpPr>
              <a:spLocks noChangeShapeType="1"/>
            </p:cNvSpPr>
            <p:nvPr/>
          </p:nvSpPr>
          <p:spPr bwMode="auto">
            <a:xfrm rot="16200000" flipH="1">
              <a:off x="1821" y="3341"/>
              <a:ext cx="0" cy="370"/>
            </a:xfrm>
            <a:prstGeom prst="line">
              <a:avLst/>
            </a:prstGeom>
            <a:noFill/>
            <a:ln w="57150">
              <a:solidFill>
                <a:srgbClr val="99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47844" name="Line 57"/>
            <p:cNvSpPr>
              <a:spLocks noChangeShapeType="1"/>
            </p:cNvSpPr>
            <p:nvPr/>
          </p:nvSpPr>
          <p:spPr bwMode="auto">
            <a:xfrm rot="16200000" flipH="1">
              <a:off x="1366" y="2673"/>
              <a:ext cx="0" cy="519"/>
            </a:xfrm>
            <a:prstGeom prst="line">
              <a:avLst/>
            </a:prstGeom>
            <a:noFill/>
            <a:ln w="57150">
              <a:solidFill>
                <a:srgbClr val="99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47833" name="Group 78"/>
          <p:cNvGrpSpPr>
            <a:grpSpLocks/>
          </p:cNvGrpSpPr>
          <p:nvPr/>
        </p:nvGrpSpPr>
        <p:grpSpPr bwMode="auto">
          <a:xfrm>
            <a:off x="5805491" y="4081463"/>
            <a:ext cx="2181225" cy="919162"/>
            <a:chOff x="738" y="2915"/>
            <a:chExt cx="1268" cy="627"/>
          </a:xfrm>
        </p:grpSpPr>
        <p:sp>
          <p:nvSpPr>
            <p:cNvPr id="247835" name="Line 79"/>
            <p:cNvSpPr>
              <a:spLocks noChangeShapeType="1"/>
            </p:cNvSpPr>
            <p:nvPr/>
          </p:nvSpPr>
          <p:spPr bwMode="auto">
            <a:xfrm>
              <a:off x="1093" y="2915"/>
              <a:ext cx="0" cy="627"/>
            </a:xfrm>
            <a:prstGeom prst="line">
              <a:avLst/>
            </a:prstGeom>
            <a:noFill/>
            <a:ln w="57150">
              <a:solidFill>
                <a:srgbClr val="99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47836" name="Line 80"/>
            <p:cNvSpPr>
              <a:spLocks noChangeShapeType="1"/>
            </p:cNvSpPr>
            <p:nvPr/>
          </p:nvSpPr>
          <p:spPr bwMode="auto">
            <a:xfrm rot="5400000">
              <a:off x="923" y="3339"/>
              <a:ext cx="0" cy="370"/>
            </a:xfrm>
            <a:prstGeom prst="line">
              <a:avLst/>
            </a:prstGeom>
            <a:noFill/>
            <a:ln w="57150">
              <a:solidFill>
                <a:srgbClr val="99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47837" name="Line 81"/>
            <p:cNvSpPr>
              <a:spLocks noChangeShapeType="1"/>
            </p:cNvSpPr>
            <p:nvPr/>
          </p:nvSpPr>
          <p:spPr bwMode="auto">
            <a:xfrm>
              <a:off x="1637" y="2915"/>
              <a:ext cx="0" cy="627"/>
            </a:xfrm>
            <a:prstGeom prst="line">
              <a:avLst/>
            </a:prstGeom>
            <a:noFill/>
            <a:ln w="57150">
              <a:solidFill>
                <a:srgbClr val="99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47838" name="Line 82"/>
            <p:cNvSpPr>
              <a:spLocks noChangeShapeType="1"/>
            </p:cNvSpPr>
            <p:nvPr/>
          </p:nvSpPr>
          <p:spPr bwMode="auto">
            <a:xfrm rot="16200000" flipH="1">
              <a:off x="1821" y="3341"/>
              <a:ext cx="0" cy="370"/>
            </a:xfrm>
            <a:prstGeom prst="line">
              <a:avLst/>
            </a:prstGeom>
            <a:noFill/>
            <a:ln w="57150">
              <a:solidFill>
                <a:srgbClr val="99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47839" name="Line 83"/>
            <p:cNvSpPr>
              <a:spLocks noChangeShapeType="1"/>
            </p:cNvSpPr>
            <p:nvPr/>
          </p:nvSpPr>
          <p:spPr bwMode="auto">
            <a:xfrm rot="16200000" flipH="1">
              <a:off x="1366" y="2673"/>
              <a:ext cx="0" cy="519"/>
            </a:xfrm>
            <a:prstGeom prst="line">
              <a:avLst/>
            </a:prstGeom>
            <a:noFill/>
            <a:ln w="57150">
              <a:solidFill>
                <a:srgbClr val="99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47834" name="Título 4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Teorema de Parseval em ação</a:t>
            </a:r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88712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Ex.5 – Energia em e</a:t>
            </a:r>
            <a:r>
              <a:rPr lang="en-US" baseline="30000" smtClean="0"/>
              <a:t>-a|t|</a:t>
            </a:r>
            <a:endParaRPr lang="pt-BR" baseline="30000" smtClean="0"/>
          </a:p>
        </p:txBody>
      </p:sp>
      <p:sp>
        <p:nvSpPr>
          <p:cNvPr id="248835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Pelo lado esquerdo da equação do teorema de Parseval ( ou pelo tempo ) :</a:t>
            </a:r>
            <a:endParaRPr lang="pt-BR" smtClean="0"/>
          </a:p>
        </p:txBody>
      </p:sp>
      <p:pic>
        <p:nvPicPr>
          <p:cNvPr id="2488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6" y="2571750"/>
            <a:ext cx="6362701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491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Exercicios de Transformadas de Laplace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Encontre a transformada de Laplace F(s) para :</a:t>
            </a:r>
          </a:p>
          <a:p>
            <a:pPr lvl="1"/>
            <a:r>
              <a:rPr lang="pt-BR" dirty="0" smtClean="0"/>
              <a:t>f(t) = t</a:t>
            </a:r>
            <a:r>
              <a:rPr lang="pt-BR" baseline="30000" dirty="0" smtClean="0"/>
              <a:t>2</a:t>
            </a:r>
            <a:r>
              <a:rPr lang="pt-BR" dirty="0" smtClean="0"/>
              <a:t>.e</a:t>
            </a:r>
            <a:r>
              <a:rPr lang="pt-BR" baseline="30000" dirty="0" smtClean="0"/>
              <a:t>-3t</a:t>
            </a:r>
            <a:r>
              <a:rPr lang="pt-BR" dirty="0" smtClean="0"/>
              <a:t>,t&gt;0 </a:t>
            </a:r>
          </a:p>
          <a:p>
            <a:pPr lvl="1"/>
            <a:endParaRPr lang="pt-BR" dirty="0" smtClean="0"/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f(t) = </a:t>
            </a:r>
            <a:r>
              <a:rPr lang="el-GR" dirty="0" smtClean="0"/>
              <a:t>δ</a:t>
            </a:r>
            <a:r>
              <a:rPr lang="pt-BR" dirty="0" smtClean="0"/>
              <a:t>(t-T), t&gt;=0</a:t>
            </a:r>
          </a:p>
          <a:p>
            <a:pPr lvl="1"/>
            <a:endParaRPr lang="pt-BR" dirty="0" smtClean="0"/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f(t) = e</a:t>
            </a:r>
            <a:r>
              <a:rPr lang="pt-BR" baseline="30000" dirty="0" smtClean="0"/>
              <a:t>-4t</a:t>
            </a:r>
            <a:r>
              <a:rPr lang="pt-BR" dirty="0" smtClean="0"/>
              <a:t>.sen(5t), t&gt;=0</a:t>
            </a:r>
            <a:endParaRPr lang="el-GR" dirty="0" smtClean="0"/>
          </a:p>
        </p:txBody>
      </p:sp>
      <p:graphicFrame>
        <p:nvGraphicFramePr>
          <p:cNvPr id="125956" name="Object 2"/>
          <p:cNvGraphicFramePr>
            <a:graphicFrameLocks noChangeAspect="1"/>
          </p:cNvGraphicFramePr>
          <p:nvPr/>
        </p:nvGraphicFramePr>
        <p:xfrm>
          <a:off x="2220916" y="2247900"/>
          <a:ext cx="460375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3" name="Equation" r:id="rId3" imgW="1942920" imgH="419040" progId="Equation.3">
                  <p:embed/>
                </p:oleObj>
              </mc:Choice>
              <mc:Fallback>
                <p:oleObj name="Equation" r:id="rId3" imgW="1942920" imgH="4190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0916" y="2247900"/>
                        <a:ext cx="460375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58" name="Object 3"/>
          <p:cNvGraphicFramePr>
            <a:graphicFrameLocks noChangeAspect="1"/>
          </p:cNvGraphicFramePr>
          <p:nvPr/>
        </p:nvGraphicFramePr>
        <p:xfrm>
          <a:off x="2251077" y="4103688"/>
          <a:ext cx="49339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4" name="Equation" r:id="rId5" imgW="2082600" imgH="228600" progId="Equation.3">
                  <p:embed/>
                </p:oleObj>
              </mc:Choice>
              <mc:Fallback>
                <p:oleObj name="Equation" r:id="rId5" imgW="2082600" imgH="228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1077" y="4103688"/>
                        <a:ext cx="493395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59" name="Object 4"/>
          <p:cNvGraphicFramePr>
            <a:graphicFrameLocks noChangeAspect="1"/>
          </p:cNvGraphicFramePr>
          <p:nvPr/>
        </p:nvGraphicFramePr>
        <p:xfrm>
          <a:off x="1679575" y="5400675"/>
          <a:ext cx="607695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5" name="Equation" r:id="rId7" imgW="2565360" imgH="419040" progId="Equation.3">
                  <p:embed/>
                </p:oleObj>
              </mc:Choice>
              <mc:Fallback>
                <p:oleObj name="Equation" r:id="rId7" imgW="25653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9575" y="5400675"/>
                        <a:ext cx="607695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55" grpId="0" build="p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Ex.5 – Energia em e</a:t>
            </a:r>
            <a:r>
              <a:rPr lang="en-US" baseline="30000" smtClean="0"/>
              <a:t>-a|t|</a:t>
            </a:r>
            <a:endParaRPr lang="pt-BR" baseline="30000" smtClean="0"/>
          </a:p>
        </p:txBody>
      </p:sp>
      <p:sp>
        <p:nvSpPr>
          <p:cNvPr id="249859" name="Espaço Reservado para Conteúdo 2"/>
          <p:cNvSpPr>
            <a:spLocks noGrp="1"/>
          </p:cNvSpPr>
          <p:nvPr>
            <p:ph idx="1"/>
          </p:nvPr>
        </p:nvSpPr>
        <p:spPr>
          <a:xfrm>
            <a:off x="293691" y="833446"/>
            <a:ext cx="9340850" cy="5381625"/>
          </a:xfrm>
        </p:spPr>
        <p:txBody>
          <a:bodyPr/>
          <a:lstStyle/>
          <a:p>
            <a:r>
              <a:rPr lang="en-US" smtClean="0"/>
              <a:t>Pelo lado direito da equação do teorema de Parseval ( ou pela frequência ) :</a:t>
            </a:r>
            <a:endParaRPr lang="pt-BR" smtClean="0"/>
          </a:p>
        </p:txBody>
      </p:sp>
      <p:pic>
        <p:nvPicPr>
          <p:cNvPr id="2498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1960563"/>
            <a:ext cx="8239125" cy="482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064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Interpretação física do Teorema de Parseval</a:t>
            </a:r>
            <a:endParaRPr lang="pt-BR" smtClean="0"/>
          </a:p>
        </p:txBody>
      </p:sp>
      <p:pic>
        <p:nvPicPr>
          <p:cNvPr id="25088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97" y="1017595"/>
            <a:ext cx="9572625" cy="576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156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Interpretação física do Teorema de Parseval</a:t>
            </a:r>
            <a:endParaRPr lang="pt-BR" smtClean="0"/>
          </a:p>
        </p:txBody>
      </p:sp>
      <p:pic>
        <p:nvPicPr>
          <p:cNvPr id="25190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6" y="1176341"/>
            <a:ext cx="9810750" cy="53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43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Interpretação física do Teorema de Parseval = energia em bandas </a:t>
            </a:r>
            <a:r>
              <a:rPr lang="en-US" i="1" smtClean="0"/>
              <a:t>w</a:t>
            </a:r>
            <a:r>
              <a:rPr lang="en-US" i="1" baseline="-25000" smtClean="0"/>
              <a:t>2</a:t>
            </a:r>
            <a:r>
              <a:rPr lang="en-US" smtClean="0"/>
              <a:t> a </a:t>
            </a:r>
            <a:r>
              <a:rPr lang="en-US" i="1" smtClean="0"/>
              <a:t>w</a:t>
            </a:r>
            <a:r>
              <a:rPr lang="en-US" i="1" baseline="-25000" smtClean="0"/>
              <a:t>1</a:t>
            </a:r>
            <a:endParaRPr lang="pt-BR" i="1" baseline="-25000" smtClean="0"/>
          </a:p>
        </p:txBody>
      </p:sp>
      <p:pic>
        <p:nvPicPr>
          <p:cNvPr id="252931" name="Picture 2" descr="17_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97" y="1071564"/>
            <a:ext cx="9572625" cy="576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971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Ex.6 :</a:t>
            </a:r>
            <a:endParaRPr lang="pt-BR" smtClean="0"/>
          </a:p>
        </p:txBody>
      </p:sp>
      <p:sp>
        <p:nvSpPr>
          <p:cNvPr id="253955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Qual o percentual de energia em um resístor de 40</a:t>
            </a:r>
            <a:r>
              <a:rPr lang="el-GR" smtClean="0"/>
              <a:t>Ω</a:t>
            </a:r>
            <a:r>
              <a:rPr lang="en-US" smtClean="0"/>
              <a:t> com uma corrente i=20e</a:t>
            </a:r>
            <a:r>
              <a:rPr lang="en-US" baseline="30000" smtClean="0"/>
              <a:t>-2t</a:t>
            </a:r>
            <a:r>
              <a:rPr lang="en-US" smtClean="0"/>
              <a:t>u(t), associado as frequências </a:t>
            </a:r>
            <a:r>
              <a:rPr lang="en-US" i="1" smtClean="0"/>
              <a:t>w </a:t>
            </a:r>
            <a:r>
              <a:rPr lang="en-US" smtClean="0"/>
              <a:t>de 0 a 2√3 rad/s?</a:t>
            </a:r>
            <a:endParaRPr lang="pt-BR" smtClean="0"/>
          </a:p>
        </p:txBody>
      </p:sp>
      <p:pic>
        <p:nvPicPr>
          <p:cNvPr id="25395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8" y="2928938"/>
            <a:ext cx="6858001" cy="310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988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Título 1"/>
          <p:cNvSpPr>
            <a:spLocks noGrp="1"/>
          </p:cNvSpPr>
          <p:nvPr>
            <p:ph type="title"/>
          </p:nvPr>
        </p:nvSpPr>
        <p:spPr>
          <a:xfrm>
            <a:off x="238125" y="214313"/>
            <a:ext cx="9363075" cy="533400"/>
          </a:xfrm>
        </p:spPr>
        <p:txBody>
          <a:bodyPr/>
          <a:lstStyle/>
          <a:p>
            <a:r>
              <a:rPr lang="en-US" smtClean="0"/>
              <a:t>Ex.6 : (cont.)</a:t>
            </a:r>
            <a:endParaRPr lang="pt-BR" smtClean="0"/>
          </a:p>
        </p:txBody>
      </p:sp>
      <p:pic>
        <p:nvPicPr>
          <p:cNvPr id="2549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0" y="1519256"/>
            <a:ext cx="5791200" cy="2249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498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88" y="4019568"/>
            <a:ext cx="491966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964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Título 1"/>
          <p:cNvSpPr>
            <a:spLocks noGrp="1"/>
          </p:cNvSpPr>
          <p:nvPr>
            <p:ph type="title"/>
          </p:nvPr>
        </p:nvSpPr>
        <p:spPr>
          <a:xfrm>
            <a:off x="238125" y="214313"/>
            <a:ext cx="9363075" cy="533400"/>
          </a:xfrm>
        </p:spPr>
        <p:txBody>
          <a:bodyPr/>
          <a:lstStyle/>
          <a:p>
            <a:r>
              <a:rPr lang="en-US" smtClean="0"/>
              <a:t>Ex.6 : (cont.)</a:t>
            </a:r>
            <a:endParaRPr lang="pt-BR" smtClean="0"/>
          </a:p>
        </p:txBody>
      </p:sp>
      <p:pic>
        <p:nvPicPr>
          <p:cNvPr id="25600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" y="952501"/>
            <a:ext cx="9753600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672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Ex.7 : Energia na saída de um filtro passa-faixa</a:t>
            </a:r>
            <a:endParaRPr lang="pt-BR" smtClean="0"/>
          </a:p>
        </p:txBody>
      </p:sp>
      <p:pic>
        <p:nvPicPr>
          <p:cNvPr id="2570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6" y="1257304"/>
            <a:ext cx="9829801" cy="517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98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48" y="1857375"/>
            <a:ext cx="5500687" cy="492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8051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Ex.7 : Energia na saída de um filtro passa-faixa (sol.)</a:t>
            </a:r>
            <a:endParaRPr lang="pt-BR" smtClean="0"/>
          </a:p>
        </p:txBody>
      </p:sp>
      <p:pic>
        <p:nvPicPr>
          <p:cNvPr id="2580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10" y="1143018"/>
            <a:ext cx="38576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154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Ex.7 : Energia na saída de um filtro passa-faixa</a:t>
            </a:r>
            <a:endParaRPr lang="pt-BR" smtClean="0"/>
          </a:p>
        </p:txBody>
      </p:sp>
      <p:pic>
        <p:nvPicPr>
          <p:cNvPr id="259075" name="Picture 2" descr="17_12Ex17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97" y="1089029"/>
            <a:ext cx="9572625" cy="576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712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Exercicios de Transformadas de Laplace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Encontre a transformada de Laplace F(s) para :</a:t>
            </a:r>
          </a:p>
          <a:p>
            <a:pPr lvl="1"/>
            <a:r>
              <a:rPr lang="pt-BR" dirty="0" smtClean="0"/>
              <a:t>f(t) = e</a:t>
            </a:r>
            <a:r>
              <a:rPr lang="pt-BR" baseline="30000" dirty="0" smtClean="0"/>
              <a:t>-1</a:t>
            </a:r>
            <a:r>
              <a:rPr lang="pt-BR" dirty="0" smtClean="0"/>
              <a:t>u(t-0,5) t&gt;0 </a:t>
            </a:r>
          </a:p>
          <a:p>
            <a:pPr lvl="1"/>
            <a:endParaRPr lang="pt-BR" dirty="0" smtClean="0"/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f(t) = -(t-T)/</a:t>
            </a:r>
            <a:r>
              <a:rPr lang="pt-BR" dirty="0" err="1" smtClean="0"/>
              <a:t>T.u</a:t>
            </a:r>
            <a:r>
              <a:rPr lang="pt-BR" dirty="0" smtClean="0"/>
              <a:t>(t-T), t&gt;=0</a:t>
            </a:r>
          </a:p>
          <a:p>
            <a:pPr lvl="1"/>
            <a:endParaRPr lang="pt-BR" dirty="0" smtClean="0"/>
          </a:p>
          <a:p>
            <a:pPr lvl="1"/>
            <a:endParaRPr lang="pt-BR" dirty="0" smtClean="0"/>
          </a:p>
        </p:txBody>
      </p:sp>
      <p:graphicFrame>
        <p:nvGraphicFramePr>
          <p:cNvPr id="126980" name="Object 2"/>
          <p:cNvGraphicFramePr>
            <a:graphicFrameLocks noChangeAspect="1"/>
          </p:cNvGraphicFramePr>
          <p:nvPr/>
        </p:nvGraphicFramePr>
        <p:xfrm>
          <a:off x="1755774" y="2246331"/>
          <a:ext cx="5537201" cy="992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0" name="Equation" r:id="rId3" imgW="2336760" imgH="419040" progId="Equation.3">
                  <p:embed/>
                </p:oleObj>
              </mc:Choice>
              <mc:Fallback>
                <p:oleObj name="Equation" r:id="rId3" imgW="2336760" imgH="4190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5774" y="2246331"/>
                        <a:ext cx="5537201" cy="992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81" name="Object 3"/>
          <p:cNvGraphicFramePr>
            <a:graphicFrameLocks noChangeAspect="1"/>
          </p:cNvGraphicFramePr>
          <p:nvPr/>
        </p:nvGraphicFramePr>
        <p:xfrm>
          <a:off x="2055820" y="3878263"/>
          <a:ext cx="532447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1" name="Equation" r:id="rId5" imgW="2247840" imgH="419040" progId="Equation.3">
                  <p:embed/>
                </p:oleObj>
              </mc:Choice>
              <mc:Fallback>
                <p:oleObj name="Equation" r:id="rId5" imgW="2247840" imgH="4190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5820" y="3878263"/>
                        <a:ext cx="5324475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79" grpId="0" build="p"/>
    </p:bld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Ex.7 : Energia na saída de um filtro passa-faixa</a:t>
            </a:r>
            <a:endParaRPr lang="pt-BR" smtClean="0"/>
          </a:p>
        </p:txBody>
      </p:sp>
      <p:pic>
        <p:nvPicPr>
          <p:cNvPr id="260099" name="Picture 2" descr="17_13Ex17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97" y="1214439"/>
            <a:ext cx="9572625" cy="492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775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Energia contida em um pulso de tensão</a:t>
            </a:r>
            <a:endParaRPr lang="pt-BR" smtClean="0"/>
          </a:p>
        </p:txBody>
      </p:sp>
      <p:pic>
        <p:nvPicPr>
          <p:cNvPr id="26112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1071581"/>
            <a:ext cx="2714625" cy="74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1124" name="Picture 2" descr="17_15a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10" y="857252"/>
            <a:ext cx="4786313" cy="576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1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0" y="1804988"/>
            <a:ext cx="4810125" cy="469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729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Energia contida em um pulso de tensão</a:t>
            </a:r>
            <a:endParaRPr lang="pt-BR" smtClean="0"/>
          </a:p>
        </p:txBody>
      </p:sp>
      <p:pic>
        <p:nvPicPr>
          <p:cNvPr id="2621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928689"/>
            <a:ext cx="4286250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214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75" y="857252"/>
            <a:ext cx="5357814" cy="576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104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Energia contida em um pulso de tensão</a:t>
            </a:r>
            <a:endParaRPr lang="pt-BR" smtClean="0"/>
          </a:p>
        </p:txBody>
      </p:sp>
      <p:pic>
        <p:nvPicPr>
          <p:cNvPr id="26317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97" y="857252"/>
            <a:ext cx="9572625" cy="576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326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ítulo 3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pPr eaLnBrk="1" hangingPunct="1"/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Aplicações da Transformada de Fourier - Resposta em Frequência</a:t>
            </a:r>
            <a:endParaRPr lang="pt-BR" smtClean="0"/>
          </a:p>
        </p:txBody>
      </p:sp>
      <p:sp>
        <p:nvSpPr>
          <p:cNvPr id="139267" name="Subtítulo 4"/>
          <p:cNvSpPr>
            <a:spLocks noGrp="1"/>
          </p:cNvSpPr>
          <p:nvPr>
            <p:ph type="subTitle" sz="quarter" idx="1"/>
          </p:nvPr>
        </p:nvSpPr>
        <p:spPr>
          <a:xfrm>
            <a:off x="247650" y="4786331"/>
            <a:ext cx="9410700" cy="803275"/>
          </a:xfrm>
        </p:spPr>
        <p:txBody>
          <a:bodyPr/>
          <a:lstStyle/>
          <a:p>
            <a:pPr eaLnBrk="1" hangingPunct="1"/>
            <a:r>
              <a:rPr lang="en-US" smtClean="0"/>
              <a:t>Prof.Gustavo Corrêa Mirapalheta</a:t>
            </a:r>
          </a:p>
          <a:p>
            <a:pPr eaLnBrk="1" hangingPunct="1"/>
            <a:r>
              <a:rPr lang="en-US" smtClean="0"/>
              <a:t>Hsu, cap.5</a:t>
            </a:r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68159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Diagramas de Bode - formulação</a:t>
            </a:r>
          </a:p>
        </p:txBody>
      </p:sp>
      <p:graphicFrame>
        <p:nvGraphicFramePr>
          <p:cNvPr id="166916" name="Object 4"/>
          <p:cNvGraphicFramePr>
            <a:graphicFrameLocks noChangeAspect="1"/>
          </p:cNvGraphicFramePr>
          <p:nvPr/>
        </p:nvGraphicFramePr>
        <p:xfrm>
          <a:off x="776288" y="1077913"/>
          <a:ext cx="3195637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34" name="Equation" r:id="rId3" imgW="1562100" imgH="444500" progId="Equation.3">
                  <p:embed/>
                </p:oleObj>
              </mc:Choice>
              <mc:Fallback>
                <p:oleObj name="Equation" r:id="rId3" imgW="1562100" imgH="444500" progId="Equation.3">
                  <p:embed/>
                  <p:pic>
                    <p:nvPicPr>
                      <p:cNvPr id="16691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6288" y="1077913"/>
                        <a:ext cx="3195637" cy="908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6917" name="Object 5"/>
          <p:cNvGraphicFramePr>
            <a:graphicFrameLocks noChangeAspect="1"/>
          </p:cNvGraphicFramePr>
          <p:nvPr/>
        </p:nvGraphicFramePr>
        <p:xfrm>
          <a:off x="276225" y="2057400"/>
          <a:ext cx="2155825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35" name="Equation" r:id="rId5" imgW="1054100" imgH="495300" progId="Equation.3">
                  <p:embed/>
                </p:oleObj>
              </mc:Choice>
              <mc:Fallback>
                <p:oleObj name="Equation" r:id="rId5" imgW="1054100" imgH="495300" progId="Equation.3">
                  <p:embed/>
                  <p:pic>
                    <p:nvPicPr>
                      <p:cNvPr id="16691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225" y="2057400"/>
                        <a:ext cx="2155825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6918" name="Object 6"/>
          <p:cNvGraphicFramePr>
            <a:graphicFrameLocks noChangeAspect="1"/>
          </p:cNvGraphicFramePr>
          <p:nvPr/>
        </p:nvGraphicFramePr>
        <p:xfrm>
          <a:off x="2679700" y="2262188"/>
          <a:ext cx="1947863" cy="5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36" name="Equation" r:id="rId7" imgW="952087" imgH="253890" progId="Equation.3">
                  <p:embed/>
                </p:oleObj>
              </mc:Choice>
              <mc:Fallback>
                <p:oleObj name="Equation" r:id="rId7" imgW="952087" imgH="253890" progId="Equation.3">
                  <p:embed/>
                  <p:pic>
                    <p:nvPicPr>
                      <p:cNvPr id="16691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9700" y="2262188"/>
                        <a:ext cx="1947863" cy="519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6919" name="Object 7"/>
          <p:cNvGraphicFramePr>
            <a:graphicFrameLocks noChangeAspect="1"/>
          </p:cNvGraphicFramePr>
          <p:nvPr/>
        </p:nvGraphicFramePr>
        <p:xfrm>
          <a:off x="460375" y="3119438"/>
          <a:ext cx="3844925" cy="1246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37" name="Equation" r:id="rId9" imgW="1879600" imgH="609600" progId="Equation.3">
                  <p:embed/>
                </p:oleObj>
              </mc:Choice>
              <mc:Fallback>
                <p:oleObj name="Equation" r:id="rId9" imgW="1879600" imgH="609600" progId="Equation.3">
                  <p:embed/>
                  <p:pic>
                    <p:nvPicPr>
                      <p:cNvPr id="16691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375" y="3119438"/>
                        <a:ext cx="3844925" cy="1246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6920" name="Object 8"/>
          <p:cNvGraphicFramePr>
            <a:graphicFrameLocks noChangeAspect="1"/>
          </p:cNvGraphicFramePr>
          <p:nvPr/>
        </p:nvGraphicFramePr>
        <p:xfrm>
          <a:off x="550863" y="4570413"/>
          <a:ext cx="3663950" cy="80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38" name="Equation" r:id="rId11" imgW="1790700" imgH="393700" progId="Equation.3">
                  <p:embed/>
                </p:oleObj>
              </mc:Choice>
              <mc:Fallback>
                <p:oleObj name="Equation" r:id="rId11" imgW="1790700" imgH="393700" progId="Equation.3">
                  <p:embed/>
                  <p:pic>
                    <p:nvPicPr>
                      <p:cNvPr id="16692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3" y="4570413"/>
                        <a:ext cx="3663950" cy="804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6921" name="Object 9"/>
          <p:cNvGraphicFramePr>
            <a:graphicFrameLocks noChangeAspect="1"/>
          </p:cNvGraphicFramePr>
          <p:nvPr/>
        </p:nvGraphicFramePr>
        <p:xfrm>
          <a:off x="854075" y="5686425"/>
          <a:ext cx="309245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39" name="Equation" r:id="rId13" imgW="1511300" imgH="304800" progId="Equation.3">
                  <p:embed/>
                </p:oleObj>
              </mc:Choice>
              <mc:Fallback>
                <p:oleObj name="Equation" r:id="rId13" imgW="1511300" imgH="304800" progId="Equation.3">
                  <p:embed/>
                  <p:pic>
                    <p:nvPicPr>
                      <p:cNvPr id="16692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4075" y="5686425"/>
                        <a:ext cx="3092450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89" name="Text Box 11"/>
          <p:cNvSpPr txBox="1">
            <a:spLocks noChangeArrowheads="1"/>
          </p:cNvSpPr>
          <p:nvPr/>
        </p:nvSpPr>
        <p:spPr bwMode="auto">
          <a:xfrm>
            <a:off x="4881563" y="1828800"/>
            <a:ext cx="38703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pt-BR" altLang="pt-BR" sz="1400" b="1">
                <a:latin typeface="Verdana" pitchFamily="34" charset="0"/>
              </a:rPr>
              <a:t>Cálculo da diferença em uma década</a:t>
            </a:r>
          </a:p>
        </p:txBody>
      </p:sp>
      <p:graphicFrame>
        <p:nvGraphicFramePr>
          <p:cNvPr id="166924" name="Object 12"/>
          <p:cNvGraphicFramePr>
            <a:graphicFrameLocks noChangeAspect="1"/>
          </p:cNvGraphicFramePr>
          <p:nvPr/>
        </p:nvGraphicFramePr>
        <p:xfrm>
          <a:off x="4538663" y="1023938"/>
          <a:ext cx="4495800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40" name="Equation" r:id="rId15" imgW="2197100" imgH="431800" progId="Equation.3">
                  <p:embed/>
                </p:oleObj>
              </mc:Choice>
              <mc:Fallback>
                <p:oleObj name="Equation" r:id="rId15" imgW="2197100" imgH="431800" progId="Equation.3">
                  <p:embed/>
                  <p:pic>
                    <p:nvPicPr>
                      <p:cNvPr id="16692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8663" y="1023938"/>
                        <a:ext cx="4495800" cy="881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6925" name="Object 13"/>
          <p:cNvGraphicFramePr>
            <a:graphicFrameLocks noChangeAspect="1"/>
          </p:cNvGraphicFramePr>
          <p:nvPr/>
        </p:nvGraphicFramePr>
        <p:xfrm>
          <a:off x="4953000" y="2189163"/>
          <a:ext cx="3821113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41" name="Equation" r:id="rId17" imgW="1866900" imgH="431800" progId="Equation.3">
                  <p:embed/>
                </p:oleObj>
              </mc:Choice>
              <mc:Fallback>
                <p:oleObj name="Equation" r:id="rId17" imgW="1866900" imgH="431800" progId="Equation.3">
                  <p:embed/>
                  <p:pic>
                    <p:nvPicPr>
                      <p:cNvPr id="16692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2189163"/>
                        <a:ext cx="3821113" cy="881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6926" name="Object 14"/>
          <p:cNvGraphicFramePr>
            <a:graphicFrameLocks noChangeAspect="1"/>
          </p:cNvGraphicFramePr>
          <p:nvPr/>
        </p:nvGraphicFramePr>
        <p:xfrm>
          <a:off x="5251450" y="3228975"/>
          <a:ext cx="32226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42" name="Equation" r:id="rId19" imgW="1574800" imgH="203200" progId="Equation.3">
                  <p:embed/>
                </p:oleObj>
              </mc:Choice>
              <mc:Fallback>
                <p:oleObj name="Equation" r:id="rId19" imgW="1574800" imgH="203200" progId="Equation.3">
                  <p:embed/>
                  <p:pic>
                    <p:nvPicPr>
                      <p:cNvPr id="166926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1450" y="3228975"/>
                        <a:ext cx="3222625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6927" name="Object 15"/>
          <p:cNvGraphicFramePr>
            <a:graphicFrameLocks noChangeAspect="1"/>
          </p:cNvGraphicFramePr>
          <p:nvPr/>
        </p:nvGraphicFramePr>
        <p:xfrm>
          <a:off x="5024438" y="3876675"/>
          <a:ext cx="15589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43" name="Equation" r:id="rId21" imgW="761669" imgH="203112" progId="Equation.3">
                  <p:embed/>
                </p:oleObj>
              </mc:Choice>
              <mc:Fallback>
                <p:oleObj name="Equation" r:id="rId21" imgW="761669" imgH="203112" progId="Equation.3">
                  <p:embed/>
                  <p:pic>
                    <p:nvPicPr>
                      <p:cNvPr id="166927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4438" y="3876675"/>
                        <a:ext cx="1558925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6928" name="Object 16"/>
          <p:cNvGraphicFramePr>
            <a:graphicFrameLocks noChangeAspect="1"/>
          </p:cNvGraphicFramePr>
          <p:nvPr/>
        </p:nvGraphicFramePr>
        <p:xfrm>
          <a:off x="7258050" y="3860800"/>
          <a:ext cx="1973263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44" name="Equation" r:id="rId23" imgW="964781" imgH="177723" progId="Equation.3">
                  <p:embed/>
                </p:oleObj>
              </mc:Choice>
              <mc:Fallback>
                <p:oleObj name="Equation" r:id="rId23" imgW="964781" imgH="177723" progId="Equation.3">
                  <p:embed/>
                  <p:pic>
                    <p:nvPicPr>
                      <p:cNvPr id="166928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8050" y="3860800"/>
                        <a:ext cx="1973263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6929" name="Object 17"/>
          <p:cNvGraphicFramePr>
            <a:graphicFrameLocks noChangeAspect="1"/>
          </p:cNvGraphicFramePr>
          <p:nvPr/>
        </p:nvGraphicFramePr>
        <p:xfrm>
          <a:off x="5884863" y="4510088"/>
          <a:ext cx="1947862" cy="5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45" name="Equation" r:id="rId25" imgW="952087" imgH="253890" progId="Equation.3">
                  <p:embed/>
                </p:oleObj>
              </mc:Choice>
              <mc:Fallback>
                <p:oleObj name="Equation" r:id="rId25" imgW="952087" imgH="253890" progId="Equation.3">
                  <p:embed/>
                  <p:pic>
                    <p:nvPicPr>
                      <p:cNvPr id="166929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4863" y="4510088"/>
                        <a:ext cx="1947862" cy="519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6930" name="Object 18"/>
          <p:cNvGraphicFramePr>
            <a:graphicFrameLocks noChangeAspect="1"/>
          </p:cNvGraphicFramePr>
          <p:nvPr/>
        </p:nvGraphicFramePr>
        <p:xfrm>
          <a:off x="5248275" y="5119688"/>
          <a:ext cx="12985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46" name="Equation" r:id="rId26" imgW="634725" imgH="291973" progId="Equation.3">
                  <p:embed/>
                </p:oleObj>
              </mc:Choice>
              <mc:Fallback>
                <p:oleObj name="Equation" r:id="rId26" imgW="634725" imgH="291973" progId="Equation.3">
                  <p:embed/>
                  <p:pic>
                    <p:nvPicPr>
                      <p:cNvPr id="16693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8275" y="5119688"/>
                        <a:ext cx="1298575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6931" name="Object 19"/>
          <p:cNvGraphicFramePr>
            <a:graphicFrameLocks noChangeAspect="1"/>
          </p:cNvGraphicFramePr>
          <p:nvPr/>
        </p:nvGraphicFramePr>
        <p:xfrm>
          <a:off x="7138988" y="5084763"/>
          <a:ext cx="1662112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47" name="Equation" r:id="rId28" imgW="812447" imgH="291973" progId="Equation.3">
                  <p:embed/>
                </p:oleObj>
              </mc:Choice>
              <mc:Fallback>
                <p:oleObj name="Equation" r:id="rId28" imgW="812447" imgH="291973" progId="Equation.3">
                  <p:embed/>
                  <p:pic>
                    <p:nvPicPr>
                      <p:cNvPr id="166931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38988" y="5084763"/>
                        <a:ext cx="1662112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237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79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89" grpId="0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Diagramas de Bode - Gráficos</a:t>
            </a:r>
          </a:p>
        </p:txBody>
      </p:sp>
      <p:pic>
        <p:nvPicPr>
          <p:cNvPr id="15565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638" y="908050"/>
            <a:ext cx="7512050" cy="560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386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954" name="Picture 2" descr="15_07Ex15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" y="1254125"/>
            <a:ext cx="9805987" cy="43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200472" y="-27384"/>
            <a:ext cx="9363075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0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00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00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00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00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00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00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00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00"/>
                </a:solidFill>
                <a:latin typeface="Verdana" pitchFamily="34" charset="0"/>
              </a:defRPr>
            </a:lvl9pPr>
          </a:lstStyle>
          <a:p>
            <a:r>
              <a:rPr lang="en-US" altLang="pt-BR" kern="0" smtClean="0"/>
              <a:t>Calcule a função de transf. e a resposta em frequência do circuito abaixo :</a:t>
            </a:r>
            <a:endParaRPr lang="pt-BR" altLang="pt-BR" kern="0" smtClean="0"/>
          </a:p>
        </p:txBody>
      </p:sp>
    </p:spTree>
    <p:extLst>
      <p:ext uri="{BB962C8B-B14F-4D97-AF65-F5344CB8AC3E}">
        <p14:creationId xmlns:p14="http://schemas.microsoft.com/office/powerpoint/2010/main" val="151940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 smtClean="0"/>
              <a:t>Calcule a função de transf. e a resposta em frequência do circuito abaixo :</a:t>
            </a:r>
            <a:endParaRPr lang="pt-BR" altLang="pt-BR" smtClean="0"/>
          </a:p>
        </p:txBody>
      </p:sp>
      <p:pic>
        <p:nvPicPr>
          <p:cNvPr id="320515" name="Picture 2" descr="C:\Documents and Settings\Steveo\My Documents\Engineering\Dorf\prepare_present\jpgs\dorfart_ch13\p13-06-03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13" y="1196975"/>
            <a:ext cx="7138987" cy="526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294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 smtClean="0"/>
              <a:t>Calcule a função de transf. e a resposta em frequência do circuito abaixo :</a:t>
            </a:r>
            <a:endParaRPr lang="pt-BR" altLang="pt-BR" smtClean="0"/>
          </a:p>
        </p:txBody>
      </p:sp>
      <p:pic>
        <p:nvPicPr>
          <p:cNvPr id="321539" name="Picture 2" descr="C:\Documents and Settings\Steveo\My Documents\Engineering\Dorf\prepare_present\jpgs\dorfart_ch13\p13-06-02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930400"/>
            <a:ext cx="8229600" cy="300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644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Transformadas de Laplace de Sinais</a:t>
            </a:r>
            <a:endParaRPr lang="pt-BR" smtClean="0"/>
          </a:p>
        </p:txBody>
      </p:sp>
      <p:pic>
        <p:nvPicPr>
          <p:cNvPr id="19461" name="Picture 4" descr="ex14_4_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5" y="1643081"/>
            <a:ext cx="4254500" cy="235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2" name="Rectangle 8"/>
          <p:cNvSpPr>
            <a:spLocks noChangeArrowheads="1"/>
          </p:cNvSpPr>
          <p:nvPr/>
        </p:nvSpPr>
        <p:spPr bwMode="auto">
          <a:xfrm>
            <a:off x="9" y="-292387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graphicFrame>
        <p:nvGraphicFramePr>
          <p:cNvPr id="19458" name="Object 7"/>
          <p:cNvGraphicFramePr>
            <a:graphicFrameLocks noChangeAspect="1"/>
          </p:cNvGraphicFramePr>
          <p:nvPr/>
        </p:nvGraphicFramePr>
        <p:xfrm>
          <a:off x="2505075" y="4286268"/>
          <a:ext cx="5448300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6" r:id="rId4" imgW="2971800" imgH="431800" progId="">
                  <p:embed/>
                </p:oleObj>
              </mc:Choice>
              <mc:Fallback>
                <p:oleObj r:id="rId4" imgW="2971800" imgH="431800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5075" y="4286268"/>
                        <a:ext cx="5448300" cy="785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3" name="Rectangle 10"/>
          <p:cNvSpPr>
            <a:spLocks noChangeArrowheads="1"/>
          </p:cNvSpPr>
          <p:nvPr/>
        </p:nvSpPr>
        <p:spPr bwMode="auto">
          <a:xfrm>
            <a:off x="9" y="-292387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graphicFrame>
        <p:nvGraphicFramePr>
          <p:cNvPr id="19459" name="Object 9"/>
          <p:cNvGraphicFramePr>
            <a:graphicFrameLocks noChangeAspect="1"/>
          </p:cNvGraphicFramePr>
          <p:nvPr/>
        </p:nvGraphicFramePr>
        <p:xfrm>
          <a:off x="2524128" y="5357813"/>
          <a:ext cx="5264150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7" r:id="rId6" imgW="3378200" imgH="508000" progId="">
                  <p:embed/>
                </p:oleObj>
              </mc:Choice>
              <mc:Fallback>
                <p:oleObj r:id="rId6" imgW="3378200" imgH="508000" progId="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4128" y="5357813"/>
                        <a:ext cx="5264150" cy="785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178" name="Picture 2" descr="C:\Documents and Settings\Steveo\My Documents\Engineering\Dorf\prepare_present\jpgs\dorfart_ch16\sp16-09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1409700"/>
            <a:ext cx="8915400" cy="403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6179" name="Rectangle 4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pt-BR" smtClean="0"/>
              <a:t>sp16-09</a:t>
            </a:r>
          </a:p>
        </p:txBody>
      </p:sp>
      <p:sp>
        <p:nvSpPr>
          <p:cNvPr id="5" name="Título 2"/>
          <p:cNvSpPr txBox="1">
            <a:spLocks/>
          </p:cNvSpPr>
          <p:nvPr/>
        </p:nvSpPr>
        <p:spPr>
          <a:xfrm>
            <a:off x="381000" y="38100"/>
            <a:ext cx="9305925" cy="533400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lnSpc>
                <a:spcPct val="80000"/>
              </a:lnSpc>
              <a:defRPr/>
            </a:pPr>
            <a:r>
              <a:rPr lang="en-US" b="1" kern="0" dirty="0" err="1">
                <a:latin typeface="+mj-lt"/>
                <a:ea typeface="+mj-ea"/>
                <a:cs typeface="+mj-cs"/>
              </a:rPr>
              <a:t>Calcule</a:t>
            </a:r>
            <a:r>
              <a:rPr lang="en-US" b="1" kern="0" dirty="0">
                <a:latin typeface="+mj-lt"/>
                <a:ea typeface="+mj-ea"/>
                <a:cs typeface="+mj-cs"/>
              </a:rPr>
              <a:t> as </a:t>
            </a:r>
            <a:r>
              <a:rPr lang="en-US" b="1" kern="0" dirty="0" err="1">
                <a:latin typeface="+mj-lt"/>
                <a:ea typeface="+mj-ea"/>
                <a:cs typeface="+mj-cs"/>
              </a:rPr>
              <a:t>Funções</a:t>
            </a:r>
            <a:r>
              <a:rPr lang="en-US" b="1" kern="0" dirty="0">
                <a:latin typeface="+mj-lt"/>
                <a:ea typeface="+mj-ea"/>
                <a:cs typeface="+mj-cs"/>
              </a:rPr>
              <a:t> de </a:t>
            </a:r>
            <a:r>
              <a:rPr lang="en-US" b="1" kern="0" dirty="0" err="1">
                <a:latin typeface="+mj-lt"/>
                <a:ea typeface="+mj-ea"/>
                <a:cs typeface="+mj-cs"/>
              </a:rPr>
              <a:t>Transferência</a:t>
            </a:r>
            <a:r>
              <a:rPr lang="en-US" b="1" kern="0" dirty="0">
                <a:latin typeface="+mj-lt"/>
                <a:ea typeface="+mj-ea"/>
                <a:cs typeface="+mj-cs"/>
              </a:rPr>
              <a:t> e </a:t>
            </a:r>
            <a:r>
              <a:rPr lang="en-US" b="1" kern="0" dirty="0" err="1">
                <a:latin typeface="+mj-lt"/>
                <a:ea typeface="+mj-ea"/>
                <a:cs typeface="+mj-cs"/>
              </a:rPr>
              <a:t>Simule</a:t>
            </a:r>
            <a:r>
              <a:rPr lang="en-US" b="1" kern="0" dirty="0">
                <a:latin typeface="+mj-lt"/>
                <a:ea typeface="+mj-ea"/>
                <a:cs typeface="+mj-cs"/>
              </a:rPr>
              <a:t> as </a:t>
            </a:r>
            <a:r>
              <a:rPr lang="en-US" b="1" kern="0" dirty="0" err="1">
                <a:latin typeface="+mj-lt"/>
                <a:ea typeface="+mj-ea"/>
                <a:cs typeface="+mj-cs"/>
              </a:rPr>
              <a:t>Respostas</a:t>
            </a:r>
            <a:r>
              <a:rPr lang="en-US" b="1" kern="0" dirty="0">
                <a:latin typeface="+mj-lt"/>
                <a:ea typeface="+mj-ea"/>
                <a:cs typeface="+mj-cs"/>
              </a:rPr>
              <a:t> </a:t>
            </a:r>
            <a:r>
              <a:rPr lang="en-US" b="1" kern="0" dirty="0" err="1">
                <a:latin typeface="+mj-lt"/>
                <a:ea typeface="+mj-ea"/>
                <a:cs typeface="+mj-cs"/>
              </a:rPr>
              <a:t>em</a:t>
            </a:r>
            <a:r>
              <a:rPr lang="en-US" b="1" kern="0" dirty="0">
                <a:latin typeface="+mj-lt"/>
                <a:ea typeface="+mj-ea"/>
                <a:cs typeface="+mj-cs"/>
              </a:rPr>
              <a:t> </a:t>
            </a:r>
            <a:r>
              <a:rPr lang="en-US" b="1" kern="0" dirty="0" err="1">
                <a:latin typeface="+mj-lt"/>
                <a:ea typeface="+mj-ea"/>
                <a:cs typeface="+mj-cs"/>
              </a:rPr>
              <a:t>Frequência</a:t>
            </a:r>
            <a:endParaRPr lang="pt-BR" b="1" kern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8213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4"/>
          <p:cNvSpPr>
            <a:spLocks noGrp="1" noChangeArrowheads="1"/>
          </p:cNvSpPr>
          <p:nvPr>
            <p:ph type="ctrTitle" sz="quarter"/>
          </p:nvPr>
        </p:nvSpPr>
        <p:spPr/>
        <p:txBody>
          <a:bodyPr/>
          <a:lstStyle/>
          <a:p>
            <a:pPr eaLnBrk="1" hangingPunct="1"/>
            <a:r>
              <a:rPr lang="pt-BR" altLang="pt-BR" smtClean="0">
                <a:ea typeface="Verdana" pitchFamily="34" charset="0"/>
                <a:cs typeface="Verdana" pitchFamily="34" charset="0"/>
              </a:rPr>
              <a:t>Sinais e Sistemas</a:t>
            </a:r>
          </a:p>
        </p:txBody>
      </p:sp>
      <p:sp>
        <p:nvSpPr>
          <p:cNvPr id="218115" name="Rectangle 5"/>
          <p:cNvSpPr>
            <a:spLocks noGrp="1" noChangeArrowheads="1"/>
          </p:cNvSpPr>
          <p:nvPr>
            <p:ph type="subTitle" sz="quarter" idx="1"/>
          </p:nvPr>
        </p:nvSpPr>
        <p:spPr/>
        <p:txBody>
          <a:bodyPr/>
          <a:lstStyle/>
          <a:p>
            <a:pPr eaLnBrk="1" hangingPunct="1"/>
            <a:r>
              <a:rPr lang="en-US" altLang="pt-BR" smtClean="0">
                <a:ea typeface="Verdana" pitchFamily="34" charset="0"/>
                <a:cs typeface="Verdana" pitchFamily="34" charset="0"/>
              </a:rPr>
              <a:t>Transformadas Z</a:t>
            </a:r>
          </a:p>
          <a:p>
            <a:pPr eaLnBrk="1" hangingPunct="1"/>
            <a:r>
              <a:rPr lang="en-US" altLang="pt-BR" smtClean="0">
                <a:ea typeface="Verdana" pitchFamily="34" charset="0"/>
                <a:cs typeface="Verdana" pitchFamily="34" charset="0"/>
              </a:rPr>
              <a:t>Hsu, cap.4</a:t>
            </a:r>
            <a:endParaRPr lang="pt-BR" altLang="pt-BR" smtClean="0"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06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Transformada 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259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 eaLnBrk="1" hangingPunct="1"/>
                <a:r>
                  <a:rPr lang="pt-BR" altLang="pt-BR" smtClean="0"/>
                  <a:t>Seja a sequência </a:t>
                </a:r>
                <a:r>
                  <a:rPr lang="pt-BR" altLang="pt-BR" i="1" smtClean="0"/>
                  <a:t>f(0), f(1), f(2), ... </a:t>
                </a:r>
                <a:endParaRPr lang="pt-BR" altLang="pt-BR" smtClean="0"/>
              </a:p>
              <a:p>
                <a:pPr lvl="1" algn="just" eaLnBrk="1" hangingPunct="1">
                  <a:buFontTx/>
                  <a:buNone/>
                </a:pPr>
                <a:r>
                  <a:rPr lang="pt-BR" altLang="pt-BR" smtClean="0"/>
                  <a:t>ou de forma equivalente </a:t>
                </a:r>
                <a:r>
                  <a:rPr lang="pt-BR" altLang="pt-BR" i="1" smtClean="0"/>
                  <a:t>f(k) </a:t>
                </a:r>
                <a:r>
                  <a:rPr lang="pt-BR" altLang="pt-BR" smtClean="0"/>
                  <a:t>para </a:t>
                </a:r>
                <a:r>
                  <a:rPr lang="pt-BR" altLang="pt-BR" i="1" smtClean="0"/>
                  <a:t>k=0,1,2...</a:t>
                </a:r>
              </a:p>
              <a:p>
                <a:pPr algn="just" eaLnBrk="1" hangingPunct="1"/>
                <a:r>
                  <a:rPr lang="pt-BR" altLang="pt-BR" smtClean="0"/>
                  <a:t>A transformada Z desta sequência é definida como : </a:t>
                </a:r>
                <a14:m>
                  <m:oMath xmlns:m="http://schemas.openxmlformats.org/officeDocument/2006/math">
                    <m:r>
                      <a:rPr lang="pt-BR" altLang="pt-BR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pt-BR" alt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altLang="pt-B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altLang="pt-B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alt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pt-BR" alt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pt-BR" alt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altLang="pt-B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pt-BR" altLang="pt-B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altLang="pt-B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pt-BR" altLang="pt-BR" smtClean="0"/>
              </a:p>
              <a:p>
                <a:pPr lvl="1" algn="just" eaLnBrk="1" hangingPunct="1"/>
                <a:r>
                  <a:rPr lang="pt-BR" altLang="pt-BR" smtClean="0"/>
                  <a:t>A série converge se: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altLang="pt-BR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pt-BR" alt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pt-BR" altLang="pt-B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alt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pt-BR" alt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alt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pt-BR" alt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pt-BR" altLang="pt-B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altLang="pt-B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altLang="pt-BR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pt-BR" altLang="pt-B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altLang="pt-B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pt-BR" altLang="pt-BR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pt-BR" alt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pt-BR" altLang="pt-BR" smtClean="0"/>
              </a:p>
              <a:p>
                <a:pPr lvl="1" algn="just" eaLnBrk="1" hangingPunct="1"/>
                <a:r>
                  <a:rPr lang="pt-BR" altLang="pt-BR" smtClean="0"/>
                  <a:t>Se </a:t>
                </a:r>
                <a14:m>
                  <m:oMath xmlns:m="http://schemas.openxmlformats.org/officeDocument/2006/math">
                    <m:r>
                      <a:rPr lang="pt-BR" altLang="pt-B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alt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pt-BR" altLang="pt-BR" smtClean="0"/>
                  <a:t> tiver somente valores finitos, a convergência dependerá apenas do módulo de </a:t>
                </a:r>
                <a:r>
                  <a:rPr lang="pt-BR" altLang="pt-BR" i="1" smtClean="0"/>
                  <a:t>z. </a:t>
                </a:r>
              </a:p>
              <a:p>
                <a:pPr lvl="1" algn="just" eaLnBrk="1" hangingPunct="1"/>
                <a:r>
                  <a:rPr lang="pt-BR" altLang="pt-BR" smtClean="0"/>
                  <a:t>Supondo </a:t>
                </a:r>
                <a:r>
                  <a:rPr lang="pt-BR" altLang="pt-BR" i="1" smtClean="0"/>
                  <a:t>z </a:t>
                </a:r>
                <a:r>
                  <a:rPr lang="pt-BR" altLang="pt-BR" smtClean="0"/>
                  <a:t>uma variável complexa, o raio de convergência será composto de círculos centrados na origem. </a:t>
                </a:r>
              </a:p>
            </p:txBody>
          </p:sp>
        </mc:Choice>
        <mc:Fallback xmlns="">
          <p:sp>
            <p:nvSpPr>
              <p:cNvPr id="962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28" t="-566" r="-182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282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59" grpId="0" build="p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ço Reservado para Conteúdo 1"/>
              <p:cNvSpPr>
                <a:spLocks noGrp="1"/>
              </p:cNvSpPr>
              <p:nvPr>
                <p:ph idx="1"/>
              </p:nvPr>
            </p:nvSpPr>
            <p:spPr>
              <a:xfrm>
                <a:off x="293688" y="1124744"/>
                <a:ext cx="9340850" cy="538162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=2, 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=−1, 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=1, 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=−2,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=3,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=−3,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pt-BR" smtClean="0"/>
                  <a:t>para os demais casos</a:t>
                </a:r>
              </a:p>
              <a:p>
                <a14:m>
                  <m:oMath xmlns:m="http://schemas.openxmlformats.org/officeDocument/2006/math">
                    <m:r>
                      <a:rPr lang="pt-BR" altLang="pt-BR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altLang="pt-B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altLang="pt-BR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pt-BR" alt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pt-BR" alt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altLang="pt-BR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pt-BR" altLang="pt-B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altLang="pt-B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pt-BR" smtClean="0"/>
              </a:p>
              <a:p>
                <a14:m>
                  <m:oMath xmlns:m="http://schemas.openxmlformats.org/officeDocument/2006/math">
                    <m:r>
                      <a:rPr lang="pt-BR" altLang="pt-BR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pt-BR" alt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altLang="pt-B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altLang="pt-BR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pt-BR" altLang="pt-B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sSup>
                      <m:sSupPr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pt-BR" altLang="pt-B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altLang="pt-B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sSup>
                      <m:sSupPr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pt-BR" altLang="pt-B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altLang="pt-B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sSup>
                      <m:sSupPr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pt-BR" altLang="pt-B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altLang="pt-B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sSup>
                      <m:sSupPr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pt-BR" altLang="pt-B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altLang="pt-B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sSup>
                      <m:sSupPr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lang="pt-BR" altLang="pt-B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altLang="pt-B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sSup>
                      <m:sSupPr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pt-BR" smtClean="0"/>
              </a:p>
              <a:p>
                <a14:m>
                  <m:oMath xmlns:m="http://schemas.openxmlformats.org/officeDocument/2006/math">
                    <m:r>
                      <a:rPr lang="pt-BR" altLang="pt-BR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alt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altLang="pt-BR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pt-BR" altLang="pt-BR" b="0" i="1" smtClean="0">
                        <a:latin typeface="Cambria Math" panose="02040503050406030204" pitchFamily="18" charset="0"/>
                      </a:rPr>
                      <m:t>−1</m:t>
                    </m:r>
                    <m:sSup>
                      <m:sSupPr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pt-BR" altLang="pt-B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altLang="pt-BR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pt-BR" altLang="pt-BR" b="0" i="1" smtClean="0">
                        <a:latin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pt-BR" altLang="pt-B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altLang="pt-BR" b="0" i="1" smtClean="0"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lang="pt-BR" altLang="pt-BR" b="0" i="1" smtClean="0">
                        <a:latin typeface="Cambria Math" panose="02040503050406030204" pitchFamily="18" charset="0"/>
                      </a:rPr>
                      <m:t>−3</m:t>
                    </m:r>
                    <m:sSup>
                      <m:sSupPr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pt-BR" smtClean="0"/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=2−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den>
                    </m:f>
                  </m:oMath>
                </a14:m>
                <a:endParaRPr lang="pt-BR"/>
              </a:p>
            </p:txBody>
          </p:sp>
        </mc:Choice>
        <mc:Fallback xmlns="">
          <p:sp>
            <p:nvSpPr>
              <p:cNvPr id="2" name="Espaço Reservado para Conteúd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3688" y="1124744"/>
                <a:ext cx="9340850" cy="538162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012" name="Rectangle 2"/>
          <p:cNvSpPr>
            <a:spLocks noChangeArrowheads="1"/>
          </p:cNvSpPr>
          <p:nvPr/>
        </p:nvSpPr>
        <p:spPr bwMode="auto">
          <a:xfrm>
            <a:off x="1588" y="30353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3014" name="Rectangle 5"/>
          <p:cNvSpPr>
            <a:spLocks noChangeArrowheads="1"/>
          </p:cNvSpPr>
          <p:nvPr/>
        </p:nvSpPr>
        <p:spPr bwMode="auto">
          <a:xfrm>
            <a:off x="1588" y="294005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3015" name="Rectangle 7"/>
          <p:cNvSpPr>
            <a:spLocks noChangeArrowheads="1"/>
          </p:cNvSpPr>
          <p:nvPr/>
        </p:nvSpPr>
        <p:spPr bwMode="auto">
          <a:xfrm>
            <a:off x="1588" y="292576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3017" name="Títu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 smtClean="0"/>
              <a:t>Calcule a transformada Z da sequência :</a:t>
            </a:r>
          </a:p>
        </p:txBody>
      </p:sp>
    </p:spTree>
    <p:extLst>
      <p:ext uri="{BB962C8B-B14F-4D97-AF65-F5344CB8AC3E}">
        <p14:creationId xmlns:p14="http://schemas.microsoft.com/office/powerpoint/2010/main" val="382017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Relembrando : Séries Convergentes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A soma dos termos da série abaixo, será :</a:t>
            </a:r>
          </a:p>
        </p:txBody>
      </p:sp>
      <p:graphicFrame>
        <p:nvGraphicFramePr>
          <p:cNvPr id="26626" name="Object 4"/>
          <p:cNvGraphicFramePr>
            <a:graphicFrameLocks noChangeAspect="1"/>
          </p:cNvGraphicFramePr>
          <p:nvPr/>
        </p:nvGraphicFramePr>
        <p:xfrm>
          <a:off x="849313" y="1916113"/>
          <a:ext cx="8135937" cy="327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33" name="Equation" r:id="rId3" imgW="3403440" imgH="1371600" progId="Equation.3">
                  <p:embed/>
                </p:oleObj>
              </mc:Choice>
              <mc:Fallback>
                <p:oleObj name="Equation" r:id="rId3" imgW="3403440" imgH="1371600" progId="Equation.3">
                  <p:embed/>
                  <p:pic>
                    <p:nvPicPr>
                      <p:cNvPr id="2662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9313" y="1916113"/>
                        <a:ext cx="8135937" cy="327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594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A Transformada Z de uma </a:t>
            </a:r>
            <a:r>
              <a:rPr lang="pt-BR" altLang="pt-BR" i="1" smtClean="0"/>
              <a:t>f(k)=A</a:t>
            </a:r>
            <a:r>
              <a:rPr lang="pt-BR" altLang="pt-BR" i="1" baseline="30000" smtClean="0"/>
              <a:t>k</a:t>
            </a:r>
            <a:endParaRPr lang="pt-BR" altLang="pt-BR" i="1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ço Reservado para Conteúdo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pt-BR" altLang="pt-BR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altLang="pt-B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altLang="pt-BR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pt-BR" alt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pt-BR" alt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altLang="pt-BR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pt-BR" altLang="pt-B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altLang="pt-B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pt-BR" smtClean="0"/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pt-BR" smtClean="0"/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pt-BR" smtClean="0"/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pt-BR" smtClean="0"/>
                  <a:t>+...</a:t>
                </a:r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pt-BR" smtClean="0"/>
                  <a:t> onde neste caso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pt-BR" smtClean="0"/>
                  <a:t>, sendo assim:</a:t>
                </a:r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pt-BR" smtClean="0"/>
                  <a:t> e a convergência ocorre para |Z|&gt;|a|</a:t>
                </a:r>
                <a:endParaRPr lang="pt-BR"/>
              </a:p>
            </p:txBody>
          </p:sp>
        </mc:Choice>
        <mc:Fallback xmlns="">
          <p:sp>
            <p:nvSpPr>
              <p:cNvPr id="2" name="Espaço Reservado para Conteúd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336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Calcule </a:t>
            </a:r>
            <a:r>
              <a:rPr lang="pt-BR" altLang="pt-BR" i="1" smtClean="0"/>
              <a:t>F(z) </a:t>
            </a:r>
            <a:r>
              <a:rPr lang="pt-BR" altLang="pt-BR" smtClean="0"/>
              <a:t>de </a:t>
            </a:r>
            <a:r>
              <a:rPr lang="pt-BR" altLang="pt-BR" i="1" smtClean="0"/>
              <a:t>f(k)=e</a:t>
            </a:r>
            <a:r>
              <a:rPr lang="pt-BR" altLang="pt-BR" i="1" baseline="30000" smtClean="0"/>
              <a:t>-</a:t>
            </a:r>
            <a:r>
              <a:rPr lang="el-GR" altLang="pt-BR" i="1" baseline="30000" smtClean="0"/>
              <a:t>α</a:t>
            </a:r>
            <a:r>
              <a:rPr lang="pt-BR" altLang="pt-BR" i="1" baseline="30000" smtClean="0"/>
              <a:t>Tk</a:t>
            </a:r>
            <a:endParaRPr lang="el-GR" altLang="pt-BR" i="1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ço Reservado para Conteúdo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smtClean="0"/>
                  <a:t>A partir do resultado anterior, fazemos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</m:oMath>
                </a14:m>
                <a:endParaRPr lang="pt-BR" smtClean="0"/>
              </a:p>
              <a:p>
                <a:r>
                  <a:rPr lang="pt-BR" smtClean="0"/>
                  <a:t>Com isso teremos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pt-BR" smtClean="0"/>
                  <a:t> 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endParaRPr lang="pt-BR" smtClean="0"/>
              </a:p>
              <a:p>
                <a:r>
                  <a:rPr lang="pt-BR" smtClean="0"/>
                  <a:t>Logo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𝑎𝑇</m:t>
                            </m:r>
                          </m:sup>
                        </m:sSup>
                      </m:den>
                    </m:f>
                  </m:oMath>
                </a14:m>
                <a:r>
                  <a:rPr lang="pt-BR" smtClean="0"/>
                  <a:t> , sendo o raio de convergência 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|&lt;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𝑎𝑇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pt-BR"/>
              </a:p>
            </p:txBody>
          </p:sp>
        </mc:Choice>
        <mc:Fallback xmlns="">
          <p:sp>
            <p:nvSpPr>
              <p:cNvPr id="2" name="Espaço Reservado para Conteúd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28" t="-566" r="-11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052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PAREI AQUI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453965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Deslocamento no Tempo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ço Reservado para Conteúdo 1"/>
              <p:cNvSpPr>
                <a:spLocks noGrp="1"/>
              </p:cNvSpPr>
              <p:nvPr>
                <p:ph idx="1"/>
              </p:nvPr>
            </p:nvSpPr>
            <p:spPr>
              <a:xfrm>
                <a:off x="293688" y="1071711"/>
                <a:ext cx="9340850" cy="5381625"/>
              </a:xfrm>
            </p:spPr>
            <p:txBody>
              <a:bodyPr/>
              <a:lstStyle/>
              <a:p>
                <a:r>
                  <a:rPr lang="pt-BR" altLang="pt-BR" smtClean="0"/>
                  <a:t>Vamos calcular a </a:t>
                </a:r>
                <a:r>
                  <a:rPr lang="pt-BR" altLang="pt-BR" i="1" smtClean="0"/>
                  <a:t>F(z) </a:t>
                </a:r>
                <a:r>
                  <a:rPr lang="pt-BR" altLang="pt-BR" smtClean="0"/>
                  <a:t>de </a:t>
                </a:r>
                <a:r>
                  <a:rPr lang="pt-BR" altLang="pt-BR" i="1" smtClean="0"/>
                  <a:t>f(k-1)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altLang="pt-BR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pt-BR" alt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pt-BR" alt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altLang="pt-BR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pt-BR" altLang="pt-B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altLang="pt-B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pt-BR" smtClean="0"/>
                  <a:t> , </a:t>
                </a:r>
              </a:p>
              <a:p>
                <a:pPr lvl="1"/>
                <a:r>
                  <a:rPr lang="pt-BR" smtClean="0"/>
                  <a:t>Fazendo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pt-BR" smtClean="0"/>
                  <a:t>, temos: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pt-BR" alt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pt-BR" alt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altLang="pt-BR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pt-BR" altLang="pt-B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altLang="pt-B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altLang="pt-B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pt-BR" altLang="pt-BR" b="0" i="1" smtClean="0"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e>
                    </m:nary>
                  </m:oMath>
                </a14:m>
                <a:endParaRPr lang="pt-BR" altLang="pt-BR" i="1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pt-BR" alt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nary>
                      <m:naryPr>
                        <m:chr m:val="∑"/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pt-BR" alt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pt-BR" alt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altLang="pt-BR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pt-BR" altLang="pt-B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altLang="pt-B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nary>
                  </m:oMath>
                </a14:m>
                <a:endParaRPr lang="pt-BR" altLang="pt-BR" i="1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pt-BR" alt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pt-BR" alt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altLang="pt-B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pt-BR" altLang="pt-B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pt-BR" altLang="pt-B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pt-BR" altLang="pt-BR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pt-BR" alt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pt-BR" altLang="pt-B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pt-BR" altLang="pt-B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altLang="pt-B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pt-BR" altLang="pt-BR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pt-BR" altLang="pt-B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altLang="pt-BR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pt-BR" altLang="pt-B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altLang="pt-B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</m:sSup>
                          </m:e>
                        </m:nary>
                      </m:e>
                    </m:d>
                  </m:oMath>
                </a14:m>
                <a:r>
                  <a:rPr lang="pt-BR" smtClean="0"/>
                  <a:t>,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(−1)=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smtClean="0"/>
              </a:p>
              <a:p>
                <a:r>
                  <a:rPr lang="pt-BR" smtClean="0"/>
                  <a:t>Supondo </a:t>
                </a:r>
                <a:r>
                  <a:rPr lang="pt-BR" i="1" smtClean="0"/>
                  <a:t>f(-1)=0, </a:t>
                </a:r>
                <a:r>
                  <a:rPr lang="pt-BR" smtClean="0"/>
                  <a:t>podemos dizer que um atraso de uma unidade de tempo provoca a multiplicação de </a:t>
                </a:r>
                <a:r>
                  <a:rPr lang="pt-BR" i="1" smtClean="0"/>
                  <a:t>F(</a:t>
                </a:r>
                <a:r>
                  <a:rPr lang="pt-BR" smtClean="0"/>
                  <a:t>z) por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pt-BR"/>
              </a:p>
            </p:txBody>
          </p:sp>
        </mc:Choice>
        <mc:Fallback xmlns="">
          <p:sp>
            <p:nvSpPr>
              <p:cNvPr id="2" name="Espaço Reservado para Conteúd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3688" y="1071711"/>
                <a:ext cx="9340850" cy="5381625"/>
              </a:xfrm>
              <a:blipFill>
                <a:blip r:embed="rId2"/>
                <a:stretch>
                  <a:fillRect l="-1828" t="-680" r="-392" b="-135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893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Deslocamento no Tempo (generalizado)</a:t>
            </a:r>
          </a:p>
        </p:txBody>
      </p:sp>
      <p:graphicFrame>
        <p:nvGraphicFramePr>
          <p:cNvPr id="30722" name="Object 4"/>
          <p:cNvGraphicFramePr>
            <a:graphicFrameLocks noChangeAspect="1"/>
          </p:cNvGraphicFramePr>
          <p:nvPr/>
        </p:nvGraphicFramePr>
        <p:xfrm>
          <a:off x="1509713" y="836613"/>
          <a:ext cx="5819775" cy="569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57" name="Equation" r:id="rId3" imgW="4178160" imgH="4089240" progId="Equation.3">
                  <p:embed/>
                </p:oleObj>
              </mc:Choice>
              <mc:Fallback>
                <p:oleObj name="Equation" r:id="rId3" imgW="4178160" imgH="4089240" progId="Equation.3">
                  <p:embed/>
                  <p:pic>
                    <p:nvPicPr>
                      <p:cNvPr id="3072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9713" y="836613"/>
                        <a:ext cx="5819775" cy="5697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052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Transformadas de Laplace de Sinais</a:t>
            </a:r>
            <a:endParaRPr lang="pt-BR" smtClean="0"/>
          </a:p>
        </p:txBody>
      </p:sp>
      <p:pic>
        <p:nvPicPr>
          <p:cNvPr id="20484" name="Picture 3" descr="ex14_4_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3" y="1857375"/>
            <a:ext cx="4530725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9" y="-292387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graphicFrame>
        <p:nvGraphicFramePr>
          <p:cNvPr id="20482" name="Object 2"/>
          <p:cNvGraphicFramePr>
            <a:graphicFrameLocks noChangeAspect="1"/>
          </p:cNvGraphicFramePr>
          <p:nvPr/>
        </p:nvGraphicFramePr>
        <p:xfrm>
          <a:off x="1881188" y="4714875"/>
          <a:ext cx="7205662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2" r:id="rId4" imgW="3365500" imgH="533400" progId="Equation.DSMT4">
                  <p:embed/>
                </p:oleObj>
              </mc:Choice>
              <mc:Fallback>
                <p:oleObj r:id="rId4" imgW="3365500" imgH="5334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1188" y="4714875"/>
                        <a:ext cx="7205662" cy="1143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Teoremas do Valor Inicial e Final</a:t>
            </a:r>
          </a:p>
        </p:txBody>
      </p:sp>
      <p:graphicFrame>
        <p:nvGraphicFramePr>
          <p:cNvPr id="31746" name="Object 3"/>
          <p:cNvGraphicFramePr>
            <a:graphicFrameLocks noChangeAspect="1"/>
          </p:cNvGraphicFramePr>
          <p:nvPr/>
        </p:nvGraphicFramePr>
        <p:xfrm>
          <a:off x="280988" y="854075"/>
          <a:ext cx="8278812" cy="566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581" name="Equation" r:id="rId3" imgW="5943600" imgH="4063680" progId="Equation.3">
                  <p:embed/>
                </p:oleObj>
              </mc:Choice>
              <mc:Fallback>
                <p:oleObj name="Equation" r:id="rId3" imgW="5943600" imgH="4063680" progId="Equation.3">
                  <p:embed/>
                  <p:pic>
                    <p:nvPicPr>
                      <p:cNvPr id="3174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988" y="854075"/>
                        <a:ext cx="8278812" cy="566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058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Escalonamento em Frequência</a:t>
            </a:r>
          </a:p>
        </p:txBody>
      </p:sp>
      <p:graphicFrame>
        <p:nvGraphicFramePr>
          <p:cNvPr id="32770" name="Object 4"/>
          <p:cNvGraphicFramePr>
            <a:graphicFrameLocks noChangeAspect="1"/>
          </p:cNvGraphicFramePr>
          <p:nvPr/>
        </p:nvGraphicFramePr>
        <p:xfrm>
          <a:off x="2540000" y="792163"/>
          <a:ext cx="3349625" cy="587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05" name="Equation" r:id="rId3" imgW="1714320" imgH="3009600" progId="Equation.3">
                  <p:embed/>
                </p:oleObj>
              </mc:Choice>
              <mc:Fallback>
                <p:oleObj name="Equation" r:id="rId3" imgW="1714320" imgH="3009600" progId="Equation.3">
                  <p:embed/>
                  <p:pic>
                    <p:nvPicPr>
                      <p:cNvPr id="3277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0000" y="792163"/>
                        <a:ext cx="3349625" cy="587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248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Exercício 1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Calcule F(z) de f(k)=(1/3)</a:t>
            </a:r>
            <a:r>
              <a:rPr lang="pt-BR" altLang="pt-BR" baseline="30000" smtClean="0"/>
              <a:t>k</a:t>
            </a:r>
            <a:r>
              <a:rPr lang="pt-BR" altLang="pt-BR" smtClean="0"/>
              <a:t>+(1/2)</a:t>
            </a:r>
            <a:r>
              <a:rPr lang="pt-BR" altLang="pt-BR" baseline="30000" smtClean="0"/>
              <a:t>k</a:t>
            </a:r>
            <a:endParaRPr lang="pt-BR" altLang="pt-BR" smtClean="0"/>
          </a:p>
        </p:txBody>
      </p:sp>
      <p:graphicFrame>
        <p:nvGraphicFramePr>
          <p:cNvPr id="34818" name="Object 4"/>
          <p:cNvGraphicFramePr>
            <a:graphicFrameLocks noChangeAspect="1"/>
          </p:cNvGraphicFramePr>
          <p:nvPr/>
        </p:nvGraphicFramePr>
        <p:xfrm>
          <a:off x="2720975" y="1916113"/>
          <a:ext cx="4319588" cy="407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29" name="Equation" r:id="rId3" imgW="2057400" imgH="1942920" progId="Equation.3">
                  <p:embed/>
                </p:oleObj>
              </mc:Choice>
              <mc:Fallback>
                <p:oleObj name="Equation" r:id="rId3" imgW="2057400" imgH="1942920" progId="Equation.3">
                  <p:embed/>
                  <p:pic>
                    <p:nvPicPr>
                      <p:cNvPr id="3481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0975" y="1916113"/>
                        <a:ext cx="4319588" cy="407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131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Exercício 2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Calcule F(z) de f(k)=1/4 , 1/8, ..., (½)</a:t>
            </a:r>
            <a:r>
              <a:rPr lang="pt-BR" altLang="pt-BR" baseline="30000" smtClean="0"/>
              <a:t>k</a:t>
            </a:r>
            <a:endParaRPr lang="pt-BR" altLang="pt-BR" smtClean="0"/>
          </a:p>
        </p:txBody>
      </p:sp>
      <p:graphicFrame>
        <p:nvGraphicFramePr>
          <p:cNvPr id="35842" name="Object 4"/>
          <p:cNvGraphicFramePr>
            <a:graphicFrameLocks noChangeAspect="1"/>
          </p:cNvGraphicFramePr>
          <p:nvPr/>
        </p:nvGraphicFramePr>
        <p:xfrm>
          <a:off x="2760663" y="1778000"/>
          <a:ext cx="3182937" cy="424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53" name="Equation" r:id="rId3" imgW="2019240" imgH="2692080" progId="Equation.3">
                  <p:embed/>
                </p:oleObj>
              </mc:Choice>
              <mc:Fallback>
                <p:oleObj name="Equation" r:id="rId3" imgW="2019240" imgH="2692080" progId="Equation.3">
                  <p:embed/>
                  <p:pic>
                    <p:nvPicPr>
                      <p:cNvPr id="3584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0663" y="1778000"/>
                        <a:ext cx="3182937" cy="424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111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Exercício 3</a:t>
            </a:r>
          </a:p>
        </p:txBody>
      </p:sp>
      <p:sp>
        <p:nvSpPr>
          <p:cNvPr id="3686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Calcule f(0), sabendo que F(z)=z/(z-1/4)</a:t>
            </a:r>
          </a:p>
        </p:txBody>
      </p:sp>
      <p:graphicFrame>
        <p:nvGraphicFramePr>
          <p:cNvPr id="36866" name="Object 4"/>
          <p:cNvGraphicFramePr>
            <a:graphicFrameLocks noChangeAspect="1"/>
          </p:cNvGraphicFramePr>
          <p:nvPr/>
        </p:nvGraphicFramePr>
        <p:xfrm>
          <a:off x="3030538" y="1876425"/>
          <a:ext cx="2641600" cy="404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77" name="Equation" r:id="rId3" imgW="1676160" imgH="2565360" progId="Equation.3">
                  <p:embed/>
                </p:oleObj>
              </mc:Choice>
              <mc:Fallback>
                <p:oleObj name="Equation" r:id="rId3" imgW="1676160" imgH="2565360" progId="Equation.3">
                  <p:embed/>
                  <p:pic>
                    <p:nvPicPr>
                      <p:cNvPr id="3686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0538" y="1876425"/>
                        <a:ext cx="2641600" cy="404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871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Exercício 4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Calcule F(z) de f(k)=u(k) (pulso unitário)</a:t>
            </a:r>
          </a:p>
        </p:txBody>
      </p:sp>
      <p:graphicFrame>
        <p:nvGraphicFramePr>
          <p:cNvPr id="37890" name="Object 4"/>
          <p:cNvGraphicFramePr>
            <a:graphicFrameLocks noChangeAspect="1"/>
          </p:cNvGraphicFramePr>
          <p:nvPr/>
        </p:nvGraphicFramePr>
        <p:xfrm>
          <a:off x="3089275" y="2736850"/>
          <a:ext cx="2522538" cy="232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01" name="Equation" r:id="rId3" imgW="1600200" imgH="1473120" progId="Equation.3">
                  <p:embed/>
                </p:oleObj>
              </mc:Choice>
              <mc:Fallback>
                <p:oleObj name="Equation" r:id="rId3" imgW="1600200" imgH="1473120" progId="Equation.3">
                  <p:embed/>
                  <p:pic>
                    <p:nvPicPr>
                      <p:cNvPr id="3789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9275" y="2736850"/>
                        <a:ext cx="2522538" cy="2322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698" name="Rectangle 10"/>
          <p:cNvSpPr>
            <a:spLocks noChangeArrowheads="1"/>
          </p:cNvSpPr>
          <p:nvPr/>
        </p:nvSpPr>
        <p:spPr bwMode="auto">
          <a:xfrm>
            <a:off x="704850" y="5516563"/>
            <a:ext cx="8426450" cy="7921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17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146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8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Exercício 5</a:t>
            </a:r>
          </a:p>
        </p:txBody>
      </p:sp>
      <p:sp>
        <p:nvSpPr>
          <p:cNvPr id="38916" name="Rectangle 3"/>
          <p:cNvSpPr>
            <a:spLocks noGrp="1" noChangeArrowheads="1"/>
          </p:cNvSpPr>
          <p:nvPr>
            <p:ph idx="1"/>
          </p:nvPr>
        </p:nvSpPr>
        <p:spPr>
          <a:xfrm>
            <a:off x="57150" y="784225"/>
            <a:ext cx="9410700" cy="5381625"/>
          </a:xfrm>
        </p:spPr>
        <p:txBody>
          <a:bodyPr/>
          <a:lstStyle/>
          <a:p>
            <a:pPr eaLnBrk="1" hangingPunct="1"/>
            <a:r>
              <a:rPr lang="pt-BR" altLang="pt-BR" sz="1800" smtClean="0"/>
              <a:t>Calcule F(z) de f(k)=k (rampa unitária)</a:t>
            </a:r>
          </a:p>
        </p:txBody>
      </p:sp>
      <p:graphicFrame>
        <p:nvGraphicFramePr>
          <p:cNvPr id="3891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9134852"/>
              </p:ext>
            </p:extLst>
          </p:nvPr>
        </p:nvGraphicFramePr>
        <p:xfrm>
          <a:off x="466576" y="1125538"/>
          <a:ext cx="6070600" cy="555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25" name="Equation" r:id="rId3" imgW="4749480" imgH="4343400" progId="Equation.3">
                  <p:embed/>
                </p:oleObj>
              </mc:Choice>
              <mc:Fallback>
                <p:oleObj name="Equation" r:id="rId3" imgW="4749480" imgH="4343400" progId="Equation.3">
                  <p:embed/>
                  <p:pic>
                    <p:nvPicPr>
                      <p:cNvPr id="3891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576" y="1125538"/>
                        <a:ext cx="6070600" cy="555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278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Exercício 6</a:t>
            </a:r>
          </a:p>
        </p:txBody>
      </p:sp>
      <p:sp>
        <p:nvSpPr>
          <p:cNvPr id="39940" name="Rectangle 3"/>
          <p:cNvSpPr>
            <a:spLocks noGrp="1" noChangeArrowheads="1"/>
          </p:cNvSpPr>
          <p:nvPr>
            <p:ph idx="1"/>
          </p:nvPr>
        </p:nvSpPr>
        <p:spPr>
          <a:xfrm>
            <a:off x="271463" y="836613"/>
            <a:ext cx="9410700" cy="5381625"/>
          </a:xfrm>
        </p:spPr>
        <p:txBody>
          <a:bodyPr/>
          <a:lstStyle/>
          <a:p>
            <a:pPr eaLnBrk="1" hangingPunct="1"/>
            <a:r>
              <a:rPr lang="pt-BR" altLang="pt-BR" smtClean="0"/>
              <a:t>Calcule </a:t>
            </a:r>
            <a:r>
              <a:rPr lang="pt-BR" altLang="pt-BR" i="1" smtClean="0"/>
              <a:t>F(z), </a:t>
            </a:r>
            <a:r>
              <a:rPr lang="pt-BR" altLang="pt-BR" smtClean="0"/>
              <a:t>para </a:t>
            </a:r>
            <a:r>
              <a:rPr lang="pt-BR" altLang="pt-BR" i="1" smtClean="0"/>
              <a:t>f(k)=kA</a:t>
            </a:r>
            <a:r>
              <a:rPr lang="pt-BR" altLang="pt-BR" i="1" baseline="30000" smtClean="0"/>
              <a:t>k</a:t>
            </a:r>
            <a:endParaRPr lang="pt-BR" altLang="pt-BR" smtClean="0"/>
          </a:p>
        </p:txBody>
      </p:sp>
      <p:graphicFrame>
        <p:nvGraphicFramePr>
          <p:cNvPr id="39938" name="Object 4"/>
          <p:cNvGraphicFramePr>
            <a:graphicFrameLocks noChangeAspect="1"/>
          </p:cNvGraphicFramePr>
          <p:nvPr/>
        </p:nvGraphicFramePr>
        <p:xfrm>
          <a:off x="2309813" y="1341438"/>
          <a:ext cx="5033962" cy="5256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49" name="Equation" r:id="rId3" imgW="2577960" imgH="2692080" progId="Equation.3">
                  <p:embed/>
                </p:oleObj>
              </mc:Choice>
              <mc:Fallback>
                <p:oleObj name="Equation" r:id="rId3" imgW="2577960" imgH="2692080" progId="Equation.3">
                  <p:embed/>
                  <p:pic>
                    <p:nvPicPr>
                      <p:cNvPr id="3993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9813" y="1341438"/>
                        <a:ext cx="5033962" cy="5256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827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Exercício 7</a:t>
            </a:r>
          </a:p>
        </p:txBody>
      </p:sp>
      <p:sp>
        <p:nvSpPr>
          <p:cNvPr id="40964" name="Rectangle 3"/>
          <p:cNvSpPr>
            <a:spLocks noGrp="1" noChangeArrowheads="1"/>
          </p:cNvSpPr>
          <p:nvPr>
            <p:ph idx="1"/>
          </p:nvPr>
        </p:nvSpPr>
        <p:spPr>
          <a:xfrm>
            <a:off x="271463" y="836613"/>
            <a:ext cx="9410700" cy="5381625"/>
          </a:xfrm>
        </p:spPr>
        <p:txBody>
          <a:bodyPr/>
          <a:lstStyle/>
          <a:p>
            <a:pPr eaLnBrk="1" hangingPunct="1"/>
            <a:r>
              <a:rPr lang="pt-BR" altLang="pt-BR" smtClean="0"/>
              <a:t>Uma relação interessante</a:t>
            </a:r>
          </a:p>
        </p:txBody>
      </p:sp>
      <p:graphicFrame>
        <p:nvGraphicFramePr>
          <p:cNvPr id="40962" name="Object 4"/>
          <p:cNvGraphicFramePr>
            <a:graphicFrameLocks noChangeAspect="1"/>
          </p:cNvGraphicFramePr>
          <p:nvPr/>
        </p:nvGraphicFramePr>
        <p:xfrm>
          <a:off x="1751013" y="1487488"/>
          <a:ext cx="6149975" cy="446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73" name="Equation" r:id="rId3" imgW="3149280" imgH="2286000" progId="Equation.3">
                  <p:embed/>
                </p:oleObj>
              </mc:Choice>
              <mc:Fallback>
                <p:oleObj name="Equation" r:id="rId3" imgW="3149280" imgH="2286000" progId="Equation.3">
                  <p:embed/>
                  <p:pic>
                    <p:nvPicPr>
                      <p:cNvPr id="4096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1013" y="1487488"/>
                        <a:ext cx="6149975" cy="4462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872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3" name="Rectangle 2"/>
          <p:cNvSpPr>
            <a:spLocks noChangeArrowheads="1"/>
          </p:cNvSpPr>
          <p:nvPr/>
        </p:nvSpPr>
        <p:spPr bwMode="auto">
          <a:xfrm>
            <a:off x="1588" y="3317875"/>
            <a:ext cx="185737" cy="368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5064" name="Rectangle 5"/>
          <p:cNvSpPr>
            <a:spLocks noChangeArrowheads="1"/>
          </p:cNvSpPr>
          <p:nvPr/>
        </p:nvSpPr>
        <p:spPr bwMode="auto">
          <a:xfrm>
            <a:off x="1588" y="3055938"/>
            <a:ext cx="185737" cy="368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 sz="180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18944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4871160"/>
              </p:ext>
            </p:extLst>
          </p:nvPr>
        </p:nvGraphicFramePr>
        <p:xfrm>
          <a:off x="128464" y="615950"/>
          <a:ext cx="6667500" cy="183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03" name="Equation" r:id="rId3" imgW="3175000" imgH="939800" progId="Equation.3">
                  <p:embed/>
                </p:oleObj>
              </mc:Choice>
              <mc:Fallback>
                <p:oleObj name="Equation" r:id="rId3" imgW="3175000" imgH="939800" progId="Equation.3">
                  <p:embed/>
                  <p:pic>
                    <p:nvPicPr>
                      <p:cNvPr id="18944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464" y="615950"/>
                        <a:ext cx="6667500" cy="18303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5" name="Rectangle 7"/>
          <p:cNvSpPr>
            <a:spLocks noChangeArrowheads="1"/>
          </p:cNvSpPr>
          <p:nvPr/>
        </p:nvSpPr>
        <p:spPr bwMode="auto">
          <a:xfrm>
            <a:off x="1588" y="2417763"/>
            <a:ext cx="185737" cy="368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 sz="180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18944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0649686"/>
              </p:ext>
            </p:extLst>
          </p:nvPr>
        </p:nvGraphicFramePr>
        <p:xfrm>
          <a:off x="1628775" y="2492201"/>
          <a:ext cx="3324225" cy="432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04" name="Equation" r:id="rId5" imgW="1574640" imgH="2222280" progId="Equation.3">
                  <p:embed/>
                </p:oleObj>
              </mc:Choice>
              <mc:Fallback>
                <p:oleObj name="Equation" r:id="rId5" imgW="1574640" imgH="2222280" progId="Equation.3">
                  <p:embed/>
                  <p:pic>
                    <p:nvPicPr>
                      <p:cNvPr id="18944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8775" y="2492201"/>
                        <a:ext cx="3324225" cy="43211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7" name="Rectangle 10"/>
          <p:cNvSpPr>
            <a:spLocks noChangeArrowheads="1"/>
          </p:cNvSpPr>
          <p:nvPr/>
        </p:nvSpPr>
        <p:spPr bwMode="auto">
          <a:xfrm>
            <a:off x="1588" y="3417888"/>
            <a:ext cx="185737" cy="368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5069" name="Rectangle 13"/>
          <p:cNvSpPr>
            <a:spLocks noChangeArrowheads="1"/>
          </p:cNvSpPr>
          <p:nvPr/>
        </p:nvSpPr>
        <p:spPr bwMode="auto">
          <a:xfrm>
            <a:off x="1588" y="3427413"/>
            <a:ext cx="185737" cy="368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5070" name="Rectangle 15"/>
          <p:cNvSpPr>
            <a:spLocks noChangeArrowheads="1"/>
          </p:cNvSpPr>
          <p:nvPr/>
        </p:nvSpPr>
        <p:spPr bwMode="auto">
          <a:xfrm>
            <a:off x="1588" y="3427413"/>
            <a:ext cx="185737" cy="368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5071" name="Título 14"/>
          <p:cNvSpPr>
            <a:spLocks noGrp="1"/>
          </p:cNvSpPr>
          <p:nvPr>
            <p:ph type="title"/>
          </p:nvPr>
        </p:nvSpPr>
        <p:spPr>
          <a:xfrm>
            <a:off x="271463" y="44450"/>
            <a:ext cx="9363075" cy="533400"/>
          </a:xfrm>
        </p:spPr>
        <p:txBody>
          <a:bodyPr/>
          <a:lstStyle/>
          <a:p>
            <a:r>
              <a:rPr lang="en-US" altLang="pt-BR" smtClean="0"/>
              <a:t>Calcule a transformada Z de sen[b.n]</a:t>
            </a:r>
          </a:p>
        </p:txBody>
      </p:sp>
      <p:graphicFrame>
        <p:nvGraphicFramePr>
          <p:cNvPr id="16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0429408"/>
              </p:ext>
            </p:extLst>
          </p:nvPr>
        </p:nvGraphicFramePr>
        <p:xfrm>
          <a:off x="5340821" y="1772816"/>
          <a:ext cx="4220691" cy="7116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05" name="Equation" r:id="rId7" imgW="2298600" imgH="419040" progId="Equation.3">
                  <p:embed/>
                </p:oleObj>
              </mc:Choice>
              <mc:Fallback>
                <p:oleObj name="Equation" r:id="rId7" imgW="2298600" imgH="419040" progId="Equation.3">
                  <p:embed/>
                  <p:pic>
                    <p:nvPicPr>
                      <p:cNvPr id="16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0821" y="1772816"/>
                        <a:ext cx="4220691" cy="71162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350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Transformadas de Laplace de Sinais</a:t>
            </a:r>
            <a:endParaRPr lang="pt-BR" smtClean="0"/>
          </a:p>
        </p:txBody>
      </p:sp>
      <p:pic>
        <p:nvPicPr>
          <p:cNvPr id="21509" name="Picture 2" descr="ex14_4_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1571625"/>
            <a:ext cx="4500562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0" name="Rectangle 4"/>
          <p:cNvSpPr>
            <a:spLocks noChangeArrowheads="1"/>
          </p:cNvSpPr>
          <p:nvPr/>
        </p:nvSpPr>
        <p:spPr bwMode="auto">
          <a:xfrm>
            <a:off x="9" y="-63786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6096000" y="2214581"/>
          <a:ext cx="3095625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4" r:id="rId4" imgW="1524000" imgH="457200" progId="Equation.DSMT4">
                  <p:embed/>
                </p:oleObj>
              </mc:Choice>
              <mc:Fallback>
                <p:oleObj r:id="rId4" imgW="1524000" imgH="4572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2214581"/>
                        <a:ext cx="3095625" cy="928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1" name="Rectangle 6"/>
          <p:cNvSpPr>
            <a:spLocks noChangeArrowheads="1"/>
          </p:cNvSpPr>
          <p:nvPr/>
        </p:nvSpPr>
        <p:spPr bwMode="auto">
          <a:xfrm>
            <a:off x="9" y="-292387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309573" y="4276743"/>
          <a:ext cx="9405937" cy="150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5" r:id="rId6" imgW="5397500" imgH="863600" progId="Equation.DSMT4">
                  <p:embed/>
                </p:oleObj>
              </mc:Choice>
              <mc:Fallback>
                <p:oleObj r:id="rId6" imgW="5397500" imgH="863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573" y="4276743"/>
                        <a:ext cx="9405937" cy="1509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A Transformada Inversa Z</a:t>
            </a:r>
            <a:r>
              <a:rPr lang="pt-BR" altLang="pt-BR" baseline="30000" smtClean="0"/>
              <a:t>-1</a:t>
            </a:r>
            <a:endParaRPr lang="pt-BR" altLang="pt-BR" smtClean="0"/>
          </a:p>
        </p:txBody>
      </p:sp>
      <p:sp>
        <p:nvSpPr>
          <p:cNvPr id="10650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pt-BR" altLang="pt-BR" smtClean="0"/>
          </a:p>
          <a:p>
            <a:pPr eaLnBrk="1" hangingPunct="1"/>
            <a:endParaRPr lang="pt-BR" altLang="pt-BR" smtClean="0"/>
          </a:p>
          <a:p>
            <a:pPr eaLnBrk="1" hangingPunct="1"/>
            <a:endParaRPr lang="pt-BR" altLang="pt-BR" smtClean="0"/>
          </a:p>
          <a:p>
            <a:pPr eaLnBrk="1" hangingPunct="1"/>
            <a:r>
              <a:rPr lang="pt-BR" altLang="pt-BR" smtClean="0"/>
              <a:t> Linearidade</a:t>
            </a:r>
          </a:p>
          <a:p>
            <a:pPr lvl="1" eaLnBrk="1" hangingPunct="1"/>
            <a:r>
              <a:rPr lang="pt-BR" altLang="pt-BR" smtClean="0"/>
              <a:t>Z(f</a:t>
            </a:r>
            <a:r>
              <a:rPr lang="pt-BR" altLang="pt-BR" baseline="-25000" smtClean="0"/>
              <a:t>1</a:t>
            </a:r>
            <a:r>
              <a:rPr lang="pt-BR" altLang="pt-BR" smtClean="0"/>
              <a:t>(z))=F</a:t>
            </a:r>
            <a:r>
              <a:rPr lang="pt-BR" altLang="pt-BR" baseline="-25000" smtClean="0"/>
              <a:t>1</a:t>
            </a:r>
            <a:r>
              <a:rPr lang="pt-BR" altLang="pt-BR" smtClean="0"/>
              <a:t>(z) , Z(f</a:t>
            </a:r>
            <a:r>
              <a:rPr lang="pt-BR" altLang="pt-BR" baseline="-25000" smtClean="0"/>
              <a:t>2</a:t>
            </a:r>
            <a:r>
              <a:rPr lang="pt-BR" altLang="pt-BR" smtClean="0"/>
              <a:t>(z))=F</a:t>
            </a:r>
            <a:r>
              <a:rPr lang="pt-BR" altLang="pt-BR" baseline="-25000" smtClean="0"/>
              <a:t>2</a:t>
            </a:r>
            <a:r>
              <a:rPr lang="pt-BR" altLang="pt-BR" smtClean="0"/>
              <a:t>(z)</a:t>
            </a:r>
          </a:p>
          <a:p>
            <a:pPr lvl="1" eaLnBrk="1" hangingPunct="1"/>
            <a:r>
              <a:rPr lang="pt-BR" altLang="pt-BR" smtClean="0"/>
              <a:t>Z(a.f</a:t>
            </a:r>
            <a:r>
              <a:rPr lang="pt-BR" altLang="pt-BR" baseline="-25000" smtClean="0"/>
              <a:t>1</a:t>
            </a:r>
            <a:r>
              <a:rPr lang="pt-BR" altLang="pt-BR" smtClean="0"/>
              <a:t>(z))=a.F</a:t>
            </a:r>
            <a:r>
              <a:rPr lang="pt-BR" altLang="pt-BR" baseline="-25000" smtClean="0"/>
              <a:t>1</a:t>
            </a:r>
            <a:r>
              <a:rPr lang="pt-BR" altLang="pt-BR" smtClean="0"/>
              <a:t>(z) , Z(b.f</a:t>
            </a:r>
            <a:r>
              <a:rPr lang="pt-BR" altLang="pt-BR" baseline="-25000" smtClean="0"/>
              <a:t>2</a:t>
            </a:r>
            <a:r>
              <a:rPr lang="pt-BR" altLang="pt-BR" smtClean="0"/>
              <a:t>(z))=b.F</a:t>
            </a:r>
            <a:r>
              <a:rPr lang="pt-BR" altLang="pt-BR" baseline="-25000" smtClean="0"/>
              <a:t>2</a:t>
            </a:r>
            <a:r>
              <a:rPr lang="pt-BR" altLang="pt-BR" smtClean="0"/>
              <a:t>(z)</a:t>
            </a:r>
          </a:p>
          <a:p>
            <a:pPr lvl="1" eaLnBrk="1" hangingPunct="1"/>
            <a:r>
              <a:rPr lang="pt-BR" altLang="pt-BR" smtClean="0"/>
              <a:t>Z(a.f</a:t>
            </a:r>
            <a:r>
              <a:rPr lang="pt-BR" altLang="pt-BR" baseline="-25000" smtClean="0"/>
              <a:t>1</a:t>
            </a:r>
            <a:r>
              <a:rPr lang="pt-BR" altLang="pt-BR" smtClean="0"/>
              <a:t>(z)+b.f</a:t>
            </a:r>
            <a:r>
              <a:rPr lang="pt-BR" altLang="pt-BR" baseline="-25000" smtClean="0"/>
              <a:t>2</a:t>
            </a:r>
            <a:r>
              <a:rPr lang="pt-BR" altLang="pt-BR" smtClean="0"/>
              <a:t>(z)) = a.F</a:t>
            </a:r>
            <a:r>
              <a:rPr lang="pt-BR" altLang="pt-BR" baseline="-25000" smtClean="0"/>
              <a:t>1</a:t>
            </a:r>
            <a:r>
              <a:rPr lang="pt-BR" altLang="pt-BR" smtClean="0"/>
              <a:t>(z)+b.F</a:t>
            </a:r>
            <a:r>
              <a:rPr lang="pt-BR" altLang="pt-BR" baseline="-25000" smtClean="0"/>
              <a:t>2</a:t>
            </a:r>
            <a:r>
              <a:rPr lang="pt-BR" altLang="pt-BR" smtClean="0"/>
              <a:t>(z)</a:t>
            </a:r>
          </a:p>
          <a:p>
            <a:pPr eaLnBrk="1" hangingPunct="1">
              <a:buFontTx/>
              <a:buNone/>
            </a:pPr>
            <a:endParaRPr lang="pt-BR" altLang="pt-BR" smtClean="0"/>
          </a:p>
        </p:txBody>
      </p:sp>
      <p:graphicFrame>
        <p:nvGraphicFramePr>
          <p:cNvPr id="29698" name="Object 4"/>
          <p:cNvGraphicFramePr>
            <a:graphicFrameLocks noChangeAspect="1"/>
          </p:cNvGraphicFramePr>
          <p:nvPr/>
        </p:nvGraphicFramePr>
        <p:xfrm>
          <a:off x="920750" y="981075"/>
          <a:ext cx="7283450" cy="209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21" name="Equation" r:id="rId3" imgW="3047760" imgH="876240" progId="Equation.3">
                  <p:embed/>
                </p:oleObj>
              </mc:Choice>
              <mc:Fallback>
                <p:oleObj name="Equation" r:id="rId3" imgW="3047760" imgH="876240" progId="Equation.3">
                  <p:embed/>
                  <p:pic>
                    <p:nvPicPr>
                      <p:cNvPr id="2969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0750" y="981075"/>
                        <a:ext cx="7283450" cy="209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314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01" grpId="0" build="p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00" name="Rectangle 2"/>
          <p:cNvSpPr>
            <a:spLocks noChangeArrowheads="1"/>
          </p:cNvSpPr>
          <p:nvPr/>
        </p:nvSpPr>
        <p:spPr bwMode="auto">
          <a:xfrm>
            <a:off x="1588" y="3827164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9401" name="Rectangle 7"/>
          <p:cNvSpPr>
            <a:spLocks noChangeArrowheads="1"/>
          </p:cNvSpPr>
          <p:nvPr/>
        </p:nvSpPr>
        <p:spPr bwMode="auto">
          <a:xfrm>
            <a:off x="1588" y="3841452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9403" name="Rectangle 10"/>
          <p:cNvSpPr>
            <a:spLocks noChangeArrowheads="1"/>
          </p:cNvSpPr>
          <p:nvPr/>
        </p:nvSpPr>
        <p:spPr bwMode="auto">
          <a:xfrm>
            <a:off x="1588" y="3936702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9405" name="Rectangle 13"/>
          <p:cNvSpPr>
            <a:spLocks noChangeArrowheads="1"/>
          </p:cNvSpPr>
          <p:nvPr/>
        </p:nvSpPr>
        <p:spPr bwMode="auto">
          <a:xfrm>
            <a:off x="1588" y="3946227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9406" name="Rectangle 15"/>
          <p:cNvSpPr>
            <a:spLocks noChangeArrowheads="1"/>
          </p:cNvSpPr>
          <p:nvPr/>
        </p:nvSpPr>
        <p:spPr bwMode="auto">
          <a:xfrm>
            <a:off x="1588" y="3822402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9407" name="Rectangle 17"/>
          <p:cNvSpPr>
            <a:spLocks noChangeArrowheads="1"/>
          </p:cNvSpPr>
          <p:nvPr/>
        </p:nvSpPr>
        <p:spPr bwMode="auto">
          <a:xfrm>
            <a:off x="1588" y="3922414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9408" name="Rectangle 19"/>
          <p:cNvSpPr>
            <a:spLocks noChangeArrowheads="1"/>
          </p:cNvSpPr>
          <p:nvPr/>
        </p:nvSpPr>
        <p:spPr bwMode="auto">
          <a:xfrm>
            <a:off x="1588" y="3927177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9409" name="Título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 smtClean="0"/>
              <a:t>Calcule a transf.Z inversa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ço Reservado para Conteúdo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=3+2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+6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=3+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</m:oMath>
                </a14:m>
                <a:endParaRPr lang="pt-BR" smtClean="0"/>
              </a:p>
              <a:p>
                <a:r>
                  <a:rPr lang="pt-BR" smtClean="0"/>
                  <a:t>Lembrando que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pt-BR" smtClean="0"/>
                  <a:t> é um operador de atraso a série correspondente no tempo, para n&gt;=0 será: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3,2,0,0,6,0,0,…</m:t>
                        </m:r>
                      </m:e>
                    </m:d>
                  </m:oMath>
                </a14:m>
                <a:r>
                  <a:rPr lang="pt-BR" smtClean="0"/>
                  <a:t> ou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+6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−4)</m:t>
                    </m:r>
                  </m:oMath>
                </a14:m>
                <a:endParaRPr lang="pt-BR"/>
              </a:p>
            </p:txBody>
          </p:sp>
        </mc:Choice>
        <mc:Fallback xmlns="">
          <p:sp>
            <p:nvSpPr>
              <p:cNvPr id="2" name="Espaço Reservado para Conteúd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28" r="-26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514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ço Reservado para Conteúdo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=2−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den>
                    </m:f>
                  </m:oMath>
                </a14:m>
                <a:endParaRPr lang="pt-BR" smtClean="0"/>
              </a:p>
              <a:p>
                <a:r>
                  <a:rPr lang="pt-BR" smtClean="0"/>
                  <a:t>Lembrando: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pt-BR" smtClean="0"/>
              </a:p>
              <a:p>
                <a:r>
                  <a:rPr lang="pt-BR" smtClean="0"/>
                  <a:t>Teremos: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−3.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pt-BR" smtClean="0"/>
                  <a:t> ou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−1, −12, −48, −192, −768</m:t>
                        </m:r>
                      </m:e>
                    </m:d>
                  </m:oMath>
                </a14:m>
                <a:endParaRPr lang="pt-BR" smtClean="0"/>
              </a:p>
            </p:txBody>
          </p:sp>
        </mc:Choice>
        <mc:Fallback xmlns="">
          <p:sp>
            <p:nvSpPr>
              <p:cNvPr id="5" name="Espaço Reservado para Conteúdo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2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ítulo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US" b="1" kern="0">
                <a:solidFill>
                  <a:srgbClr val="003300"/>
                </a:solidFill>
                <a:latin typeface="+mj-lt"/>
                <a:ea typeface="+mj-ea"/>
                <a:cs typeface="+mj-cs"/>
              </a:rPr>
              <a:t>Calcule a transf.Z inversa</a:t>
            </a:r>
            <a:endParaRPr lang="en-US" b="1" kern="0" dirty="0">
              <a:solidFill>
                <a:srgbClr val="00330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6279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ço Reservado para Conteúdo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+1)(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−0,5)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−0,5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box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−0,5</m:t>
                        </m:r>
                      </m:den>
                    </m:f>
                  </m:oMath>
                </a14:m>
                <a:endParaRPr lang="pt-BR" smtClean="0"/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box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pt-BR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−0,5</m:t>
                        </m:r>
                      </m:den>
                    </m:f>
                  </m:oMath>
                </a14:m>
                <a:endParaRPr lang="pt-BR" smtClean="0"/>
              </a:p>
              <a:p>
                <a:r>
                  <a:rPr lang="pt-BR" smtClean="0"/>
                  <a:t>Lembrando que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pt-BR" smtClean="0"/>
                  <a:t> é um operador de atraso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pt-BR" smtClean="0"/>
                  <a:t> teremos:</a:t>
                </a:r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(−1)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+0,5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pt-BR"/>
              </a:p>
            </p:txBody>
          </p:sp>
        </mc:Choice>
        <mc:Fallback xmlns="">
          <p:sp>
            <p:nvSpPr>
              <p:cNvPr id="5" name="Espaço Reservado para Conteúdo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2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ítulo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US" b="1" kern="0">
                <a:solidFill>
                  <a:srgbClr val="003300"/>
                </a:solidFill>
                <a:latin typeface="+mj-lt"/>
                <a:ea typeface="+mj-ea"/>
                <a:cs typeface="+mj-cs"/>
              </a:rPr>
              <a:t>Calcule a transf.Z inversa</a:t>
            </a:r>
            <a:endParaRPr lang="en-US" b="1" kern="0" dirty="0">
              <a:solidFill>
                <a:srgbClr val="00330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6691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ço Reservado para Conteúdo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−1)(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−2)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pt-BR" smtClean="0"/>
              </a:p>
              <a:p>
                <a:r>
                  <a:rPr lang="pt-BR" smtClean="0"/>
                  <a:t>Lembrando que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pt-BR" smtClean="0"/>
                  <a:t> é um operador de atraso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pt-BR" smtClean="0"/>
                  <a:t> teremos:</a:t>
                </a:r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=20.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(2)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−10.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pt-BR"/>
              </a:p>
            </p:txBody>
          </p:sp>
        </mc:Choice>
        <mc:Fallback xmlns="">
          <p:sp>
            <p:nvSpPr>
              <p:cNvPr id="5" name="Espaço Reservado para Conteúdo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2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ítulo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US" b="1" kern="0">
                <a:solidFill>
                  <a:srgbClr val="003300"/>
                </a:solidFill>
                <a:latin typeface="+mj-lt"/>
                <a:ea typeface="+mj-ea"/>
                <a:cs typeface="+mj-cs"/>
              </a:rPr>
              <a:t>Calcule a transf.Z inversa</a:t>
            </a:r>
            <a:endParaRPr lang="en-US" b="1" kern="0" dirty="0">
              <a:solidFill>
                <a:srgbClr val="00330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6339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Calcule a transf.Z inversa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993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eaLnBrk="1" hangingPunct="1"/>
                <a14:m>
                  <m:oMath xmlns:m="http://schemas.openxmlformats.org/officeDocument/2006/math">
                    <m:r>
                      <a:rPr lang="pt-BR" altLang="pt-BR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pt-BR" alt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alt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alt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+1)(</m:t>
                        </m:r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+2)</m:t>
                        </m:r>
                      </m:den>
                    </m:f>
                    <m:r>
                      <a:rPr lang="pt-BR" alt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alt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pt-BR" altLang="pt-BR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pt-BR" alt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den>
                    </m:f>
                  </m:oMath>
                </a14:m>
                <a:endParaRPr lang="pt-BR" altLang="pt-BR" smtClean="0"/>
              </a:p>
              <a:p>
                <a:pPr eaLnBrk="1" hangingPunct="1"/>
                <a14:m>
                  <m:oMath xmlns:m="http://schemas.openxmlformats.org/officeDocument/2006/math">
                    <m:r>
                      <a:rPr lang="pt-BR" altLang="pt-BR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altLang="pt-B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alt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>
                      <m:fPr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pt-BR" altLang="pt-BR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>
                      <m:fPr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num>
                      <m:den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+2</m:t>
                        </m:r>
                      </m:den>
                    </m:f>
                  </m:oMath>
                </a14:m>
                <a:endParaRPr lang="pt-BR" altLang="pt-BR" smtClean="0"/>
              </a:p>
              <a:p>
                <a:pPr eaLnBrk="1" hangingPunct="1"/>
                <a14:m>
                  <m:oMath xmlns:m="http://schemas.openxmlformats.org/officeDocument/2006/math">
                    <m:r>
                      <a:rPr lang="pt-BR" altLang="pt-B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alt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altLang="pt-B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alt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alt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altLang="pt-B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pt-BR" altLang="pt-BR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pt-BR" alt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alt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altLang="pt-B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alt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  <m:sup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pt-BR" altLang="pt-BR"/>
              </a:p>
              <a:p>
                <a:pPr eaLnBrk="1" hangingPunct="1"/>
                <a:endParaRPr lang="pt-BR" altLang="pt-BR" smtClean="0"/>
              </a:p>
              <a:p>
                <a:pPr eaLnBrk="1" hangingPunct="1"/>
                <a:endParaRPr lang="pt-BR" altLang="pt-BR" smtClean="0"/>
              </a:p>
              <a:p>
                <a:pPr eaLnBrk="1" hangingPunct="1"/>
                <a:endParaRPr lang="pt-BR" altLang="pt-BR" smtClean="0"/>
              </a:p>
              <a:p>
                <a:pPr eaLnBrk="1" hangingPunct="1"/>
                <a:endParaRPr lang="pt-BR" altLang="pt-BR" smtClean="0"/>
              </a:p>
            </p:txBody>
          </p:sp>
        </mc:Choice>
        <mc:Fallback xmlns="">
          <p:sp>
            <p:nvSpPr>
              <p:cNvPr id="4199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94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128464" y="927695"/>
                <a:ext cx="9506074" cy="538162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sup>
                    </m:sSup>
                  </m:oMath>
                </a14:m>
                <a:endParaRPr lang="pt-BR" smtClean="0"/>
              </a:p>
              <a:p>
                <a:r>
                  <a:rPr lang="pt-BR" b="0" smtClean="0"/>
                  <a:t>Do Cálculo: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  <m:r>
                      <a:rPr lang="pt-BR" b="0" i="1" smtClean="0">
                        <a:latin typeface="Cambria Math" panose="02040503050406030204" pitchFamily="18" charset="0"/>
                      </a:rPr>
                      <m:t>=1+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2!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3!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pt-BR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  <m:r>
                      <a:rPr lang="pt-BR" i="1">
                        <a:latin typeface="Cambria Math" panose="02040503050406030204" pitchFamily="18" charset="0"/>
                      </a:rPr>
                      <m:t>=1+</m:t>
                    </m:r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2!</m:t>
                        </m:r>
                      </m:den>
                    </m:f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3!</m:t>
                        </m:r>
                      </m:den>
                    </m:f>
                    <m:r>
                      <a:rPr lang="pt-BR" i="1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pt-BR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=1+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−4</m:t>
                            </m:r>
                          </m:sup>
                        </m:sSup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2!</m:t>
                        </m:r>
                      </m:den>
                    </m:f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3!</m:t>
                        </m:r>
                      </m:den>
                    </m:f>
                    <m:r>
                      <a:rPr lang="pt-BR" i="1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pt-BR"/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&gt;0 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 í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𝑚𝑝𝑎𝑟</m:t>
                            </m:r>
                          </m:e>
                          <m:e>
                            <m:f>
                              <m:f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skw"/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den>
                            </m:f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𝑝𝑎𝑟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smtClean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𝑜𝑢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1,0,1,0,</m:t>
                        </m:r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,0,</m:t>
                        </m:r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3!</m:t>
                            </m:r>
                          </m:den>
                        </m:f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,0,</m:t>
                        </m:r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4!</m:t>
                            </m:r>
                          </m:den>
                        </m:f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endParaRPr lang="pt-BR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464" y="927695"/>
                <a:ext cx="9506074" cy="5381625"/>
              </a:xfrm>
              <a:blipFill>
                <a:blip r:embed="rId2"/>
                <a:stretch>
                  <a:fillRect l="-1796" b="-18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ítulo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US" b="1" kern="0">
                <a:solidFill>
                  <a:srgbClr val="003300"/>
                </a:solidFill>
                <a:latin typeface="+mj-lt"/>
                <a:ea typeface="+mj-ea"/>
                <a:cs typeface="+mj-cs"/>
              </a:rPr>
              <a:t>Calcule a transf.Z inversa</a:t>
            </a:r>
            <a:endParaRPr lang="en-US" b="1" kern="0" dirty="0">
              <a:solidFill>
                <a:srgbClr val="00330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4587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Equação de Diferenças</a:t>
            </a:r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93688" y="620688"/>
                <a:ext cx="9340850" cy="538162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e>
                            </m:d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+3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sup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=1,   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eqArr>
                      </m:e>
                    </m:d>
                  </m:oMath>
                </a14:m>
                <a:endParaRPr lang="pt-BR" smtClean="0"/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𝑧𝑦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(1)]+3[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𝑧𝑌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𝑧𝑦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]+2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den>
                    </m:f>
                  </m:oMath>
                </a14:m>
                <a:endParaRPr lang="pt-BR" smtClean="0"/>
              </a:p>
              <a:p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]+3[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𝑧𝑌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]+2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−3</m:t>
                        </m:r>
                      </m:den>
                    </m:f>
                  </m:oMath>
                </a14:m>
                <a:endParaRPr lang="pt-BR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+3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pt-BR" smtClean="0"/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+1)(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+2)(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−3)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+1)(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+2)</m:t>
                        </m:r>
                      </m:den>
                    </m:f>
                  </m:oMath>
                </a14:m>
                <a:endParaRPr lang="pt-BR" smtClean="0"/>
              </a:p>
              <a:p>
                <a:endParaRPr lang="pt-BR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3688" y="620688"/>
                <a:ext cx="9340850" cy="5381625"/>
              </a:xfrm>
              <a:blipFill>
                <a:blip r:embed="rId2"/>
                <a:stretch>
                  <a:fillRect l="-17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440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Equação de Diferenças</a:t>
            </a:r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93688" y="908720"/>
                <a:ext cx="9340850" cy="538162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+1)(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+2)(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−3)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+1)(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+2)</m:t>
                        </m:r>
                      </m:den>
                    </m:f>
                  </m:oMath>
                </a14:m>
                <a:endParaRPr lang="pt-BR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+1)(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+2)(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−3)</m:t>
                        </m:r>
                      </m:den>
                    </m:f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+3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+1)(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+2)</m:t>
                        </m:r>
                      </m:den>
                    </m:f>
                  </m:oMath>
                </a14:m>
                <a:endParaRPr lang="pt-BR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0,2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0,2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+2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den>
                    </m:f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+2</m:t>
                        </m:r>
                      </m:den>
                    </m:f>
                  </m:oMath>
                </a14:m>
                <a:endParaRPr lang="pt-BR"/>
              </a:p>
              <a:p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−0,8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,75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0,05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den>
                    </m:f>
                  </m:oMath>
                </a14:m>
                <a:endParaRPr lang="pt-BR" smtClean="0"/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(3)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pt-BR"/>
              </a:p>
              <a:p>
                <a:endParaRPr lang="pt-BR" smtClean="0"/>
              </a:p>
              <a:p>
                <a:endParaRPr lang="pt-BR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3688" y="908720"/>
                <a:ext cx="9340850" cy="538162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391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7" name="Rectangle 2"/>
          <p:cNvSpPr>
            <a:spLocks noChangeArrowheads="1"/>
          </p:cNvSpPr>
          <p:nvPr/>
        </p:nvSpPr>
        <p:spPr bwMode="auto">
          <a:xfrm>
            <a:off x="1588" y="30353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4278" name="Rectangle 6"/>
          <p:cNvSpPr>
            <a:spLocks noChangeArrowheads="1"/>
          </p:cNvSpPr>
          <p:nvPr/>
        </p:nvSpPr>
        <p:spPr bwMode="auto">
          <a:xfrm>
            <a:off x="1588" y="3049588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 sz="180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198661" name="Object 5"/>
          <p:cNvGraphicFramePr>
            <a:graphicFrameLocks noChangeAspect="1"/>
          </p:cNvGraphicFramePr>
          <p:nvPr/>
        </p:nvGraphicFramePr>
        <p:xfrm>
          <a:off x="819150" y="1557338"/>
          <a:ext cx="3549650" cy="101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51" name="Equation" r:id="rId3" imgW="1256755" imgH="393529" progId="Equation.3">
                  <p:embed/>
                </p:oleObj>
              </mc:Choice>
              <mc:Fallback>
                <p:oleObj name="Equation" r:id="rId3" imgW="1256755" imgH="393529" progId="Equation.3">
                  <p:embed/>
                  <p:pic>
                    <p:nvPicPr>
                      <p:cNvPr id="19866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150" y="1557338"/>
                        <a:ext cx="3549650" cy="1017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9" name="Rectangle 8"/>
          <p:cNvSpPr>
            <a:spLocks noChangeArrowheads="1"/>
          </p:cNvSpPr>
          <p:nvPr/>
        </p:nvSpPr>
        <p:spPr bwMode="auto">
          <a:xfrm>
            <a:off x="1588" y="3049588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 sz="180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198663" name="Object 7"/>
          <p:cNvGraphicFramePr>
            <a:graphicFrameLocks noChangeAspect="1"/>
          </p:cNvGraphicFramePr>
          <p:nvPr/>
        </p:nvGraphicFramePr>
        <p:xfrm>
          <a:off x="4992688" y="1543050"/>
          <a:ext cx="1285875" cy="101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52" name="Equation" r:id="rId5" imgW="457002" imgH="393529" progId="Equation.3">
                  <p:embed/>
                </p:oleObj>
              </mc:Choice>
              <mc:Fallback>
                <p:oleObj name="Equation" r:id="rId5" imgW="457002" imgH="393529" progId="Equation.3">
                  <p:embed/>
                  <p:pic>
                    <p:nvPicPr>
                      <p:cNvPr id="19866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2688" y="1543050"/>
                        <a:ext cx="1285875" cy="1014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80" name="Rectangle 10"/>
          <p:cNvSpPr>
            <a:spLocks noChangeArrowheads="1"/>
          </p:cNvSpPr>
          <p:nvPr/>
        </p:nvSpPr>
        <p:spPr bwMode="auto">
          <a:xfrm>
            <a:off x="1588" y="-18415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 sz="180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198665" name="Object 9"/>
          <p:cNvGraphicFramePr>
            <a:graphicFrameLocks noChangeAspect="1"/>
          </p:cNvGraphicFramePr>
          <p:nvPr/>
        </p:nvGraphicFramePr>
        <p:xfrm>
          <a:off x="819150" y="2781300"/>
          <a:ext cx="7566025" cy="3633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53" name="Equation" r:id="rId7" imgW="3276600" imgH="1701800" progId="Equation.3">
                  <p:embed/>
                </p:oleObj>
              </mc:Choice>
              <mc:Fallback>
                <p:oleObj name="Equation" r:id="rId7" imgW="3276600" imgH="1701800" progId="Equation.3">
                  <p:embed/>
                  <p:pic>
                    <p:nvPicPr>
                      <p:cNvPr id="19866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150" y="2781300"/>
                        <a:ext cx="7566025" cy="3633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81" name="Título 9"/>
          <p:cNvSpPr>
            <a:spLocks noGrp="1"/>
          </p:cNvSpPr>
          <p:nvPr>
            <p:ph type="title"/>
          </p:nvPr>
        </p:nvSpPr>
        <p:spPr>
          <a:xfrm>
            <a:off x="0" y="260350"/>
            <a:ext cx="9906000" cy="533400"/>
          </a:xfrm>
        </p:spPr>
        <p:txBody>
          <a:bodyPr/>
          <a:lstStyle/>
          <a:p>
            <a:r>
              <a:rPr lang="en-US" altLang="pt-BR" smtClean="0"/>
              <a:t>Demonstre a propriedade da diferenciação</a:t>
            </a:r>
          </a:p>
        </p:txBody>
      </p:sp>
    </p:spTree>
    <p:extLst>
      <p:ext uri="{BB962C8B-B14F-4D97-AF65-F5344CB8AC3E}">
        <p14:creationId xmlns:p14="http://schemas.microsoft.com/office/powerpoint/2010/main" val="89640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Exercícios de Inversão de Transformadas de Laplace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Encontre f(t) quando : </a:t>
            </a:r>
          </a:p>
          <a:p>
            <a:pPr lvl="1"/>
            <a:r>
              <a:rPr lang="pt-BR" dirty="0" smtClean="0"/>
              <a:t>F(s) = (s+3)/(s</a:t>
            </a:r>
            <a:r>
              <a:rPr lang="pt-BR" baseline="30000" dirty="0" smtClean="0"/>
              <a:t>3</a:t>
            </a:r>
            <a:r>
              <a:rPr lang="pt-BR" dirty="0" smtClean="0"/>
              <a:t>+ 3s</a:t>
            </a:r>
            <a:r>
              <a:rPr lang="pt-BR" baseline="30000" dirty="0" smtClean="0"/>
              <a:t>2</a:t>
            </a:r>
            <a:r>
              <a:rPr lang="pt-BR" dirty="0" smtClean="0"/>
              <a:t>+ 6s+4)</a:t>
            </a:r>
          </a:p>
          <a:p>
            <a:pPr lvl="1"/>
            <a:r>
              <a:rPr lang="pt-BR" dirty="0" smtClean="0"/>
              <a:t>Fazendo a expansão : </a:t>
            </a:r>
          </a:p>
          <a:p>
            <a:pPr lvl="1"/>
            <a:endParaRPr lang="pt-BR" dirty="0" smtClean="0"/>
          </a:p>
        </p:txBody>
      </p:sp>
      <p:graphicFrame>
        <p:nvGraphicFramePr>
          <p:cNvPr id="128005" name="Object 2"/>
          <p:cNvGraphicFramePr>
            <a:graphicFrameLocks noChangeAspect="1"/>
          </p:cNvGraphicFramePr>
          <p:nvPr/>
        </p:nvGraphicFramePr>
        <p:xfrm>
          <a:off x="57150" y="2898775"/>
          <a:ext cx="3773488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14" name="Equation" r:id="rId3" imgW="1854000" imgH="419040" progId="Equation.3">
                  <p:embed/>
                </p:oleObj>
              </mc:Choice>
              <mc:Fallback>
                <p:oleObj name="Equation" r:id="rId3" imgW="1854000" imgH="4190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" y="2898775"/>
                        <a:ext cx="3773488" cy="85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06" name="Object 3"/>
          <p:cNvGraphicFramePr>
            <a:graphicFrameLocks noChangeAspect="1"/>
          </p:cNvGraphicFramePr>
          <p:nvPr/>
        </p:nvGraphicFramePr>
        <p:xfrm>
          <a:off x="57159" y="3897331"/>
          <a:ext cx="3876675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15" name="Equation" r:id="rId5" imgW="1904760" imgH="419040" progId="Equation.3">
                  <p:embed/>
                </p:oleObj>
              </mc:Choice>
              <mc:Fallback>
                <p:oleObj name="Equation" r:id="rId5" imgW="1904760" imgH="4190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9" y="3897331"/>
                        <a:ext cx="3876675" cy="85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08" name="Object 5"/>
          <p:cNvGraphicFramePr>
            <a:graphicFrameLocks noChangeAspect="1"/>
          </p:cNvGraphicFramePr>
          <p:nvPr/>
        </p:nvGraphicFramePr>
        <p:xfrm>
          <a:off x="4160838" y="2924175"/>
          <a:ext cx="3541712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16" name="Equation" r:id="rId7" imgW="1739880" imgH="419040" progId="Equation.3">
                  <p:embed/>
                </p:oleObj>
              </mc:Choice>
              <mc:Fallback>
                <p:oleObj name="Equation" r:id="rId7" imgW="1739880" imgH="419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0838" y="2924175"/>
                        <a:ext cx="3541712" cy="85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09" name="Object 6"/>
          <p:cNvGraphicFramePr>
            <a:graphicFrameLocks noChangeAspect="1"/>
          </p:cNvGraphicFramePr>
          <p:nvPr/>
        </p:nvGraphicFramePr>
        <p:xfrm>
          <a:off x="4160838" y="3860800"/>
          <a:ext cx="5689600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17" name="Equation" r:id="rId9" imgW="2793960" imgH="419040" progId="Equation.3">
                  <p:embed/>
                </p:oleObj>
              </mc:Choice>
              <mc:Fallback>
                <p:oleObj name="Equation" r:id="rId9" imgW="2793960" imgH="4190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0838" y="3860800"/>
                        <a:ext cx="5689600" cy="85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10" name="Object 7"/>
          <p:cNvGraphicFramePr>
            <a:graphicFrameLocks noChangeAspect="1"/>
          </p:cNvGraphicFramePr>
          <p:nvPr/>
        </p:nvGraphicFramePr>
        <p:xfrm>
          <a:off x="4376738" y="5049856"/>
          <a:ext cx="5143500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18" name="Equation" r:id="rId11" imgW="2527200" imgH="241200" progId="Equation.3">
                  <p:embed/>
                </p:oleObj>
              </mc:Choice>
              <mc:Fallback>
                <p:oleObj name="Equation" r:id="rId11" imgW="2527200" imgH="241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6738" y="5049856"/>
                        <a:ext cx="5143500" cy="490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3368573"/>
              </p:ext>
            </p:extLst>
          </p:nvPr>
        </p:nvGraphicFramePr>
        <p:xfrm>
          <a:off x="78377" y="4941168"/>
          <a:ext cx="3953894" cy="864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19" name="Equação" r:id="rId13" imgW="1917360" imgH="419040" progId="Equation.3">
                  <p:embed/>
                </p:oleObj>
              </mc:Choice>
              <mc:Fallback>
                <p:oleObj name="Equação" r:id="rId13" imgW="1917360" imgH="419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8377" y="4941168"/>
                        <a:ext cx="3953894" cy="8640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03" grpId="0" build="p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1" name="Rectangle 2"/>
          <p:cNvSpPr>
            <a:spLocks noChangeArrowheads="1"/>
          </p:cNvSpPr>
          <p:nvPr/>
        </p:nvSpPr>
        <p:spPr bwMode="auto">
          <a:xfrm>
            <a:off x="1588" y="30353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5302" name="Rectangle 5"/>
          <p:cNvSpPr>
            <a:spLocks noChangeArrowheads="1"/>
          </p:cNvSpPr>
          <p:nvPr/>
        </p:nvSpPr>
        <p:spPr bwMode="auto">
          <a:xfrm>
            <a:off x="1588" y="3030538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 sz="180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202756" name="Object 4"/>
          <p:cNvGraphicFramePr>
            <a:graphicFrameLocks noChangeAspect="1"/>
          </p:cNvGraphicFramePr>
          <p:nvPr/>
        </p:nvGraphicFramePr>
        <p:xfrm>
          <a:off x="508000" y="782638"/>
          <a:ext cx="3630613" cy="10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75" name="Equation" r:id="rId3" imgW="1346040" imgH="431640" progId="Equation.3">
                  <p:embed/>
                </p:oleObj>
              </mc:Choice>
              <mc:Fallback>
                <p:oleObj name="Equation" r:id="rId3" imgW="1346040" imgH="431640" progId="Equation.3">
                  <p:embed/>
                  <p:pic>
                    <p:nvPicPr>
                      <p:cNvPr id="20275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000" y="782638"/>
                        <a:ext cx="3630613" cy="1062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3" name="Rectangle 7"/>
          <p:cNvSpPr>
            <a:spLocks noChangeArrowheads="1"/>
          </p:cNvSpPr>
          <p:nvPr/>
        </p:nvSpPr>
        <p:spPr bwMode="auto">
          <a:xfrm>
            <a:off x="1588" y="2544763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 sz="180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202758" name="Object 6"/>
          <p:cNvGraphicFramePr>
            <a:graphicFrameLocks noChangeAspect="1"/>
          </p:cNvGraphicFramePr>
          <p:nvPr/>
        </p:nvGraphicFramePr>
        <p:xfrm>
          <a:off x="468313" y="1557338"/>
          <a:ext cx="9009062" cy="331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76" name="Equation" r:id="rId5" imgW="3517900" imgH="1397000" progId="Equation.3">
                  <p:embed/>
                </p:oleObj>
              </mc:Choice>
              <mc:Fallback>
                <p:oleObj name="Equation" r:id="rId5" imgW="3517900" imgH="1397000" progId="Equation.3">
                  <p:embed/>
                  <p:pic>
                    <p:nvPicPr>
                      <p:cNvPr id="20275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557338"/>
                        <a:ext cx="9009062" cy="3313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4" name="Rectangle 9"/>
          <p:cNvSpPr>
            <a:spLocks noChangeArrowheads="1"/>
          </p:cNvSpPr>
          <p:nvPr/>
        </p:nvSpPr>
        <p:spPr bwMode="auto">
          <a:xfrm>
            <a:off x="1588" y="2801938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 sz="180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202760" name="Object 8"/>
          <p:cNvGraphicFramePr>
            <a:graphicFrameLocks noChangeAspect="1"/>
          </p:cNvGraphicFramePr>
          <p:nvPr/>
        </p:nvGraphicFramePr>
        <p:xfrm>
          <a:off x="468313" y="4818063"/>
          <a:ext cx="4953000" cy="199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77" name="Equation" r:id="rId7" imgW="2032000" imgH="889000" progId="Equation.3">
                  <p:embed/>
                </p:oleObj>
              </mc:Choice>
              <mc:Fallback>
                <p:oleObj name="Equation" r:id="rId7" imgW="2032000" imgH="889000" progId="Equation.3">
                  <p:embed/>
                  <p:pic>
                    <p:nvPicPr>
                      <p:cNvPr id="20276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818063"/>
                        <a:ext cx="4953000" cy="19954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5" name="Título 8"/>
          <p:cNvSpPr>
            <a:spLocks noGrp="1"/>
          </p:cNvSpPr>
          <p:nvPr>
            <p:ph type="title"/>
          </p:nvPr>
        </p:nvSpPr>
        <p:spPr>
          <a:xfrm>
            <a:off x="271463" y="158750"/>
            <a:ext cx="9363075" cy="533400"/>
          </a:xfrm>
        </p:spPr>
        <p:txBody>
          <a:bodyPr/>
          <a:lstStyle/>
          <a:p>
            <a:r>
              <a:rPr lang="en-US" altLang="pt-BR" smtClean="0"/>
              <a:t>Utilizando a prop.da diferenciação calcule a transf.Z de n</a:t>
            </a:r>
            <a:r>
              <a:rPr lang="en-US" altLang="pt-BR" baseline="30000" smtClean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852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Rectangle 2"/>
          <p:cNvSpPr>
            <a:spLocks noChangeArrowheads="1"/>
          </p:cNvSpPr>
          <p:nvPr/>
        </p:nvSpPr>
        <p:spPr bwMode="auto">
          <a:xfrm>
            <a:off x="1588" y="30353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6325" name="Rectangle 5"/>
          <p:cNvSpPr>
            <a:spLocks noChangeArrowheads="1"/>
          </p:cNvSpPr>
          <p:nvPr/>
        </p:nvSpPr>
        <p:spPr bwMode="auto">
          <a:xfrm>
            <a:off x="1588" y="1811338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 sz="180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203780" name="Object 4"/>
          <p:cNvGraphicFramePr>
            <a:graphicFrameLocks noChangeAspect="1"/>
          </p:cNvGraphicFramePr>
          <p:nvPr/>
        </p:nvGraphicFramePr>
        <p:xfrm>
          <a:off x="271463" y="608013"/>
          <a:ext cx="7839075" cy="627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96" name="Equation" r:id="rId3" imgW="3302000" imgH="2870200" progId="Equation.3">
                  <p:embed/>
                </p:oleObj>
              </mc:Choice>
              <mc:Fallback>
                <p:oleObj name="Equation" r:id="rId3" imgW="3302000" imgH="2870200" progId="Equation.3">
                  <p:embed/>
                  <p:pic>
                    <p:nvPicPr>
                      <p:cNvPr id="20378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63" y="608013"/>
                        <a:ext cx="7839075" cy="62769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6" name="Rectangle 7"/>
          <p:cNvSpPr>
            <a:spLocks noChangeArrowheads="1"/>
          </p:cNvSpPr>
          <p:nvPr/>
        </p:nvSpPr>
        <p:spPr bwMode="auto">
          <a:xfrm>
            <a:off x="1588" y="2801938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 sz="180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203782" name="Object 6"/>
          <p:cNvGraphicFramePr>
            <a:graphicFrameLocks noChangeAspect="1"/>
          </p:cNvGraphicFramePr>
          <p:nvPr/>
        </p:nvGraphicFramePr>
        <p:xfrm>
          <a:off x="5875338" y="4708525"/>
          <a:ext cx="3759200" cy="151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97" name="Equation" r:id="rId5" imgW="2032000" imgH="889000" progId="Equation.3">
                  <p:embed/>
                </p:oleObj>
              </mc:Choice>
              <mc:Fallback>
                <p:oleObj name="Equation" r:id="rId5" imgW="2032000" imgH="889000" progId="Equation.3">
                  <p:embed/>
                  <p:pic>
                    <p:nvPicPr>
                      <p:cNvPr id="2037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5338" y="4708525"/>
                        <a:ext cx="3759200" cy="1514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3784" name="Line 8"/>
          <p:cNvSpPr>
            <a:spLocks noChangeShapeType="1"/>
          </p:cNvSpPr>
          <p:nvPr/>
        </p:nvSpPr>
        <p:spPr bwMode="auto">
          <a:xfrm>
            <a:off x="5500688" y="4370388"/>
            <a:ext cx="0" cy="2087562"/>
          </a:xfrm>
          <a:prstGeom prst="line">
            <a:avLst/>
          </a:prstGeom>
          <a:noFill/>
          <a:ln w="76200" cmpd="tri">
            <a:solidFill>
              <a:srgbClr val="CC9900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56328" name="Título 7"/>
          <p:cNvSpPr>
            <a:spLocks noGrp="1"/>
          </p:cNvSpPr>
          <p:nvPr>
            <p:ph type="title"/>
          </p:nvPr>
        </p:nvSpPr>
        <p:spPr>
          <a:xfrm>
            <a:off x="271463" y="44450"/>
            <a:ext cx="9363075" cy="533400"/>
          </a:xfrm>
        </p:spPr>
        <p:txBody>
          <a:bodyPr/>
          <a:lstStyle/>
          <a:p>
            <a:r>
              <a:rPr lang="en-US" altLang="pt-BR" smtClean="0"/>
              <a:t>Calcule a transf. Z de n</a:t>
            </a:r>
            <a:r>
              <a:rPr lang="en-US" altLang="pt-BR" baseline="30000" smtClean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7073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784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5" name="Rectangle 2"/>
          <p:cNvSpPr>
            <a:spLocks noChangeArrowheads="1"/>
          </p:cNvSpPr>
          <p:nvPr/>
        </p:nvSpPr>
        <p:spPr bwMode="auto">
          <a:xfrm>
            <a:off x="1588" y="30353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1588" y="3030538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 sz="180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200709" name="Object 5"/>
          <p:cNvGraphicFramePr>
            <a:graphicFrameLocks noChangeAspect="1"/>
          </p:cNvGraphicFramePr>
          <p:nvPr/>
        </p:nvGraphicFramePr>
        <p:xfrm>
          <a:off x="741363" y="1628775"/>
          <a:ext cx="2409825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23" name="Equation" r:id="rId3" imgW="1002865" imgH="431613" progId="Equation.3">
                  <p:embed/>
                </p:oleObj>
              </mc:Choice>
              <mc:Fallback>
                <p:oleObj name="Equation" r:id="rId3" imgW="1002865" imgH="431613" progId="Equation.3">
                  <p:embed/>
                  <p:pic>
                    <p:nvPicPr>
                      <p:cNvPr id="20070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363" y="1628775"/>
                        <a:ext cx="2409825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7" name="Rectangle 8"/>
          <p:cNvSpPr>
            <a:spLocks noChangeArrowheads="1"/>
          </p:cNvSpPr>
          <p:nvPr/>
        </p:nvSpPr>
        <p:spPr bwMode="auto">
          <a:xfrm>
            <a:off x="1588" y="3030538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 sz="180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200711" name="Object 7"/>
          <p:cNvGraphicFramePr>
            <a:graphicFrameLocks noChangeAspect="1"/>
          </p:cNvGraphicFramePr>
          <p:nvPr/>
        </p:nvGraphicFramePr>
        <p:xfrm>
          <a:off x="3649663" y="1536700"/>
          <a:ext cx="1227137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24" name="Equation" r:id="rId5" imgW="482391" imgH="431613" progId="Equation.3">
                  <p:embed/>
                </p:oleObj>
              </mc:Choice>
              <mc:Fallback>
                <p:oleObj name="Equation" r:id="rId5" imgW="482391" imgH="431613" progId="Equation.3">
                  <p:embed/>
                  <p:pic>
                    <p:nvPicPr>
                      <p:cNvPr id="20071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9663" y="1536700"/>
                        <a:ext cx="1227137" cy="1000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8" name="Rectangle 10"/>
          <p:cNvSpPr>
            <a:spLocks noChangeArrowheads="1"/>
          </p:cNvSpPr>
          <p:nvPr/>
        </p:nvSpPr>
        <p:spPr bwMode="auto">
          <a:xfrm>
            <a:off x="1588" y="3011488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 sz="180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200713" name="Object 9"/>
          <p:cNvGraphicFramePr>
            <a:graphicFrameLocks noChangeAspect="1"/>
          </p:cNvGraphicFramePr>
          <p:nvPr/>
        </p:nvGraphicFramePr>
        <p:xfrm>
          <a:off x="661988" y="2997200"/>
          <a:ext cx="6475412" cy="314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25" name="Equation" r:id="rId7" imgW="2349360" imgH="1244520" progId="Equation.3">
                  <p:embed/>
                </p:oleObj>
              </mc:Choice>
              <mc:Fallback>
                <p:oleObj name="Equation" r:id="rId7" imgW="2349360" imgH="1244520" progId="Equation.3">
                  <p:embed/>
                  <p:pic>
                    <p:nvPicPr>
                      <p:cNvPr id="20071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988" y="2997200"/>
                        <a:ext cx="6475412" cy="3144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9" name="Título 9"/>
          <p:cNvSpPr>
            <a:spLocks noGrp="1"/>
          </p:cNvSpPr>
          <p:nvPr>
            <p:ph type="title"/>
          </p:nvPr>
        </p:nvSpPr>
        <p:spPr>
          <a:xfrm>
            <a:off x="128588" y="260350"/>
            <a:ext cx="9634537" cy="533400"/>
          </a:xfrm>
        </p:spPr>
        <p:txBody>
          <a:bodyPr/>
          <a:lstStyle/>
          <a:p>
            <a:r>
              <a:rPr lang="en-US" altLang="pt-BR" smtClean="0"/>
              <a:t>Demonstre a propriedade da Similaridade</a:t>
            </a:r>
          </a:p>
        </p:txBody>
      </p:sp>
    </p:spTree>
    <p:extLst>
      <p:ext uri="{BB962C8B-B14F-4D97-AF65-F5344CB8AC3E}">
        <p14:creationId xmlns:p14="http://schemas.microsoft.com/office/powerpoint/2010/main" val="139822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Transformada Z – Convolução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Seja o produto de funções em Z</a:t>
            </a:r>
          </a:p>
        </p:txBody>
      </p:sp>
      <p:graphicFrame>
        <p:nvGraphicFramePr>
          <p:cNvPr id="25602" name="Object 4"/>
          <p:cNvGraphicFramePr>
            <a:graphicFrameLocks noChangeAspect="1"/>
          </p:cNvGraphicFramePr>
          <p:nvPr/>
        </p:nvGraphicFramePr>
        <p:xfrm>
          <a:off x="723900" y="2120900"/>
          <a:ext cx="8693150" cy="205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941" name="Equation" r:id="rId3" imgW="3962160" imgH="939600" progId="Equation.3">
                  <p:embed/>
                </p:oleObj>
              </mc:Choice>
              <mc:Fallback>
                <p:oleObj name="Equation" r:id="rId3" imgW="3962160" imgH="939600" progId="Equation.3">
                  <p:embed/>
                  <p:pic>
                    <p:nvPicPr>
                      <p:cNvPr id="2560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" y="2120900"/>
                        <a:ext cx="8693150" cy="2052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382" name="Rectangle 6"/>
          <p:cNvSpPr>
            <a:spLocks noChangeArrowheads="1"/>
          </p:cNvSpPr>
          <p:nvPr/>
        </p:nvSpPr>
        <p:spPr bwMode="auto">
          <a:xfrm>
            <a:off x="6105525" y="1993900"/>
            <a:ext cx="3311525" cy="11525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endParaRPr lang="pt-BR" alt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79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013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82" grpId="0" animBg="1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Relação entre a Transf.Z e a DFT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DFT:</a:t>
            </a:r>
          </a:p>
          <a:p>
            <a:endParaRPr lang="pt-BR"/>
          </a:p>
          <a:p>
            <a:r>
              <a:rPr lang="pt-BR" smtClean="0"/>
              <a:t>Z:</a:t>
            </a:r>
          </a:p>
          <a:p>
            <a:endParaRPr lang="pt-BR"/>
          </a:p>
          <a:p>
            <a:r>
              <a:rPr lang="pt-BR" smtClean="0"/>
              <a:t>Sendo assim: </a:t>
            </a:r>
            <a:endParaRPr lang="pt-BR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640632" y="1052736"/>
          <a:ext cx="3168650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71" name="Equation" r:id="rId3" imgW="1422400" imgH="431800" progId="Equation.3">
                  <p:embed/>
                </p:oleObj>
              </mc:Choice>
              <mc:Fallback>
                <p:oleObj name="Equation" r:id="rId3" imgW="1422400" imgH="4318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0632" y="1052736"/>
                        <a:ext cx="3168650" cy="962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extLst/>
          </p:nvPr>
        </p:nvGraphicFramePr>
        <p:xfrm>
          <a:off x="1213817" y="2250951"/>
          <a:ext cx="2659063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72" name="Equation" r:id="rId5" imgW="1193800" imgH="431800" progId="Equation.3">
                  <p:embed/>
                </p:oleObj>
              </mc:Choice>
              <mc:Fallback>
                <p:oleObj name="Equation" r:id="rId5" imgW="1193800" imgH="431800" progId="Equation.3">
                  <p:embed/>
                  <p:pic>
                    <p:nvPicPr>
                      <p:cNvPr id="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3817" y="2250951"/>
                        <a:ext cx="2659063" cy="962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/>
          <p:cNvGraphicFramePr>
            <a:graphicFrameLocks noChangeAspect="1"/>
          </p:cNvGraphicFramePr>
          <p:nvPr>
            <p:extLst/>
          </p:nvPr>
        </p:nvGraphicFramePr>
        <p:xfrm>
          <a:off x="3152800" y="3429000"/>
          <a:ext cx="158115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73" name="Equation" r:id="rId7" imgW="469696" imgH="203112" progId="Equation.3">
                  <p:embed/>
                </p:oleObj>
              </mc:Choice>
              <mc:Fallback>
                <p:oleObj name="Equation" r:id="rId7" imgW="469696" imgH="203112" progId="Equation.3">
                  <p:embed/>
                  <p:pic>
                    <p:nvPicPr>
                      <p:cNvPr id="7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2800" y="3429000"/>
                        <a:ext cx="1581150" cy="687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2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48" y="2348880"/>
            <a:ext cx="3581400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226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4"/>
          <p:cNvSpPr>
            <a:spLocks noGrp="1" noChangeArrowheads="1"/>
          </p:cNvSpPr>
          <p:nvPr>
            <p:ph type="ctrTitle" sz="quarter"/>
          </p:nvPr>
        </p:nvSpPr>
        <p:spPr/>
        <p:txBody>
          <a:bodyPr/>
          <a:lstStyle/>
          <a:p>
            <a:pPr eaLnBrk="1" hangingPunct="1"/>
            <a:r>
              <a:rPr lang="pt-BR" altLang="pt-BR" smtClean="0">
                <a:ea typeface="Verdana" pitchFamily="34" charset="0"/>
                <a:cs typeface="Verdana" pitchFamily="34" charset="0"/>
              </a:rPr>
              <a:t>Sinais e Sistemas</a:t>
            </a:r>
          </a:p>
        </p:txBody>
      </p:sp>
      <p:sp>
        <p:nvSpPr>
          <p:cNvPr id="218115" name="Rectangle 5"/>
          <p:cNvSpPr>
            <a:spLocks noGrp="1" noChangeArrowheads="1"/>
          </p:cNvSpPr>
          <p:nvPr>
            <p:ph type="subTitle" sz="quarter" idx="1"/>
          </p:nvPr>
        </p:nvSpPr>
        <p:spPr/>
        <p:txBody>
          <a:bodyPr/>
          <a:lstStyle/>
          <a:p>
            <a:pPr eaLnBrk="1" hangingPunct="1"/>
            <a:r>
              <a:rPr lang="en-US" altLang="pt-BR" smtClean="0">
                <a:ea typeface="Verdana" pitchFamily="34" charset="0"/>
                <a:cs typeface="Verdana" pitchFamily="34" charset="0"/>
              </a:rPr>
              <a:t>Resumo de Transformadas</a:t>
            </a:r>
          </a:p>
          <a:p>
            <a:pPr eaLnBrk="1" hangingPunct="1"/>
            <a:r>
              <a:rPr lang="en-US" altLang="pt-BR" smtClean="0">
                <a:ea typeface="Verdana" pitchFamily="34" charset="0"/>
                <a:cs typeface="Verdana" pitchFamily="34" charset="0"/>
              </a:rPr>
              <a:t>Laplace, Fourier, Z e Fourier Discreta</a:t>
            </a:r>
            <a:endParaRPr lang="pt-BR" altLang="pt-BR" smtClean="0"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23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Resposta de um sistema – Laplace e Z</a:t>
            </a:r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𝑠𝑡</m:t>
                            </m:r>
                          </m:sup>
                        </m:s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pt-BR" smtClean="0"/>
              </a:p>
              <a:p>
                <a:pPr lvl="1"/>
                <a:r>
                  <a:rPr lang="pt-BR" i="1" smtClean="0"/>
                  <a:t>f(t) contínua -&gt; F(s) contínua</a:t>
                </a:r>
              </a:p>
              <a:p>
                <a:pPr lvl="1"/>
                <a:endParaRPr lang="pt-BR" i="1"/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𝑠𝑇</m:t>
                        </m:r>
                      </m:sup>
                    </m:sSup>
                  </m:oMath>
                </a14:m>
                <a:r>
                  <a:rPr lang="pt-BR" i="1" smtClean="0"/>
                  <a:t>, </a:t>
                </a:r>
                <a:r>
                  <a:rPr lang="pt-BR" smtClean="0"/>
                  <a:t>onde </a:t>
                </a:r>
                <a:r>
                  <a:rPr lang="pt-BR" i="1" smtClean="0"/>
                  <a:t>T </a:t>
                </a:r>
                <a:r>
                  <a:rPr lang="pt-BR" smtClean="0"/>
                  <a:t>é o período de amostragem</a:t>
                </a:r>
                <a:endParaRPr lang="pt-BR" i="1" smtClean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pt-BR" i="1">
                            <a:latin typeface="Cambria Math" panose="02040503050406030204" pitchFamily="18" charset="0"/>
                          </a:rPr>
                          <m:t>.</m:t>
                        </m:r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𝑠𝑡</m:t>
                            </m:r>
                          </m:sup>
                        </m:sSup>
                        <m:r>
                          <a:rPr lang="pt-BR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𝑛𝑇</m:t>
                            </m:r>
                          </m:e>
                        </m:d>
                        <m:r>
                          <a:rPr lang="pt-BR" i="1">
                            <a:latin typeface="Cambria Math" panose="02040503050406030204" pitchFamily="18" charset="0"/>
                          </a:rPr>
                          <m:t>.</m:t>
                        </m:r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𝑠𝑛𝑇</m:t>
                            </m:r>
                          </m:sup>
                        </m:sSup>
                        <m:r>
                          <a:rPr lang="pt-BR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endParaRPr lang="pt-BR" i="1" smtClean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endParaRPr lang="pt-BR" i="1" smtClean="0"/>
              </a:p>
              <a:p>
                <a:pPr lvl="1"/>
                <a:r>
                  <a:rPr lang="pt-BR" i="1"/>
                  <a:t>f(n) discreta -&gt; F(z) </a:t>
                </a:r>
                <a:r>
                  <a:rPr lang="pt-BR" i="1" smtClean="0"/>
                  <a:t>contínua</a:t>
                </a:r>
                <a:endParaRPr lang="pt-BR" i="1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381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800" smtClean="0"/>
              <a:t>Resp.em frequência – Transf.de Fourier</a:t>
            </a:r>
            <a:endParaRPr lang="pt-BR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ço Reservado para Conteúdo 3"/>
              <p:cNvSpPr>
                <a:spLocks noGrp="1"/>
              </p:cNvSpPr>
              <p:nvPr>
                <p:ph idx="1"/>
              </p:nvPr>
            </p:nvSpPr>
            <p:spPr>
              <a:xfrm>
                <a:off x="293688" y="908720"/>
                <a:ext cx="9340850" cy="5381625"/>
              </a:xfrm>
            </p:spPr>
            <p:txBody>
              <a:bodyPr>
                <a:normAutofit fontScale="92500" lnSpcReduction="10000"/>
              </a:bodyPr>
              <a:lstStyle/>
              <a:p>
                <a:pPr algn="just"/>
                <a:r>
                  <a:rPr lang="pt-BR" smtClean="0"/>
                  <a:t>Resposta em frequência</a:t>
                </a:r>
              </a:p>
              <a:p>
                <a:pPr lvl="1" algn="just"/>
                <a:r>
                  <a:rPr lang="pt-BR" smtClean="0"/>
                  <a:t>Contínua: Transformada de Fourier -&gt; </a:t>
                </a:r>
                <a:r>
                  <a:rPr lang="pt-BR" i="1" smtClean="0"/>
                  <a:t>s=j</a:t>
                </a:r>
                <a:r>
                  <a:rPr lang="pt-BR" i="1" smtClean="0">
                    <a:latin typeface="Symbol" panose="05050102010706020507" pitchFamily="18" charset="2"/>
                  </a:rPr>
                  <a:t>w</a:t>
                </a:r>
                <a:endParaRPr lang="pt-BR" smtClean="0">
                  <a:latin typeface="Symbol" panose="05050102010706020507" pitchFamily="18" charset="2"/>
                </a:endParaRPr>
              </a:p>
              <a:p>
                <a:pPr lvl="1" algn="just"/>
                <a:r>
                  <a:rPr lang="pt-BR" smtClean="0"/>
                  <a:t>Discreta: Transformada Z -&gt;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𝑠𝑇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endParaRPr lang="pt-BR" smtClean="0"/>
              </a:p>
              <a:p>
                <a:pPr algn="just"/>
                <a:r>
                  <a:rPr lang="pt-BR" smtClean="0"/>
                  <a:t>Lembrando que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pt-BR" smtClean="0"/>
                  <a:t> </a:t>
                </a:r>
                <a:r>
                  <a:rPr lang="pt-BR"/>
                  <a:t>onde </a:t>
                </a:r>
                <a:r>
                  <a:rPr lang="pt-BR" i="1" smtClean="0"/>
                  <a:t>f</a:t>
                </a:r>
                <a:r>
                  <a:rPr lang="pt-BR" i="1" baseline="-25000" smtClean="0"/>
                  <a:t>a</a:t>
                </a:r>
                <a:r>
                  <a:rPr lang="pt-BR" i="1" smtClean="0"/>
                  <a:t>=freq. analógica </a:t>
                </a:r>
                <a:r>
                  <a:rPr lang="pt-BR"/>
                  <a:t>e </a:t>
                </a:r>
                <a:r>
                  <a:rPr lang="pt-BR" i="1" smtClean="0"/>
                  <a:t>f</a:t>
                </a:r>
                <a:r>
                  <a:rPr lang="pt-BR" i="1" baseline="-25000" smtClean="0"/>
                  <a:t>s</a:t>
                </a:r>
                <a:r>
                  <a:rPr lang="pt-BR" i="1" smtClean="0"/>
                  <a:t>=freq.amostragem</a:t>
                </a:r>
                <a:r>
                  <a:rPr lang="pt-BR" i="1"/>
                  <a:t>. </a:t>
                </a:r>
                <a:r>
                  <a:rPr lang="pt-BR"/>
                  <a:t>Logo para calcular a resposta em freqüência a partir de </a:t>
                </a:r>
                <a:r>
                  <a:rPr lang="pt-BR" i="1"/>
                  <a:t>F(z)</a:t>
                </a:r>
                <a:r>
                  <a:rPr lang="pt-BR"/>
                  <a:t>, fazemos </a:t>
                </a:r>
                <a:r>
                  <a:rPr lang="pt-BR" i="1"/>
                  <a:t>F(e</a:t>
                </a:r>
                <a:r>
                  <a:rPr lang="pt-BR" i="1" baseline="30000"/>
                  <a:t>j</a:t>
                </a:r>
                <a:r>
                  <a:rPr lang="pt-BR" i="1" baseline="30000">
                    <a:latin typeface="Symbol" panose="05050102010706020507" pitchFamily="18" charset="2"/>
                  </a:rPr>
                  <a:t>q</a:t>
                </a:r>
                <a:r>
                  <a:rPr lang="pt-BR" i="1"/>
                  <a:t>)</a:t>
                </a:r>
                <a:r>
                  <a:rPr lang="pt-BR"/>
                  <a:t> e fazemos </a:t>
                </a:r>
                <a:r>
                  <a:rPr lang="pt-BR" i="1">
                    <a:latin typeface="Symbol" panose="05050102010706020507" pitchFamily="18" charset="2"/>
                  </a:rPr>
                  <a:t>q</a:t>
                </a:r>
                <a:r>
                  <a:rPr lang="pt-BR"/>
                  <a:t> variar de </a:t>
                </a:r>
                <a:r>
                  <a:rPr lang="pt-BR" i="1"/>
                  <a:t>-</a:t>
                </a:r>
                <a:r>
                  <a:rPr lang="pt-BR" i="1">
                    <a:latin typeface="Symbol" panose="05050102010706020507" pitchFamily="18" charset="2"/>
                  </a:rPr>
                  <a:t>p</a:t>
                </a:r>
                <a:r>
                  <a:rPr lang="pt-BR"/>
                  <a:t> até </a:t>
                </a:r>
                <a:r>
                  <a:rPr lang="pt-BR" i="1"/>
                  <a:t>+</a:t>
                </a:r>
                <a:r>
                  <a:rPr lang="pt-BR" i="1">
                    <a:latin typeface="Symbol" panose="05050102010706020507" pitchFamily="18" charset="2"/>
                  </a:rPr>
                  <a:t>p</a:t>
                </a:r>
                <a:r>
                  <a:rPr lang="pt-BR"/>
                  <a:t>. Isto decorre do fato que </a:t>
                </a:r>
                <a:r>
                  <a:rPr lang="pt-BR" i="1"/>
                  <a:t>f</a:t>
                </a:r>
                <a:r>
                  <a:rPr lang="pt-BR" i="1" baseline="-25000"/>
                  <a:t>a</a:t>
                </a:r>
                <a:r>
                  <a:rPr lang="pt-BR" i="1"/>
                  <a:t> </a:t>
                </a:r>
                <a:r>
                  <a:rPr lang="pt-BR"/>
                  <a:t>só terá representatividade no intervalo </a:t>
                </a:r>
                <a:r>
                  <a:rPr lang="pt-BR" i="1" smtClean="0"/>
                  <a:t>-</a:t>
                </a:r>
                <a:r>
                  <a:rPr lang="pt-BR" i="1"/>
                  <a:t>f</a:t>
                </a:r>
                <a:r>
                  <a:rPr lang="pt-BR" i="1" baseline="-25000"/>
                  <a:t>s</a:t>
                </a:r>
                <a:r>
                  <a:rPr lang="pt-BR" i="1"/>
                  <a:t>/2</a:t>
                </a:r>
                <a:r>
                  <a:rPr lang="pt-BR"/>
                  <a:t> até </a:t>
                </a:r>
                <a:r>
                  <a:rPr lang="pt-BR" i="1"/>
                  <a:t>+f</a:t>
                </a:r>
                <a:r>
                  <a:rPr lang="pt-BR" i="1" baseline="-25000"/>
                  <a:t>s</a:t>
                </a:r>
                <a:r>
                  <a:rPr lang="pt-BR" i="1"/>
                  <a:t>/2, </a:t>
                </a:r>
                <a:r>
                  <a:rPr lang="pt-BR" smtClean="0"/>
                  <a:t>dado </a:t>
                </a:r>
                <a:r>
                  <a:rPr lang="pt-BR"/>
                  <a:t>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pt-BR" smtClean="0"/>
                  <a:t> </a:t>
                </a:r>
                <a:r>
                  <a:rPr lang="pt-BR"/>
                  <a:t>isto implica que </a:t>
                </a:r>
                <a:r>
                  <a:rPr lang="pt-BR" i="1">
                    <a:latin typeface="Symbol" panose="05050102010706020507" pitchFamily="18" charset="2"/>
                  </a:rPr>
                  <a:t>q</a:t>
                </a:r>
                <a:r>
                  <a:rPr lang="pt-BR"/>
                  <a:t> deverá variar entre -</a:t>
                </a:r>
                <a:r>
                  <a:rPr lang="pt-BR">
                    <a:latin typeface="Symbol" panose="05050102010706020507" pitchFamily="18" charset="2"/>
                  </a:rPr>
                  <a:t>p</a:t>
                </a:r>
                <a:r>
                  <a:rPr lang="pt-BR"/>
                  <a:t> e +</a:t>
                </a:r>
                <a:r>
                  <a:rPr lang="pt-BR">
                    <a:latin typeface="Symbol" panose="05050102010706020507" pitchFamily="18" charset="2"/>
                  </a:rPr>
                  <a:t>p</a:t>
                </a:r>
                <a:r>
                  <a:rPr lang="pt-BR"/>
                  <a:t>. </a:t>
                </a:r>
                <a:endParaRPr lang="pt-BR" smtClean="0"/>
              </a:p>
              <a:p>
                <a:pPr algn="just"/>
                <a:endParaRPr lang="pt-BR"/>
              </a:p>
            </p:txBody>
          </p:sp>
        </mc:Choice>
        <mc:Fallback xmlns="">
          <p:sp>
            <p:nvSpPr>
              <p:cNvPr id="4" name="Espaço Reservado para Conteúd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3688" y="908720"/>
                <a:ext cx="9340850" cy="5381625"/>
              </a:xfrm>
              <a:blipFill>
                <a:blip r:embed="rId2"/>
                <a:stretch>
                  <a:fillRect l="-1632" t="-1019" r="-16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924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800" smtClean="0"/>
              <a:t>Resp.em freq. – Fourier e Fourier Discreta</a:t>
            </a:r>
            <a:endParaRPr lang="pt-BR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ço Reservado para Conteúdo 3"/>
              <p:cNvSpPr>
                <a:spLocks noGrp="1"/>
              </p:cNvSpPr>
              <p:nvPr>
                <p:ph idx="1"/>
              </p:nvPr>
            </p:nvSpPr>
            <p:spPr>
              <a:xfrm>
                <a:off x="293688" y="908720"/>
                <a:ext cx="9340850" cy="5381625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smtClean="0"/>
                  <a:t>Transformada Direta: 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mtClean="0"/>
              </a:p>
              <a:p>
                <a:pPr lvl="1" algn="just"/>
                <a:r>
                  <a:rPr lang="pt-BR" smtClean="0"/>
                  <a:t>Pois </a:t>
                </a:r>
                <a:r>
                  <a:rPr lang="pt-BR" i="1" smtClean="0"/>
                  <a:t>f(n) </a:t>
                </a:r>
                <a:r>
                  <a:rPr lang="pt-BR" smtClean="0"/>
                  <a:t>é discreta produzing </a:t>
                </a:r>
                <a:r>
                  <a:rPr lang="pt-BR" i="1" smtClean="0"/>
                  <a:t>F(</a:t>
                </a:r>
                <a:r>
                  <a:rPr lang="pt-BR" i="1" smtClean="0">
                    <a:latin typeface="Symbol" panose="05050102010706020507" pitchFamily="18" charset="2"/>
                  </a:rPr>
                  <a:t>q</a:t>
                </a:r>
                <a:r>
                  <a:rPr lang="pt-BR" i="1" smtClean="0"/>
                  <a:t>) </a:t>
                </a:r>
                <a:r>
                  <a:rPr lang="pt-BR" smtClean="0"/>
                  <a:t>contínua</a:t>
                </a:r>
              </a:p>
              <a:p>
                <a:pPr algn="just"/>
                <a:endParaRPr lang="pt-BR" smtClean="0"/>
              </a:p>
              <a:p>
                <a:pPr algn="just"/>
                <a:r>
                  <a:rPr lang="pt-BR" smtClean="0"/>
                  <a:t>Transformada Inversa: </a:t>
                </a:r>
                <a:endParaRPr lang="pt-BR" b="0" i="1" smtClean="0"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nary>
                    </m:oMath>
                  </m:oMathPara>
                </a14:m>
                <a:endParaRPr lang="pt-BR" smtClean="0"/>
              </a:p>
              <a:p>
                <a:pPr lvl="1" algn="just"/>
                <a:r>
                  <a:rPr lang="pt-BR" smtClean="0"/>
                  <a:t>Pois </a:t>
                </a:r>
                <a:r>
                  <a:rPr lang="pt-BR" i="1"/>
                  <a:t>F(</a:t>
                </a:r>
                <a:r>
                  <a:rPr lang="pt-BR" i="1">
                    <a:latin typeface="Symbol" panose="05050102010706020507" pitchFamily="18" charset="2"/>
                  </a:rPr>
                  <a:t>q</a:t>
                </a:r>
                <a:r>
                  <a:rPr lang="pt-BR" i="1"/>
                  <a:t>) </a:t>
                </a:r>
                <a:r>
                  <a:rPr lang="pt-BR" smtClean="0"/>
                  <a:t>é</a:t>
                </a:r>
                <a:r>
                  <a:rPr lang="pt-BR" i="1" smtClean="0"/>
                  <a:t> </a:t>
                </a:r>
                <a:r>
                  <a:rPr lang="pt-BR" smtClean="0"/>
                  <a:t>contínua produzindo </a:t>
                </a:r>
                <a:r>
                  <a:rPr lang="pt-BR" i="1" smtClean="0"/>
                  <a:t>f(n</a:t>
                </a:r>
                <a:r>
                  <a:rPr lang="pt-BR" i="1"/>
                  <a:t>) </a:t>
                </a:r>
                <a:r>
                  <a:rPr lang="pt-BR" smtClean="0"/>
                  <a:t>discreta</a:t>
                </a:r>
                <a:endParaRPr lang="pt-BR"/>
              </a:p>
            </p:txBody>
          </p:sp>
        </mc:Choice>
        <mc:Fallback xmlns="">
          <p:sp>
            <p:nvSpPr>
              <p:cNvPr id="4" name="Espaço Reservado para Conteúd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3688" y="908720"/>
                <a:ext cx="9340850" cy="5381625"/>
              </a:xfrm>
              <a:blipFill>
                <a:blip r:embed="rId2"/>
                <a:stretch>
                  <a:fillRect l="-1828" t="-566" b="-7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787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800" smtClean="0"/>
              <a:t>Resp.em freq. – Fourier e Fourier Discreta</a:t>
            </a:r>
            <a:endParaRPr lang="pt-BR" sz="280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293688" y="908720"/>
            <a:ext cx="9340850" cy="5381625"/>
          </a:xfrm>
        </p:spPr>
        <p:txBody>
          <a:bodyPr>
            <a:normAutofit/>
          </a:bodyPr>
          <a:lstStyle/>
          <a:p>
            <a:pPr algn="just"/>
            <a:r>
              <a:rPr lang="pt-BR" smtClean="0"/>
              <a:t>Mapeamento no plano complexo</a:t>
            </a:r>
            <a:endParaRPr lang="pt-BR"/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1039014"/>
              </p:ext>
            </p:extLst>
          </p:nvPr>
        </p:nvGraphicFramePr>
        <p:xfrm>
          <a:off x="1496616" y="1472301"/>
          <a:ext cx="7128792" cy="534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987" name="Slide" r:id="rId3" imgW="4570532" imgH="3427618" progId="PowerPoint.Slide.12">
                  <p:embed/>
                </p:oleObj>
              </mc:Choice>
              <mc:Fallback>
                <p:oleObj name="Slide" r:id="rId3" imgW="4570532" imgH="3427618" progId="PowerPoint.Slide.12">
                  <p:embed/>
                  <p:pic>
                    <p:nvPicPr>
                      <p:cNvPr id="5" name="Objeto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6616" y="1472301"/>
                        <a:ext cx="7128792" cy="53410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692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Exercícios de Inversão de Transformadas de Laplace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Encontre f(t) quando : </a:t>
            </a:r>
          </a:p>
          <a:p>
            <a:pPr lvl="1"/>
            <a:r>
              <a:rPr lang="pt-BR" dirty="0" smtClean="0"/>
              <a:t>F(s) = (s</a:t>
            </a:r>
            <a:r>
              <a:rPr lang="pt-BR" baseline="30000" dirty="0" smtClean="0"/>
              <a:t>2</a:t>
            </a:r>
            <a:r>
              <a:rPr lang="pt-BR" dirty="0" smtClean="0"/>
              <a:t>-2s+1)/(s</a:t>
            </a:r>
            <a:r>
              <a:rPr lang="pt-BR" baseline="30000" dirty="0" smtClean="0"/>
              <a:t>3</a:t>
            </a:r>
            <a:r>
              <a:rPr lang="pt-BR" dirty="0" smtClean="0"/>
              <a:t>+ 3s</a:t>
            </a:r>
            <a:r>
              <a:rPr lang="pt-BR" baseline="30000" dirty="0" smtClean="0"/>
              <a:t>2</a:t>
            </a:r>
            <a:r>
              <a:rPr lang="pt-BR" dirty="0" smtClean="0"/>
              <a:t>+ 6s+4)</a:t>
            </a:r>
          </a:p>
          <a:p>
            <a:pPr lvl="1"/>
            <a:r>
              <a:rPr lang="pt-BR" dirty="0" smtClean="0"/>
              <a:t>Fazendo a expansão : </a:t>
            </a:r>
          </a:p>
          <a:p>
            <a:pPr lvl="1"/>
            <a:endParaRPr lang="pt-BR" dirty="0" smtClean="0"/>
          </a:p>
        </p:txBody>
      </p:sp>
      <p:graphicFrame>
        <p:nvGraphicFramePr>
          <p:cNvPr id="129028" name="Object 2"/>
          <p:cNvGraphicFramePr>
            <a:graphicFrameLocks noChangeAspect="1"/>
          </p:cNvGraphicFramePr>
          <p:nvPr/>
        </p:nvGraphicFramePr>
        <p:xfrm>
          <a:off x="146050" y="2924175"/>
          <a:ext cx="3024188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85" name="Equation" r:id="rId3" imgW="1485720" imgH="393480" progId="Equation.3">
                  <p:embed/>
                </p:oleObj>
              </mc:Choice>
              <mc:Fallback>
                <p:oleObj name="Equation" r:id="rId3" imgW="1485720" imgH="3934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050" y="2924175"/>
                        <a:ext cx="3024188" cy="801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29" name="Object 3"/>
          <p:cNvGraphicFramePr>
            <a:graphicFrameLocks noChangeAspect="1"/>
          </p:cNvGraphicFramePr>
          <p:nvPr/>
        </p:nvGraphicFramePr>
        <p:xfrm>
          <a:off x="128591" y="3922731"/>
          <a:ext cx="3205162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86" name="Equation" r:id="rId5" imgW="1574640" imgH="393480" progId="Equation.3">
                  <p:embed/>
                </p:oleObj>
              </mc:Choice>
              <mc:Fallback>
                <p:oleObj name="Equation" r:id="rId5" imgW="1574640" imgH="3934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91" y="3922731"/>
                        <a:ext cx="3205162" cy="801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0" name="Object 4"/>
          <p:cNvGraphicFramePr>
            <a:graphicFrameLocks noChangeAspect="1"/>
          </p:cNvGraphicFramePr>
          <p:nvPr/>
        </p:nvGraphicFramePr>
        <p:xfrm>
          <a:off x="206375" y="4916506"/>
          <a:ext cx="3154363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87" name="Equation" r:id="rId7" imgW="1549080" imgH="419040" progId="Equation.3">
                  <p:embed/>
                </p:oleObj>
              </mc:Choice>
              <mc:Fallback>
                <p:oleObj name="Equation" r:id="rId7" imgW="154908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75" y="4916506"/>
                        <a:ext cx="3154363" cy="852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1" name="Object 5"/>
          <p:cNvGraphicFramePr>
            <a:graphicFrameLocks noChangeAspect="1"/>
          </p:cNvGraphicFramePr>
          <p:nvPr/>
        </p:nvGraphicFramePr>
        <p:xfrm>
          <a:off x="3689350" y="2924175"/>
          <a:ext cx="3154363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88" name="Equation" r:id="rId9" imgW="1549080" imgH="419040" progId="Equation.3">
                  <p:embed/>
                </p:oleObj>
              </mc:Choice>
              <mc:Fallback>
                <p:oleObj name="Equation" r:id="rId9" imgW="1549080" imgH="419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9350" y="2924175"/>
                        <a:ext cx="3154363" cy="85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2" name="Object 6"/>
          <p:cNvGraphicFramePr>
            <a:graphicFrameLocks noChangeAspect="1"/>
          </p:cNvGraphicFramePr>
          <p:nvPr/>
        </p:nvGraphicFramePr>
        <p:xfrm>
          <a:off x="3657601" y="3860800"/>
          <a:ext cx="4886325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89" name="Equation" r:id="rId11" imgW="2400120" imgH="419040" progId="Equation.3">
                  <p:embed/>
                </p:oleObj>
              </mc:Choice>
              <mc:Fallback>
                <p:oleObj name="Equation" r:id="rId11" imgW="2400120" imgH="4190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1" y="3860800"/>
                        <a:ext cx="4886325" cy="85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3" name="Object 7"/>
          <p:cNvGraphicFramePr>
            <a:graphicFrameLocks noChangeAspect="1"/>
          </p:cNvGraphicFramePr>
          <p:nvPr/>
        </p:nvGraphicFramePr>
        <p:xfrm>
          <a:off x="4089400" y="5087938"/>
          <a:ext cx="473075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90" name="Equation" r:id="rId13" imgW="2323800" imgH="203040" progId="Equation.3">
                  <p:embed/>
                </p:oleObj>
              </mc:Choice>
              <mc:Fallback>
                <p:oleObj name="Equation" r:id="rId13" imgW="2323800" imgH="2030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9400" y="5087938"/>
                        <a:ext cx="4730750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4" name="Object 8"/>
          <p:cNvGraphicFramePr>
            <a:graphicFrameLocks noChangeAspect="1"/>
          </p:cNvGraphicFramePr>
          <p:nvPr/>
        </p:nvGraphicFramePr>
        <p:xfrm>
          <a:off x="4237038" y="5916631"/>
          <a:ext cx="4316412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91" name="Equation" r:id="rId15" imgW="2120760" imgH="228600" progId="Equation.3">
                  <p:embed/>
                </p:oleObj>
              </mc:Choice>
              <mc:Fallback>
                <p:oleObj name="Equation" r:id="rId15" imgW="2120760" imgH="228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7038" y="5916631"/>
                        <a:ext cx="4316412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27" grpId="0" build="p"/>
    </p:bld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Transformada de Fourier Discreta</a:t>
            </a:r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93688" y="836712"/>
                <a:ext cx="9340850" cy="5904656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pt-BR" i="1" smtClean="0"/>
                  <a:t>f(n)</a:t>
                </a:r>
                <a:r>
                  <a:rPr lang="pt-BR"/>
                  <a:t>:discreta // </a:t>
                </a:r>
                <a:r>
                  <a:rPr lang="pt-BR" i="1"/>
                  <a:t>F(k):</a:t>
                </a:r>
                <a:r>
                  <a:rPr lang="pt-BR" smtClean="0"/>
                  <a:t>discreta</a:t>
                </a:r>
              </a:p>
              <a:p>
                <a:pPr lvl="1" algn="just"/>
                <a:r>
                  <a:rPr lang="pt-BR"/>
                  <a:t>No caso anterior </a:t>
                </a:r>
                <a:r>
                  <a:rPr lang="pt-BR" i="1"/>
                  <a:t>f(n):</a:t>
                </a:r>
                <a:r>
                  <a:rPr lang="pt-BR"/>
                  <a:t>discreta // F(</a:t>
                </a:r>
                <a:r>
                  <a:rPr lang="pt-BR" i="1">
                    <a:latin typeface="Symbol" panose="05050102010706020507" pitchFamily="18" charset="2"/>
                  </a:rPr>
                  <a:t>q</a:t>
                </a:r>
                <a:r>
                  <a:rPr lang="pt-BR"/>
                  <a:t>):contínua. Para tornar a situação computacionalmente aplicável, o ideal é termos ambas as funções discretas. Para tanto supomos </a:t>
                </a:r>
                <a:r>
                  <a:rPr lang="pt-BR" i="1">
                    <a:latin typeface="Symbol" panose="05050102010706020507" pitchFamily="18" charset="2"/>
                  </a:rPr>
                  <a:t>q</a:t>
                </a:r>
                <a:r>
                  <a:rPr lang="pt-BR" i="1"/>
                  <a:t> </a:t>
                </a:r>
                <a:r>
                  <a:rPr lang="pt-BR"/>
                  <a:t>igualmente espaçado sobre </a:t>
                </a:r>
                <a:r>
                  <a:rPr lang="pt-BR" i="1"/>
                  <a:t>N </a:t>
                </a:r>
                <a:r>
                  <a:rPr lang="pt-BR"/>
                  <a:t>pontos dispostos em um círculo. Sendo assim cada ponto poderia ser descrito como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smtClean="0"/>
                  <a:t>, </a:t>
                </a:r>
                <a:r>
                  <a:rPr lang="pt-BR"/>
                  <a:t>com </a:t>
                </a:r>
                <a:r>
                  <a:rPr lang="pt-BR" i="1"/>
                  <a:t>k </a:t>
                </a:r>
                <a:r>
                  <a:rPr lang="pt-BR"/>
                  <a:t>variando de 0 a </a:t>
                </a:r>
                <a:r>
                  <a:rPr lang="pt-BR" i="1"/>
                  <a:t>N-1.</a:t>
                </a:r>
                <a:r>
                  <a:rPr lang="pt-BR"/>
                  <a:t> </a:t>
                </a:r>
                <a:endParaRPr lang="pt-BR" smtClean="0"/>
              </a:p>
              <a:p>
                <a:pPr algn="just"/>
                <a:r>
                  <a:rPr lang="pt-BR" smtClean="0"/>
                  <a:t>Desta </a:t>
                </a:r>
                <a:r>
                  <a:rPr lang="pt-BR"/>
                  <a:t>forma, partindo da expressão da transformada </a:t>
                </a:r>
                <a:r>
                  <a:rPr lang="pt-BR" i="1"/>
                  <a:t>Z,</a:t>
                </a:r>
                <a:r>
                  <a:rPr lang="pt-BR"/>
                  <a:t> a transformação direta e inversa de Fourier assume a forma </a:t>
                </a:r>
                <a:r>
                  <a:rPr lang="pt-BR" smtClean="0"/>
                  <a:t>: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𝑗𝑛</m:t>
                            </m:r>
                            <m:box>
                              <m:box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f>
                                  <m:f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box>
                          </m:sup>
                        </m:sSup>
                      </m:e>
                    </m:nary>
                  </m:oMath>
                </a14:m>
                <a:r>
                  <a:rPr lang="pt-BR" smtClean="0"/>
                  <a:t> e 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box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.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𝑗𝑛</m:t>
                              </m:r>
                              <m:box>
                                <m:box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box>
                            </m:sup>
                          </m:sSup>
                        </m:e>
                      </m:nary>
                    </m:oMath>
                  </m:oMathPara>
                </a14:m>
                <a:endParaRPr lang="pt-BR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3688" y="836712"/>
                <a:ext cx="9340850" cy="5904656"/>
              </a:xfrm>
              <a:blipFill>
                <a:blip r:embed="rId2"/>
                <a:stretch>
                  <a:fillRect l="-1501" t="-826" r="-150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122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Resposta Temporal x Resposta em Freq.</a:t>
            </a:r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Espaço Reservado para Conteúdo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34467293"/>
                  </p:ext>
                </p:extLst>
              </p:nvPr>
            </p:nvGraphicFramePr>
            <p:xfrm>
              <a:off x="293688" y="1128335"/>
              <a:ext cx="9340851" cy="546901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39032">
                      <a:extLst>
                        <a:ext uri="{9D8B030D-6E8A-4147-A177-3AD203B41FA5}">
                          <a16:colId xmlns:a16="http://schemas.microsoft.com/office/drawing/2014/main" val="538730552"/>
                        </a:ext>
                      </a:extLst>
                    </a:gridCol>
                    <a:gridCol w="3096344">
                      <a:extLst>
                        <a:ext uri="{9D8B030D-6E8A-4147-A177-3AD203B41FA5}">
                          <a16:colId xmlns:a16="http://schemas.microsoft.com/office/drawing/2014/main" val="3745630219"/>
                        </a:ext>
                      </a:extLst>
                    </a:gridCol>
                    <a:gridCol w="4105475">
                      <a:extLst>
                        <a:ext uri="{9D8B030D-6E8A-4147-A177-3AD203B41FA5}">
                          <a16:colId xmlns:a16="http://schemas.microsoft.com/office/drawing/2014/main" val="2961862295"/>
                        </a:ext>
                      </a:extLst>
                    </a:gridCol>
                  </a:tblGrid>
                  <a:tr h="599607">
                    <a:tc>
                      <a:txBody>
                        <a:bodyPr/>
                        <a:lstStyle/>
                        <a:p>
                          <a:pPr algn="ctr"/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mtClean="0"/>
                            <a:t>Frequência</a:t>
                          </a:r>
                          <a:r>
                            <a:rPr lang="pt-BR" baseline="0" smtClean="0"/>
                            <a:t> Contínua</a:t>
                          </a:r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mtClean="0"/>
                            <a:t>Frequência Discreta</a:t>
                          </a:r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770963"/>
                      </a:ext>
                    </a:extLst>
                  </a:tr>
                  <a:tr h="28074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mtClean="0"/>
                            <a:t>Tempo Contínuo</a:t>
                          </a:r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mtClean="0"/>
                            <a:t>Transformada</a:t>
                          </a:r>
                          <a:r>
                            <a:rPr lang="pt-BR" baseline="0" smtClean="0"/>
                            <a:t> de Laplace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0" i="1" baseline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pt-BR" b="0" i="1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pt-BR" b="0" i="1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pt-BR" baseline="0" smtClean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0" i="1" baseline="0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d>
                                  <m:dPr>
                                    <m:ctrlPr>
                                      <a:rPr lang="pt-B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i="1" baseline="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  <m:r>
                                  <a:rPr lang="pt-BR" b="0" i="1" baseline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trlPr>
                                      <a:rPr lang="pt-B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b="0" i="1" baseline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pt-BR" b="0" i="1" baseline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∞</m:t>
                                    </m:r>
                                  </m:sup>
                                  <m:e>
                                    <m:r>
                                      <a:rPr lang="pt-BR" b="0" i="1" baseline="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pt-BR" b="0" i="1" baseline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b="0" i="1" baseline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pt-BR" b="0" i="1" baseline="0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sSup>
                                      <m:sSupPr>
                                        <m:ctrlPr>
                                          <a:rPr lang="pt-BR" b="0" i="1" baseline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b="0" i="1" baseline="0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pt-BR" b="0" i="1" baseline="0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pt-BR" b="0" i="1" baseline="0" smtClean="0">
                                            <a:latin typeface="Cambria Math" panose="02040503050406030204" pitchFamily="18" charset="0"/>
                                          </a:rPr>
                                          <m:t>𝑠𝑡</m:t>
                                        </m:r>
                                      </m:sup>
                                    </m:sSup>
                                    <m:r>
                                      <a:rPr lang="pt-BR" b="0" i="1" baseline="0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baseline="0" smtClean="0"/>
                        </a:p>
                        <a:p>
                          <a:pPr algn="ctr"/>
                          <a:r>
                            <a:rPr lang="pt-BR" baseline="0" smtClean="0"/>
                            <a:t>Transformada de Fourier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0" i="1" baseline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pt-BR" b="0" i="1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pt-BR" b="0" i="1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pt-BR" b="0" i="1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0" i="1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pt-BR" b="0" i="1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pt-BR" baseline="0" smtClean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0" i="1" baseline="0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d>
                                  <m:dPr>
                                    <m:ctrlPr>
                                      <a:rPr lang="pt-BR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i="1" baseline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</m:d>
                                <m:r>
                                  <a:rPr lang="pt-BR" b="0" i="1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trlPr>
                                      <a:rPr lang="pt-BR" b="0" i="1" baseline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b="0" i="1" baseline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pt-BR" b="0" i="1" baseline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∞</m:t>
                                    </m:r>
                                  </m:sub>
                                  <m:sup>
                                    <m:r>
                                      <a:rPr lang="pt-BR" b="0" i="1" baseline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∞</m:t>
                                    </m:r>
                                  </m:sup>
                                  <m:e>
                                    <m:r>
                                      <a:rPr lang="pt-BR" b="0" i="1" baseline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pt-BR" b="0" i="1" baseline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b="0" i="1" baseline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pt-BR" b="0" i="1" baseline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.</m:t>
                                    </m:r>
                                    <m:sSup>
                                      <m:sSupPr>
                                        <m:ctrlPr>
                                          <a:rPr lang="pt-BR" b="0" i="1" baseline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b="0" i="1" baseline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pt-BR" b="0" i="1" baseline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pt-BR" b="0" i="1" baseline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pt-BR" b="0" i="1" baseline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a:rPr lang="pt-BR" b="0" i="1" baseline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p>
                                    </m:sSup>
                                    <m:r>
                                      <a:rPr lang="pt-BR" b="0" i="1" baseline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baseline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mtClean="0"/>
                            <a:t>Transformada</a:t>
                          </a:r>
                          <a:r>
                            <a:rPr lang="pt-BR" baseline="0" smtClean="0"/>
                            <a:t> Z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sup>
                                </m:sSup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mtClean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=2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f>
                                  <m:f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pt-BR" smtClean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∈[−</m:t>
                                </m:r>
                                <m:f>
                                  <m:f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pt-BR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;</m:t>
                                </m:r>
                                <m:f>
                                  <m:f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pt-BR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]→</m:t>
                                </m:r>
                                <m:r>
                                  <a:rPr lang="pt-B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∈[−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pt-BR" smtClean="0"/>
                        </a:p>
                        <a:p>
                          <a:pPr algn="ctr"/>
                          <a:endParaRPr lang="pt-BR" smtClean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d>
                                  <m:d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=∞</m:t>
                                    </m:r>
                                  </m:sup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sSup>
                                      <m:sSup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8949873"/>
                      </a:ext>
                    </a:extLst>
                  </a:tr>
                  <a:tr h="20619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mtClean="0"/>
                            <a:t>Tempo Discreto</a:t>
                          </a:r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mtClean="0"/>
                            <a:t>Transf.Fourier Discreta</a:t>
                          </a:r>
                        </a:p>
                        <a:p>
                          <a:pPr algn="ctr"/>
                          <a:endParaRPr lang="pt-BR" smtClean="0"/>
                        </a:p>
                        <a:p>
                          <a:pPr marL="0" indent="0" algn="ctr">
                            <a:buNone/>
                          </a:pPr>
                          <a:r>
                            <a:rPr lang="pt-BR" b="0" smtClean="0"/>
                            <a:t>Direta: </a:t>
                          </a:r>
                          <a14:m>
                            <m:oMath xmlns:m="http://schemas.openxmlformats.org/officeDocument/2006/math"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sSup>
                                    <m:sSup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𝑗𝑛</m:t>
                                      </m:r>
                                      <m:box>
                                        <m:box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boxPr>
                                        <m:e>
                                          <m:argPr>
                                            <m:argSz m:val="-1"/>
                                          </m:argPr>
                                          <m:f>
                                            <m:fPr>
                                              <m:ctrlP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num>
                                            <m:den>
                                              <m: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den>
                                          </m:f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box>
                                    </m:sup>
                                  </m:sSup>
                                </m:e>
                              </m:nary>
                            </m:oMath>
                          </a14:m>
                          <a:endParaRPr lang="pt-BR" b="0" smtClean="0"/>
                        </a:p>
                        <a:p>
                          <a:pPr marL="0" indent="0" algn="ctr">
                            <a:buNone/>
                          </a:pPr>
                          <a:r>
                            <a:rPr lang="pt-BR" smtClean="0"/>
                            <a:t> </a:t>
                          </a:r>
                        </a:p>
                        <a:p>
                          <a:pPr marL="0" indent="0" algn="ctr">
                            <a:buNone/>
                          </a:pPr>
                          <a:r>
                            <a:rPr lang="pt-BR" b="0" smtClean="0"/>
                            <a:t> Inversa:</a:t>
                          </a:r>
                          <a:r>
                            <a:rPr lang="pt-BR" b="0" baseline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box>
                                <m:box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box>
                              <m:nary>
                                <m:naryPr>
                                  <m:chr m:val="∑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𝑗𝑛</m:t>
                                      </m:r>
                                      <m:box>
                                        <m:box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boxPr>
                                        <m:e>
                                          <m:argPr>
                                            <m:argSz m:val="-1"/>
                                          </m:argPr>
                                          <m:f>
                                            <m:f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num>
                                            <m:den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den>
                                          </m:f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box>
                                    </m:sup>
                                  </m:sSup>
                                </m:e>
                              </m:nary>
                            </m:oMath>
                          </a14:m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29671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Espaço Reservado para Conteúdo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34467293"/>
                  </p:ext>
                </p:extLst>
              </p:nvPr>
            </p:nvGraphicFramePr>
            <p:xfrm>
              <a:off x="293688" y="1128335"/>
              <a:ext cx="9340851" cy="546901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39032">
                      <a:extLst>
                        <a:ext uri="{9D8B030D-6E8A-4147-A177-3AD203B41FA5}">
                          <a16:colId xmlns:a16="http://schemas.microsoft.com/office/drawing/2014/main" val="538730552"/>
                        </a:ext>
                      </a:extLst>
                    </a:gridCol>
                    <a:gridCol w="3096344">
                      <a:extLst>
                        <a:ext uri="{9D8B030D-6E8A-4147-A177-3AD203B41FA5}">
                          <a16:colId xmlns:a16="http://schemas.microsoft.com/office/drawing/2014/main" val="3745630219"/>
                        </a:ext>
                      </a:extLst>
                    </a:gridCol>
                    <a:gridCol w="4105475">
                      <a:extLst>
                        <a:ext uri="{9D8B030D-6E8A-4147-A177-3AD203B41FA5}">
                          <a16:colId xmlns:a16="http://schemas.microsoft.com/office/drawing/2014/main" val="2961862295"/>
                        </a:ext>
                      </a:extLst>
                    </a:gridCol>
                  </a:tblGrid>
                  <a:tr h="599607">
                    <a:tc>
                      <a:txBody>
                        <a:bodyPr/>
                        <a:lstStyle/>
                        <a:p>
                          <a:pPr algn="ctr"/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mtClean="0"/>
                            <a:t>Frequência</a:t>
                          </a:r>
                          <a:r>
                            <a:rPr lang="pt-BR" baseline="0" smtClean="0"/>
                            <a:t> Contínua</a:t>
                          </a:r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mtClean="0"/>
                            <a:t>Frequência Discreta</a:t>
                          </a:r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770963"/>
                      </a:ext>
                    </a:extLst>
                  </a:tr>
                  <a:tr h="28074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mtClean="0"/>
                            <a:t>Tempo Contínuo</a:t>
                          </a:r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2"/>
                          <a:stretch>
                            <a:fillRect l="-69291" t="-22343" r="-133071" b="-73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2"/>
                          <a:stretch>
                            <a:fillRect l="-127596" t="-22343" r="-297" b="-739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8949873"/>
                      </a:ext>
                    </a:extLst>
                  </a:tr>
                  <a:tr h="20619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mtClean="0"/>
                            <a:t>Tempo Discreto</a:t>
                          </a:r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2"/>
                          <a:stretch>
                            <a:fillRect l="-127596" t="-166372" r="-297" b="-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296712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1683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935" y="2060575"/>
            <a:ext cx="1647825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76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41" y="2060593"/>
            <a:ext cx="1687512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Motivação – Circuito RLC Série</a:t>
            </a:r>
            <a:endParaRPr lang="pt-BR" smtClean="0"/>
          </a:p>
        </p:txBody>
      </p:sp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>
          <a:xfrm>
            <a:off x="293691" y="908058"/>
            <a:ext cx="9340850" cy="5381625"/>
          </a:xfrm>
        </p:spPr>
        <p:txBody>
          <a:bodyPr/>
          <a:lstStyle/>
          <a:p>
            <a:r>
              <a:rPr lang="en-US" smtClean="0"/>
              <a:t>Equações diferenciais + condições iniciais + função de entrada complexa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Transformam-se em uma equação algébrica!</a:t>
            </a:r>
          </a:p>
        </p:txBody>
      </p:sp>
      <p:graphicFrame>
        <p:nvGraphicFramePr>
          <p:cNvPr id="7" name="Object 7"/>
          <p:cNvGraphicFramePr>
            <a:graphicFrameLocks noChangeAspect="1"/>
          </p:cNvGraphicFramePr>
          <p:nvPr/>
        </p:nvGraphicFramePr>
        <p:xfrm>
          <a:off x="539755" y="1916131"/>
          <a:ext cx="5626100" cy="1296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" name="Equação" r:id="rId5" imgW="2095200" imgH="482400" progId="Equation.3">
                  <p:embed/>
                </p:oleObj>
              </mc:Choice>
              <mc:Fallback>
                <p:oleObj name="Equação" r:id="rId5" imgW="2095200" imgH="4824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5" y="1916131"/>
                        <a:ext cx="5626100" cy="1296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36" name="Object 8"/>
          <p:cNvGraphicFramePr>
            <a:graphicFrameLocks noChangeAspect="1"/>
          </p:cNvGraphicFramePr>
          <p:nvPr/>
        </p:nvGraphicFramePr>
        <p:xfrm>
          <a:off x="665163" y="3165475"/>
          <a:ext cx="5322887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" name="Equação" r:id="rId7" imgW="1981080" imgH="419040" progId="Equation.3">
                  <p:embed/>
                </p:oleObj>
              </mc:Choice>
              <mc:Fallback>
                <p:oleObj name="Equação" r:id="rId7" imgW="1981080" imgH="41904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163" y="3165475"/>
                        <a:ext cx="5322887" cy="112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37" name="Object 9"/>
          <p:cNvGraphicFramePr>
            <a:graphicFrameLocks noChangeAspect="1"/>
          </p:cNvGraphicFramePr>
          <p:nvPr/>
        </p:nvGraphicFramePr>
        <p:xfrm>
          <a:off x="6824672" y="3140075"/>
          <a:ext cx="1571625" cy="1296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" name="Equação" r:id="rId9" imgW="545760" imgH="482400" progId="Equation.3">
                  <p:embed/>
                </p:oleObj>
              </mc:Choice>
              <mc:Fallback>
                <p:oleObj name="Equação" r:id="rId9" imgW="545760" imgH="4824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4672" y="3140075"/>
                        <a:ext cx="1571625" cy="1296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38" name="Object 10"/>
          <p:cNvGraphicFramePr>
            <a:graphicFrameLocks noChangeAspect="1"/>
          </p:cNvGraphicFramePr>
          <p:nvPr/>
        </p:nvGraphicFramePr>
        <p:xfrm>
          <a:off x="128588" y="5013325"/>
          <a:ext cx="9683750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1" name="Equação" r:id="rId11" imgW="3733560" imgH="393480" progId="Equation.3">
                  <p:embed/>
                </p:oleObj>
              </mc:Choice>
              <mc:Fallback>
                <p:oleObj name="Equação" r:id="rId11" imgW="3733560" imgH="39348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88" y="5013325"/>
                        <a:ext cx="9683750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124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124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124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Exercícios de Inversão de Transformadas de Laplace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Encontre f(t) quando : </a:t>
            </a:r>
          </a:p>
          <a:p>
            <a:pPr lvl="1"/>
            <a:r>
              <a:rPr lang="pt-BR" dirty="0" smtClean="0"/>
              <a:t>F(s) = (5s-1)/(s</a:t>
            </a:r>
            <a:r>
              <a:rPr lang="pt-BR" baseline="30000" dirty="0" smtClean="0"/>
              <a:t>3</a:t>
            </a:r>
            <a:r>
              <a:rPr lang="pt-BR" dirty="0" smtClean="0"/>
              <a:t>- 3s-2)</a:t>
            </a:r>
          </a:p>
          <a:p>
            <a:pPr lvl="1"/>
            <a:r>
              <a:rPr lang="pt-BR" dirty="0" smtClean="0"/>
              <a:t>Fazendo a expansão : </a:t>
            </a:r>
          </a:p>
          <a:p>
            <a:pPr lvl="1"/>
            <a:endParaRPr lang="pt-BR" dirty="0" smtClean="0"/>
          </a:p>
        </p:txBody>
      </p:sp>
      <p:graphicFrame>
        <p:nvGraphicFramePr>
          <p:cNvPr id="130052" name="Object 2"/>
          <p:cNvGraphicFramePr>
            <a:graphicFrameLocks noChangeAspect="1"/>
          </p:cNvGraphicFramePr>
          <p:nvPr/>
        </p:nvGraphicFramePr>
        <p:xfrm>
          <a:off x="3079760" y="3105150"/>
          <a:ext cx="3489325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21" name="Equation" r:id="rId3" imgW="1714320" imgH="419040" progId="Equation.3">
                  <p:embed/>
                </p:oleObj>
              </mc:Choice>
              <mc:Fallback>
                <p:oleObj name="Equation" r:id="rId3" imgW="1714320" imgH="4190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9760" y="3105150"/>
                        <a:ext cx="3489325" cy="85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062" name="Object 3"/>
          <p:cNvGraphicFramePr>
            <a:graphicFrameLocks noChangeAspect="1"/>
          </p:cNvGraphicFramePr>
          <p:nvPr/>
        </p:nvGraphicFramePr>
        <p:xfrm>
          <a:off x="3119448" y="4151331"/>
          <a:ext cx="3489325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22" name="Equation" r:id="rId5" imgW="1714320" imgH="419040" progId="Equation.3">
                  <p:embed/>
                </p:oleObj>
              </mc:Choice>
              <mc:Fallback>
                <p:oleObj name="Equation" r:id="rId5" imgW="1714320" imgH="4190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9448" y="4151331"/>
                        <a:ext cx="3489325" cy="852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063" name="Object 4"/>
          <p:cNvGraphicFramePr>
            <a:graphicFrameLocks noChangeAspect="1"/>
          </p:cNvGraphicFramePr>
          <p:nvPr/>
        </p:nvGraphicFramePr>
        <p:xfrm>
          <a:off x="3589348" y="5413375"/>
          <a:ext cx="2611437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23" name="Equation" r:id="rId6" imgW="1282680" imgH="228600" progId="Equation.3">
                  <p:embed/>
                </p:oleObj>
              </mc:Choice>
              <mc:Fallback>
                <p:oleObj name="Equation" r:id="rId6" imgW="128268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9348" y="5413375"/>
                        <a:ext cx="2611437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1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Exercícios de Inversão de Transformadas de Laplace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Encontre f(t) quando : </a:t>
            </a:r>
          </a:p>
          <a:p>
            <a:pPr lvl="1"/>
            <a:r>
              <a:rPr lang="pt-BR" dirty="0" smtClean="0"/>
              <a:t>F(s) = 1/(s</a:t>
            </a:r>
            <a:r>
              <a:rPr lang="pt-BR" baseline="30000" dirty="0" smtClean="0"/>
              <a:t>3</a:t>
            </a:r>
            <a:r>
              <a:rPr lang="pt-BR" dirty="0" smtClean="0"/>
              <a:t>+3s</a:t>
            </a:r>
            <a:r>
              <a:rPr lang="pt-BR" baseline="30000" dirty="0" smtClean="0"/>
              <a:t>2</a:t>
            </a:r>
            <a:r>
              <a:rPr lang="pt-BR" dirty="0" smtClean="0"/>
              <a:t>+4s+2)</a:t>
            </a:r>
          </a:p>
          <a:p>
            <a:pPr lvl="1"/>
            <a:r>
              <a:rPr lang="pt-BR" dirty="0" smtClean="0"/>
              <a:t>Fazendo a expansão : </a:t>
            </a:r>
          </a:p>
          <a:p>
            <a:pPr lvl="1"/>
            <a:endParaRPr lang="pt-BR" dirty="0" smtClean="0"/>
          </a:p>
        </p:txBody>
      </p:sp>
      <p:graphicFrame>
        <p:nvGraphicFramePr>
          <p:cNvPr id="131076" name="Object 2"/>
          <p:cNvGraphicFramePr>
            <a:graphicFrameLocks noChangeAspect="1"/>
          </p:cNvGraphicFramePr>
          <p:nvPr/>
        </p:nvGraphicFramePr>
        <p:xfrm>
          <a:off x="2646367" y="3105150"/>
          <a:ext cx="3230562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45" name="Equation" r:id="rId3" imgW="1587240" imgH="419040" progId="Equation.3">
                  <p:embed/>
                </p:oleObj>
              </mc:Choice>
              <mc:Fallback>
                <p:oleObj name="Equation" r:id="rId3" imgW="1587240" imgH="4190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6367" y="3105150"/>
                        <a:ext cx="3230562" cy="85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077" name="Object 3"/>
          <p:cNvGraphicFramePr>
            <a:graphicFrameLocks noChangeAspect="1"/>
          </p:cNvGraphicFramePr>
          <p:nvPr/>
        </p:nvGraphicFramePr>
        <p:xfrm>
          <a:off x="2903547" y="4151331"/>
          <a:ext cx="2973387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46" name="Equation" r:id="rId5" imgW="1460160" imgH="419040" progId="Equation.3">
                  <p:embed/>
                </p:oleObj>
              </mc:Choice>
              <mc:Fallback>
                <p:oleObj name="Equation" r:id="rId5" imgW="1460160" imgH="4190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3547" y="4151331"/>
                        <a:ext cx="2973387" cy="852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078" name="Object 4"/>
          <p:cNvGraphicFramePr>
            <a:graphicFrameLocks noChangeAspect="1"/>
          </p:cNvGraphicFramePr>
          <p:nvPr/>
        </p:nvGraphicFramePr>
        <p:xfrm>
          <a:off x="3001963" y="5413375"/>
          <a:ext cx="276542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47" name="Equation" r:id="rId7" imgW="1358640" imgH="228600" progId="Equation.3">
                  <p:embed/>
                </p:oleObj>
              </mc:Choice>
              <mc:Fallback>
                <p:oleObj name="Equation" r:id="rId7" imgW="135864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1963" y="5413375"/>
                        <a:ext cx="2765425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75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Exercícios de Inversão de Transformadas de Laplace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Encontre f(t) quando : </a:t>
            </a:r>
          </a:p>
          <a:p>
            <a:pPr lvl="1"/>
            <a:r>
              <a:rPr lang="pt-BR" dirty="0" smtClean="0"/>
              <a:t>F(s) = (2s+6)/(s+1)(s</a:t>
            </a:r>
            <a:r>
              <a:rPr lang="pt-BR" baseline="30000" dirty="0" smtClean="0"/>
              <a:t>2</a:t>
            </a:r>
            <a:r>
              <a:rPr lang="pt-BR" dirty="0" smtClean="0"/>
              <a:t>+2s+5)</a:t>
            </a:r>
          </a:p>
          <a:p>
            <a:pPr lvl="1"/>
            <a:r>
              <a:rPr lang="pt-BR" dirty="0" smtClean="0"/>
              <a:t>Fazendo a expansão : </a:t>
            </a:r>
          </a:p>
          <a:p>
            <a:pPr lvl="1"/>
            <a:endParaRPr lang="pt-BR" dirty="0" smtClean="0"/>
          </a:p>
        </p:txBody>
      </p:sp>
      <p:graphicFrame>
        <p:nvGraphicFramePr>
          <p:cNvPr id="132100" name="Object 2"/>
          <p:cNvGraphicFramePr>
            <a:graphicFrameLocks noChangeAspect="1"/>
          </p:cNvGraphicFramePr>
          <p:nvPr/>
        </p:nvGraphicFramePr>
        <p:xfrm>
          <a:off x="488960" y="3130550"/>
          <a:ext cx="3025775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63" name="Equation" r:id="rId3" imgW="1485720" imgH="393480" progId="Equation.3">
                  <p:embed/>
                </p:oleObj>
              </mc:Choice>
              <mc:Fallback>
                <p:oleObj name="Equation" r:id="rId3" imgW="1485720" imgH="3934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960" y="3130550"/>
                        <a:ext cx="3025775" cy="801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101" name="Object 3"/>
          <p:cNvGraphicFramePr>
            <a:graphicFrameLocks noChangeAspect="1"/>
          </p:cNvGraphicFramePr>
          <p:nvPr/>
        </p:nvGraphicFramePr>
        <p:xfrm>
          <a:off x="4286250" y="4292600"/>
          <a:ext cx="4914900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64" name="Equation" r:id="rId5" imgW="2412720" imgH="228600" progId="Equation.3">
                  <p:embed/>
                </p:oleObj>
              </mc:Choice>
              <mc:Fallback>
                <p:oleObj name="Equation" r:id="rId5" imgW="2412720" imgH="228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6250" y="4292600"/>
                        <a:ext cx="4914900" cy="465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105" name="Object 4"/>
          <p:cNvGraphicFramePr>
            <a:graphicFrameLocks noChangeAspect="1"/>
          </p:cNvGraphicFramePr>
          <p:nvPr/>
        </p:nvGraphicFramePr>
        <p:xfrm>
          <a:off x="458789" y="3995756"/>
          <a:ext cx="3414712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65" name="Equation" r:id="rId7" imgW="1676160" imgH="393480" progId="Equation.3">
                  <p:embed/>
                </p:oleObj>
              </mc:Choice>
              <mc:Fallback>
                <p:oleObj name="Equation" r:id="rId7" imgW="1676160" imgH="3934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789" y="3995756"/>
                        <a:ext cx="3414712" cy="801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106" name="Object 5"/>
          <p:cNvGraphicFramePr>
            <a:graphicFrameLocks noChangeAspect="1"/>
          </p:cNvGraphicFramePr>
          <p:nvPr/>
        </p:nvGraphicFramePr>
        <p:xfrm>
          <a:off x="669935" y="4978418"/>
          <a:ext cx="3052763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66" name="Equation" r:id="rId9" imgW="1498320" imgH="419040" progId="Equation.3">
                  <p:embed/>
                </p:oleObj>
              </mc:Choice>
              <mc:Fallback>
                <p:oleObj name="Equation" r:id="rId9" imgW="1498320" imgH="419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935" y="4978418"/>
                        <a:ext cx="3052763" cy="85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107" name="Object 6"/>
          <p:cNvGraphicFramePr>
            <a:graphicFrameLocks noChangeAspect="1"/>
          </p:cNvGraphicFramePr>
          <p:nvPr/>
        </p:nvGraphicFramePr>
        <p:xfrm>
          <a:off x="4151319" y="2924193"/>
          <a:ext cx="4657725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67" name="Equation" r:id="rId11" imgW="2286000" imgH="419040" progId="Equation.3">
                  <p:embed/>
                </p:oleObj>
              </mc:Choice>
              <mc:Fallback>
                <p:oleObj name="Equation" r:id="rId11" imgW="2286000" imgH="4190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1319" y="2924193"/>
                        <a:ext cx="4657725" cy="85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099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Exercícios de Inversão de Transformadas de Laplace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Encontre f(t) quando : </a:t>
            </a:r>
          </a:p>
          <a:p>
            <a:pPr lvl="1"/>
            <a:r>
              <a:rPr lang="pt-BR" dirty="0" smtClean="0"/>
              <a:t>F(s) = (2s+6)/s(s</a:t>
            </a:r>
            <a:r>
              <a:rPr lang="pt-BR" baseline="30000" dirty="0" smtClean="0"/>
              <a:t>2</a:t>
            </a:r>
            <a:r>
              <a:rPr lang="pt-BR" dirty="0" smtClean="0"/>
              <a:t>+3s+2)</a:t>
            </a:r>
          </a:p>
          <a:p>
            <a:pPr lvl="1"/>
            <a:r>
              <a:rPr lang="pt-BR" dirty="0" smtClean="0"/>
              <a:t>Fazendo a expansão : </a:t>
            </a:r>
          </a:p>
          <a:p>
            <a:pPr lvl="1"/>
            <a:endParaRPr lang="pt-BR" dirty="0" smtClean="0"/>
          </a:p>
        </p:txBody>
      </p:sp>
      <p:graphicFrame>
        <p:nvGraphicFramePr>
          <p:cNvPr id="13312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421844"/>
              </p:ext>
            </p:extLst>
          </p:nvPr>
        </p:nvGraphicFramePr>
        <p:xfrm>
          <a:off x="2865442" y="3130550"/>
          <a:ext cx="2792412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46" name="Equação" r:id="rId3" imgW="1371600" imgH="393480" progId="Equation.3">
                  <p:embed/>
                </p:oleObj>
              </mc:Choice>
              <mc:Fallback>
                <p:oleObj name="Equação" r:id="rId3" imgW="1371600" imgH="3934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5442" y="3130550"/>
                        <a:ext cx="2792412" cy="801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25" name="Object 3"/>
          <p:cNvGraphicFramePr>
            <a:graphicFrameLocks noChangeAspect="1"/>
          </p:cNvGraphicFramePr>
          <p:nvPr/>
        </p:nvGraphicFramePr>
        <p:xfrm>
          <a:off x="2787650" y="4345006"/>
          <a:ext cx="3206750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47" name="Equation" r:id="rId5" imgW="1574640" imgH="228600" progId="Equation.3">
                  <p:embed/>
                </p:oleObj>
              </mc:Choice>
              <mc:Fallback>
                <p:oleObj name="Equation" r:id="rId5" imgW="1574640" imgH="228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7650" y="4345006"/>
                        <a:ext cx="3206750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Transformadas de Laplace</a:t>
            </a:r>
          </a:p>
        </p:txBody>
      </p:sp>
      <p:sp>
        <p:nvSpPr>
          <p:cNvPr id="7680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22250" y="1000126"/>
            <a:ext cx="7826375" cy="5381625"/>
          </a:xfrm>
        </p:spPr>
        <p:txBody>
          <a:bodyPr/>
          <a:lstStyle/>
          <a:p>
            <a:r>
              <a:rPr lang="pt-BR" smtClean="0"/>
              <a:t>Transformada da derivada</a:t>
            </a:r>
          </a:p>
        </p:txBody>
      </p:sp>
      <p:graphicFrame>
        <p:nvGraphicFramePr>
          <p:cNvPr id="7170" name="Object 3"/>
          <p:cNvGraphicFramePr>
            <a:graphicFrameLocks noChangeAspect="1"/>
          </p:cNvGraphicFramePr>
          <p:nvPr/>
        </p:nvGraphicFramePr>
        <p:xfrm>
          <a:off x="633413" y="1704975"/>
          <a:ext cx="3167062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17" name="Equação" r:id="rId3" imgW="1523880" imgH="482400" progId="Equation.3">
                  <p:embed/>
                </p:oleObj>
              </mc:Choice>
              <mc:Fallback>
                <p:oleObj name="Equação" r:id="rId3" imgW="1523880" imgH="4824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413" y="1704975"/>
                        <a:ext cx="3167062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3" name="Object 5"/>
          <p:cNvGraphicFramePr>
            <a:graphicFrameLocks noChangeAspect="1"/>
          </p:cNvGraphicFramePr>
          <p:nvPr/>
        </p:nvGraphicFramePr>
        <p:xfrm>
          <a:off x="485774" y="2932113"/>
          <a:ext cx="5619751" cy="100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18" name="Equação" r:id="rId5" imgW="2705040" imgH="482400" progId="Equation.3">
                  <p:embed/>
                </p:oleObj>
              </mc:Choice>
              <mc:Fallback>
                <p:oleObj name="Equação" r:id="rId5" imgW="2705040" imgH="482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74" y="2932113"/>
                        <a:ext cx="5619751" cy="1001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4" name="Object 6"/>
          <p:cNvGraphicFramePr>
            <a:graphicFrameLocks noChangeAspect="1"/>
          </p:cNvGraphicFramePr>
          <p:nvPr/>
        </p:nvGraphicFramePr>
        <p:xfrm>
          <a:off x="520700" y="4076700"/>
          <a:ext cx="443230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19" name="Equação" r:id="rId7" imgW="2133360" imgH="482400" progId="Equation.3">
                  <p:embed/>
                </p:oleObj>
              </mc:Choice>
              <mc:Fallback>
                <p:oleObj name="Equação" r:id="rId7" imgW="2133360" imgH="482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700" y="4076700"/>
                        <a:ext cx="4432300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5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22250" y="784229"/>
            <a:ext cx="9410700" cy="5381625"/>
          </a:xfrm>
        </p:spPr>
        <p:txBody>
          <a:bodyPr/>
          <a:lstStyle/>
          <a:p>
            <a:r>
              <a:rPr lang="pt-BR" smtClean="0"/>
              <a:t>Transformada da integral</a:t>
            </a:r>
            <a:endParaRPr lang="pt-BR" baseline="30000" smtClean="0"/>
          </a:p>
          <a:p>
            <a:endParaRPr lang="pt-BR" baseline="30000" smtClean="0"/>
          </a:p>
          <a:p>
            <a:endParaRPr lang="pt-BR" baseline="30000" smtClean="0"/>
          </a:p>
          <a:p>
            <a:endParaRPr lang="pt-BR" smtClean="0"/>
          </a:p>
        </p:txBody>
      </p:sp>
      <p:sp>
        <p:nvSpPr>
          <p:cNvPr id="297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Transformada de Laplace</a:t>
            </a:r>
          </a:p>
        </p:txBody>
      </p:sp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231775" y="1341438"/>
          <a:ext cx="4533900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41" name="Equação" r:id="rId3" imgW="2095200" imgH="507960" progId="Equation.3">
                  <p:embed/>
                </p:oleObj>
              </mc:Choice>
              <mc:Fallback>
                <p:oleObj name="Equação" r:id="rId3" imgW="2095200" imgH="50796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775" y="1341438"/>
                        <a:ext cx="4533900" cy="1096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11" name="Object 19"/>
          <p:cNvGraphicFramePr>
            <a:graphicFrameLocks noChangeAspect="1"/>
          </p:cNvGraphicFramePr>
          <p:nvPr/>
        </p:nvGraphicFramePr>
        <p:xfrm>
          <a:off x="273057" y="2420956"/>
          <a:ext cx="5549900" cy="1208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42" name="Equação" r:id="rId5" imgW="2565360" imgH="558720" progId="Equation.3">
                  <p:embed/>
                </p:oleObj>
              </mc:Choice>
              <mc:Fallback>
                <p:oleObj name="Equação" r:id="rId5" imgW="2565360" imgH="55872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057" y="2420956"/>
                        <a:ext cx="5549900" cy="1208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12" name="Object 20"/>
          <p:cNvGraphicFramePr>
            <a:graphicFrameLocks noChangeAspect="1"/>
          </p:cNvGraphicFramePr>
          <p:nvPr/>
        </p:nvGraphicFramePr>
        <p:xfrm>
          <a:off x="298450" y="3789381"/>
          <a:ext cx="3214688" cy="1042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43" name="Equação" r:id="rId7" imgW="1485720" imgH="482400" progId="Equation.3">
                  <p:embed/>
                </p:oleObj>
              </mc:Choice>
              <mc:Fallback>
                <p:oleObj name="Equação" r:id="rId7" imgW="1485720" imgH="4824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450" y="3789381"/>
                        <a:ext cx="3214688" cy="1042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8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8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Transformada de Laplace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mtClean="0"/>
              <a:t>Resolução de Equações Diferenciais</a:t>
            </a:r>
          </a:p>
        </p:txBody>
      </p:sp>
      <p:graphicFrame>
        <p:nvGraphicFramePr>
          <p:cNvPr id="30722" name="Object 2"/>
          <p:cNvGraphicFramePr>
            <a:graphicFrameLocks noChangeAspect="1"/>
          </p:cNvGraphicFramePr>
          <p:nvPr/>
        </p:nvGraphicFramePr>
        <p:xfrm>
          <a:off x="1879600" y="1935165"/>
          <a:ext cx="5097463" cy="430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1" name="Equation" r:id="rId3" imgW="2552400" imgH="2158920" progId="Equation.3">
                  <p:embed/>
                </p:oleObj>
              </mc:Choice>
              <mc:Fallback>
                <p:oleObj name="Equation" r:id="rId3" imgW="2552400" imgH="215892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9600" y="1935165"/>
                        <a:ext cx="5097463" cy="430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1463" y="908058"/>
            <a:ext cx="9410700" cy="5381625"/>
          </a:xfrm>
        </p:spPr>
        <p:txBody>
          <a:bodyPr/>
          <a:lstStyle/>
          <a:p>
            <a:r>
              <a:rPr lang="pt-BR" smtClean="0"/>
              <a:t>Resolução de Equações Diferenciais (cont.)</a:t>
            </a:r>
          </a:p>
        </p:txBody>
      </p:sp>
      <p:graphicFrame>
        <p:nvGraphicFramePr>
          <p:cNvPr id="31746" name="Object 2"/>
          <p:cNvGraphicFramePr>
            <a:graphicFrameLocks noChangeAspect="1"/>
          </p:cNvGraphicFramePr>
          <p:nvPr/>
        </p:nvGraphicFramePr>
        <p:xfrm>
          <a:off x="1220798" y="1530350"/>
          <a:ext cx="6416675" cy="5113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5" name="Equação" r:id="rId3" imgW="3213000" imgH="2565360" progId="Equation.3">
                  <p:embed/>
                </p:oleObj>
              </mc:Choice>
              <mc:Fallback>
                <p:oleObj name="Equação" r:id="rId3" imgW="3213000" imgH="256536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0798" y="1530350"/>
                        <a:ext cx="6416675" cy="5113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Transformada de Laplace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22250" y="1000126"/>
            <a:ext cx="9410700" cy="5381625"/>
          </a:xfrm>
        </p:spPr>
        <p:txBody>
          <a:bodyPr/>
          <a:lstStyle/>
          <a:p>
            <a:r>
              <a:rPr lang="pt-BR" i="1" dirty="0" smtClean="0"/>
              <a:t>Time-</a:t>
            </a:r>
            <a:r>
              <a:rPr lang="pt-BR" i="1" dirty="0" err="1" smtClean="0"/>
              <a:t>scaling</a:t>
            </a:r>
            <a:endParaRPr lang="pt-BR" i="1" dirty="0" smtClean="0"/>
          </a:p>
          <a:p>
            <a:endParaRPr lang="pt-BR" baseline="30000" dirty="0" smtClean="0"/>
          </a:p>
          <a:p>
            <a:endParaRPr lang="pt-BR" baseline="30000" dirty="0" smtClean="0"/>
          </a:p>
          <a:p>
            <a:endParaRPr lang="pt-BR" baseline="30000" dirty="0" smtClean="0"/>
          </a:p>
          <a:p>
            <a:endParaRPr lang="pt-BR" dirty="0" smtClean="0"/>
          </a:p>
        </p:txBody>
      </p:sp>
      <p:sp>
        <p:nvSpPr>
          <p:cNvPr id="553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Transformada de Laplace</a:t>
            </a:r>
          </a:p>
        </p:txBody>
      </p:sp>
      <p:graphicFrame>
        <p:nvGraphicFramePr>
          <p:cNvPr id="8195" name="Object 3"/>
          <p:cNvGraphicFramePr>
            <a:graphicFrameLocks noChangeAspect="1"/>
          </p:cNvGraphicFramePr>
          <p:nvPr/>
        </p:nvGraphicFramePr>
        <p:xfrm>
          <a:off x="273060" y="1895475"/>
          <a:ext cx="4011613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41" name="Equação" r:id="rId3" imgW="1854000" imgH="330120" progId="Equation.3">
                  <p:embed/>
                </p:oleObj>
              </mc:Choice>
              <mc:Fallback>
                <p:oleObj name="Equação" r:id="rId3" imgW="1854000" imgH="33012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060" y="1895475"/>
                        <a:ext cx="4011613" cy="712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484" name="Object 4"/>
          <p:cNvGraphicFramePr>
            <a:graphicFrameLocks noChangeAspect="1"/>
          </p:cNvGraphicFramePr>
          <p:nvPr/>
        </p:nvGraphicFramePr>
        <p:xfrm>
          <a:off x="344492" y="2708275"/>
          <a:ext cx="4862512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42" name="Equação" r:id="rId5" imgW="2247840" imgH="482400" progId="Equation.3">
                  <p:embed/>
                </p:oleObj>
              </mc:Choice>
              <mc:Fallback>
                <p:oleObj name="Equação" r:id="rId5" imgW="2247840" imgH="482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492" y="2708275"/>
                        <a:ext cx="4862512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485" name="Object 5"/>
          <p:cNvGraphicFramePr>
            <a:graphicFrameLocks noChangeAspect="1"/>
          </p:cNvGraphicFramePr>
          <p:nvPr/>
        </p:nvGraphicFramePr>
        <p:xfrm>
          <a:off x="344488" y="3789381"/>
          <a:ext cx="4752976" cy="1042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43" name="Equação" r:id="rId7" imgW="2197080" imgH="482400" progId="Equation.3">
                  <p:embed/>
                </p:oleObj>
              </mc:Choice>
              <mc:Fallback>
                <p:oleObj name="Equação" r:id="rId7" imgW="2197080" imgH="482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488" y="3789381"/>
                        <a:ext cx="4752976" cy="1042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276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276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8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Transformada de Laplace</a:t>
            </a:r>
          </a:p>
        </p:txBody>
      </p:sp>
      <p:sp>
        <p:nvSpPr>
          <p:cNvPr id="7885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22250" y="1000126"/>
            <a:ext cx="9410700" cy="5381625"/>
          </a:xfrm>
        </p:spPr>
        <p:txBody>
          <a:bodyPr/>
          <a:lstStyle/>
          <a:p>
            <a:r>
              <a:rPr lang="pt-BR" i="1" dirty="0" err="1" smtClean="0"/>
              <a:t>Frequency-scaling</a:t>
            </a:r>
            <a:endParaRPr lang="pt-BR" i="1" dirty="0" smtClean="0"/>
          </a:p>
          <a:p>
            <a:endParaRPr lang="pt-BR" i="1" dirty="0" smtClean="0"/>
          </a:p>
          <a:p>
            <a:endParaRPr lang="pt-BR" i="1" dirty="0" smtClean="0"/>
          </a:p>
          <a:p>
            <a:endParaRPr lang="pt-BR" i="1" dirty="0" smtClean="0"/>
          </a:p>
          <a:p>
            <a:endParaRPr lang="pt-BR" i="1" dirty="0" smtClean="0"/>
          </a:p>
        </p:txBody>
      </p:sp>
      <p:graphicFrame>
        <p:nvGraphicFramePr>
          <p:cNvPr id="9218" name="Object 2"/>
          <p:cNvGraphicFramePr>
            <a:graphicFrameLocks noChangeAspect="1"/>
          </p:cNvGraphicFramePr>
          <p:nvPr/>
        </p:nvGraphicFramePr>
        <p:xfrm>
          <a:off x="350843" y="1700213"/>
          <a:ext cx="6042025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65" name="Equação" r:id="rId3" imgW="2793960" imgH="393480" progId="Equation.3">
                  <p:embed/>
                </p:oleObj>
              </mc:Choice>
              <mc:Fallback>
                <p:oleObj name="Equação" r:id="rId3" imgW="2793960" imgH="3934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843" y="1700213"/>
                        <a:ext cx="6042025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5" name="Object 9"/>
          <p:cNvGraphicFramePr>
            <a:graphicFrameLocks noChangeAspect="1"/>
          </p:cNvGraphicFramePr>
          <p:nvPr/>
        </p:nvGraphicFramePr>
        <p:xfrm>
          <a:off x="395288" y="2651143"/>
          <a:ext cx="6070600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66" name="Equação" r:id="rId5" imgW="2806560" imgH="393480" progId="Equation.3">
                  <p:embed/>
                </p:oleObj>
              </mc:Choice>
              <mc:Fallback>
                <p:oleObj name="Equação" r:id="rId5" imgW="2806560" imgH="39348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2651143"/>
                        <a:ext cx="6070600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6" name="Object 10"/>
          <p:cNvGraphicFramePr>
            <a:graphicFrameLocks noChangeAspect="1"/>
          </p:cNvGraphicFramePr>
          <p:nvPr/>
        </p:nvGraphicFramePr>
        <p:xfrm>
          <a:off x="415925" y="3729038"/>
          <a:ext cx="593407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67" name="Equação" r:id="rId7" imgW="2743200" imgH="228600" progId="Equation.3">
                  <p:embed/>
                </p:oleObj>
              </mc:Choice>
              <mc:Fallback>
                <p:oleObj name="Equação" r:id="rId7" imgW="2743200" imgH="2286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925" y="3729038"/>
                        <a:ext cx="5934075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Definições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6" y="1143004"/>
            <a:ext cx="9340850" cy="5381625"/>
          </a:xfrm>
        </p:spPr>
        <p:txBody>
          <a:bodyPr/>
          <a:lstStyle/>
          <a:p>
            <a:r>
              <a:rPr lang="pt-BR" dirty="0" smtClean="0"/>
              <a:t>Transformada de Laplace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É uma operação matemática que </a:t>
            </a:r>
            <a:r>
              <a:rPr lang="pt-BR" i="1" dirty="0" smtClean="0"/>
              <a:t>transforma </a:t>
            </a:r>
            <a:r>
              <a:rPr lang="pt-BR" dirty="0" smtClean="0"/>
              <a:t>uma função de variável </a:t>
            </a:r>
            <a:r>
              <a:rPr lang="pt-BR" i="1" dirty="0" smtClean="0"/>
              <a:t>t </a:t>
            </a:r>
            <a:r>
              <a:rPr lang="pt-BR" dirty="0" smtClean="0"/>
              <a:t>em uma função de variável </a:t>
            </a:r>
            <a:r>
              <a:rPr lang="pt-BR" i="1" dirty="0" smtClean="0"/>
              <a:t>s</a:t>
            </a:r>
          </a:p>
          <a:p>
            <a:pPr lvl="1"/>
            <a:endParaRPr lang="pt-BR" i="1" dirty="0" smtClean="0"/>
          </a:p>
          <a:p>
            <a:pPr lvl="1"/>
            <a:r>
              <a:rPr lang="pt-BR" dirty="0" smtClean="0"/>
              <a:t>Esta função em variável </a:t>
            </a:r>
            <a:r>
              <a:rPr lang="pt-BR" i="1" dirty="0" smtClean="0"/>
              <a:t>s </a:t>
            </a:r>
            <a:r>
              <a:rPr lang="pt-BR" dirty="0" smtClean="0"/>
              <a:t>possui uma série de propriedades que permitem cálculos complexos como se fossem operações algébricas</a:t>
            </a:r>
          </a:p>
          <a:p>
            <a:pPr lvl="1"/>
            <a:endParaRPr lang="pt-BR" dirty="0" smtClean="0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5097469" y="836631"/>
          <a:ext cx="4719637" cy="1290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" name="Equação" r:id="rId3" imgW="1765080" imgH="482400" progId="Equation.3">
                  <p:embed/>
                </p:oleObj>
              </mc:Choice>
              <mc:Fallback>
                <p:oleObj name="Equação" r:id="rId3" imgW="1765080" imgH="4824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7469" y="836631"/>
                        <a:ext cx="4719637" cy="1290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0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0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8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Transformada de Laplace</a:t>
            </a:r>
          </a:p>
        </p:txBody>
      </p:sp>
      <p:sp>
        <p:nvSpPr>
          <p:cNvPr id="57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1463" y="981077"/>
            <a:ext cx="9410700" cy="5381625"/>
          </a:xfrm>
        </p:spPr>
        <p:txBody>
          <a:bodyPr/>
          <a:lstStyle/>
          <a:p>
            <a:r>
              <a:rPr lang="pt-BR" dirty="0" smtClean="0"/>
              <a:t>Teorema do valor final ( t-&gt;∞ )</a:t>
            </a:r>
          </a:p>
        </p:txBody>
      </p:sp>
      <p:graphicFrame>
        <p:nvGraphicFramePr>
          <p:cNvPr id="10242" name="Object 2"/>
          <p:cNvGraphicFramePr>
            <a:graphicFrameLocks noChangeAspect="1"/>
          </p:cNvGraphicFramePr>
          <p:nvPr/>
        </p:nvGraphicFramePr>
        <p:xfrm>
          <a:off x="300045" y="1741488"/>
          <a:ext cx="2495550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24" name="Equação" r:id="rId3" imgW="1460160" imgH="393480" progId="Equation.3">
                  <p:embed/>
                </p:oleObj>
              </mc:Choice>
              <mc:Fallback>
                <p:oleObj name="Equação" r:id="rId3" imgW="1460160" imgH="3934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45" y="1741488"/>
                        <a:ext cx="2495550" cy="671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3" name="Object 13"/>
          <p:cNvGraphicFramePr>
            <a:graphicFrameLocks noChangeAspect="1"/>
          </p:cNvGraphicFramePr>
          <p:nvPr/>
        </p:nvGraphicFramePr>
        <p:xfrm>
          <a:off x="320675" y="2533668"/>
          <a:ext cx="3363913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25" name="Equação" r:id="rId5" imgW="1968480" imgH="393480" progId="Equation.3">
                  <p:embed/>
                </p:oleObj>
              </mc:Choice>
              <mc:Fallback>
                <p:oleObj name="Equação" r:id="rId5" imgW="1968480" imgH="39348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675" y="2533668"/>
                        <a:ext cx="3363913" cy="671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4" name="Object 14"/>
          <p:cNvGraphicFramePr>
            <a:graphicFrameLocks noChangeAspect="1"/>
          </p:cNvGraphicFramePr>
          <p:nvPr/>
        </p:nvGraphicFramePr>
        <p:xfrm>
          <a:off x="300038" y="3365500"/>
          <a:ext cx="3865562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26" name="Equação" r:id="rId7" imgW="2260440" imgH="482400" progId="Equation.3">
                  <p:embed/>
                </p:oleObj>
              </mc:Choice>
              <mc:Fallback>
                <p:oleObj name="Equação" r:id="rId7" imgW="2260440" imgH="4824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38" y="3365500"/>
                        <a:ext cx="3865562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5" name="Object 15"/>
          <p:cNvGraphicFramePr>
            <a:graphicFrameLocks noChangeAspect="1"/>
          </p:cNvGraphicFramePr>
          <p:nvPr/>
        </p:nvGraphicFramePr>
        <p:xfrm>
          <a:off x="309568" y="4260868"/>
          <a:ext cx="3951287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27" name="Equação" r:id="rId9" imgW="2311200" imgH="482400" progId="Equation.3">
                  <p:embed/>
                </p:oleObj>
              </mc:Choice>
              <mc:Fallback>
                <p:oleObj name="Equação" r:id="rId9" imgW="2311200" imgH="4824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568" y="4260868"/>
                        <a:ext cx="3951287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6" name="Object 16"/>
          <p:cNvGraphicFramePr>
            <a:graphicFrameLocks noChangeAspect="1"/>
          </p:cNvGraphicFramePr>
          <p:nvPr/>
        </p:nvGraphicFramePr>
        <p:xfrm>
          <a:off x="4908560" y="1668463"/>
          <a:ext cx="3298825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28" name="Equação" r:id="rId11" imgW="1930320" imgH="482400" progId="Equation.3">
                  <p:embed/>
                </p:oleObj>
              </mc:Choice>
              <mc:Fallback>
                <p:oleObj name="Equação" r:id="rId11" imgW="1930320" imgH="4824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8560" y="1668463"/>
                        <a:ext cx="3298825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7" name="Object 17"/>
          <p:cNvGraphicFramePr>
            <a:graphicFrameLocks noChangeAspect="1"/>
          </p:cNvGraphicFramePr>
          <p:nvPr/>
        </p:nvGraphicFramePr>
        <p:xfrm>
          <a:off x="4979988" y="2605106"/>
          <a:ext cx="2887662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29" name="Equação" r:id="rId13" imgW="1688760" imgH="291960" progId="Equation.3">
                  <p:embed/>
                </p:oleObj>
              </mc:Choice>
              <mc:Fallback>
                <p:oleObj name="Equação" r:id="rId13" imgW="1688760" imgH="29196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9988" y="2605106"/>
                        <a:ext cx="2887662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8" name="Object 18"/>
          <p:cNvGraphicFramePr>
            <a:graphicFrameLocks noChangeAspect="1"/>
          </p:cNvGraphicFramePr>
          <p:nvPr/>
        </p:nvGraphicFramePr>
        <p:xfrm>
          <a:off x="4979988" y="4333875"/>
          <a:ext cx="19748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30" name="Equação" r:id="rId15" imgW="1155600" imgH="279360" progId="Equation.3">
                  <p:embed/>
                </p:oleObj>
              </mc:Choice>
              <mc:Fallback>
                <p:oleObj name="Equação" r:id="rId15" imgW="1155600" imgH="27936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9988" y="4333875"/>
                        <a:ext cx="1974850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9" name="Object 19"/>
          <p:cNvGraphicFramePr>
            <a:graphicFrameLocks noChangeAspect="1"/>
          </p:cNvGraphicFramePr>
          <p:nvPr/>
        </p:nvGraphicFramePr>
        <p:xfrm>
          <a:off x="4979993" y="3468688"/>
          <a:ext cx="3429000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31" name="Equação" r:id="rId17" imgW="2006280" imgH="279360" progId="Equation.3">
                  <p:embed/>
                </p:oleObj>
              </mc:Choice>
              <mc:Fallback>
                <p:oleObj name="Equação" r:id="rId17" imgW="2006280" imgH="27936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9993" y="3468688"/>
                        <a:ext cx="3429000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0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0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0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0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0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0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Transformada de Laplace</a:t>
            </a:r>
          </a:p>
        </p:txBody>
      </p:sp>
      <p:sp>
        <p:nvSpPr>
          <p:cNvPr id="583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1463" y="927107"/>
            <a:ext cx="9410700" cy="5381625"/>
          </a:xfrm>
        </p:spPr>
        <p:txBody>
          <a:bodyPr/>
          <a:lstStyle/>
          <a:p>
            <a:r>
              <a:rPr lang="pt-BR" smtClean="0"/>
              <a:t>Teorema do valor inicial ( t-&gt;0 )</a:t>
            </a:r>
          </a:p>
        </p:txBody>
      </p:sp>
      <p:graphicFrame>
        <p:nvGraphicFramePr>
          <p:cNvPr id="11266" name="Object 2"/>
          <p:cNvGraphicFramePr>
            <a:graphicFrameLocks noChangeAspect="1"/>
          </p:cNvGraphicFramePr>
          <p:nvPr/>
        </p:nvGraphicFramePr>
        <p:xfrm>
          <a:off x="415925" y="1604963"/>
          <a:ext cx="2497138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01" name="Equação" r:id="rId3" imgW="1460160" imgH="393480" progId="Equation.3">
                  <p:embed/>
                </p:oleObj>
              </mc:Choice>
              <mc:Fallback>
                <p:oleObj name="Equação" r:id="rId3" imgW="1460160" imgH="3934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925" y="1604963"/>
                        <a:ext cx="2497138" cy="671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6" name="Object 12"/>
          <p:cNvGraphicFramePr>
            <a:graphicFrameLocks noChangeAspect="1"/>
          </p:cNvGraphicFramePr>
          <p:nvPr/>
        </p:nvGraphicFramePr>
        <p:xfrm>
          <a:off x="5024438" y="3429000"/>
          <a:ext cx="1954212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02" name="Equação" r:id="rId5" imgW="1143000" imgH="279360" progId="Equation.3">
                  <p:embed/>
                </p:oleObj>
              </mc:Choice>
              <mc:Fallback>
                <p:oleObj name="Equação" r:id="rId5" imgW="1143000" imgH="27936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4438" y="3429000"/>
                        <a:ext cx="1954212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7" name="Object 13"/>
          <p:cNvGraphicFramePr>
            <a:graphicFrameLocks noChangeAspect="1"/>
          </p:cNvGraphicFramePr>
          <p:nvPr/>
        </p:nvGraphicFramePr>
        <p:xfrm>
          <a:off x="5097468" y="2781300"/>
          <a:ext cx="2300287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03" name="Equação" r:id="rId7" imgW="1346040" imgH="279360" progId="Equation.3">
                  <p:embed/>
                </p:oleObj>
              </mc:Choice>
              <mc:Fallback>
                <p:oleObj name="Equação" r:id="rId7" imgW="1346040" imgH="27936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7468" y="2781300"/>
                        <a:ext cx="2300287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8" name="Object 14"/>
          <p:cNvGraphicFramePr>
            <a:graphicFrameLocks noChangeAspect="1"/>
          </p:cNvGraphicFramePr>
          <p:nvPr/>
        </p:nvGraphicFramePr>
        <p:xfrm>
          <a:off x="5024442" y="1773238"/>
          <a:ext cx="3344862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04" name="Equação" r:id="rId9" imgW="1955520" imgH="482400" progId="Equation.3">
                  <p:embed/>
                </p:oleObj>
              </mc:Choice>
              <mc:Fallback>
                <p:oleObj name="Equação" r:id="rId9" imgW="1955520" imgH="4824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4442" y="1773238"/>
                        <a:ext cx="3344862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9" name="Object 15"/>
          <p:cNvGraphicFramePr>
            <a:graphicFrameLocks noChangeAspect="1"/>
          </p:cNvGraphicFramePr>
          <p:nvPr/>
        </p:nvGraphicFramePr>
        <p:xfrm>
          <a:off x="415925" y="4292618"/>
          <a:ext cx="3973513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05" name="Equação" r:id="rId11" imgW="2323800" imgH="482400" progId="Equation.3">
                  <p:embed/>
                </p:oleObj>
              </mc:Choice>
              <mc:Fallback>
                <p:oleObj name="Equação" r:id="rId11" imgW="2323800" imgH="4824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925" y="4292618"/>
                        <a:ext cx="3973513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80" name="Object 16"/>
          <p:cNvGraphicFramePr>
            <a:graphicFrameLocks noChangeAspect="1"/>
          </p:cNvGraphicFramePr>
          <p:nvPr/>
        </p:nvGraphicFramePr>
        <p:xfrm>
          <a:off x="415925" y="3284538"/>
          <a:ext cx="3930650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06" name="Equação" r:id="rId13" imgW="2298600" imgH="482400" progId="Equation.3">
                  <p:embed/>
                </p:oleObj>
              </mc:Choice>
              <mc:Fallback>
                <p:oleObj name="Equação" r:id="rId13" imgW="2298600" imgH="4824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925" y="3284538"/>
                        <a:ext cx="3930650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81" name="Object 17"/>
          <p:cNvGraphicFramePr>
            <a:graphicFrameLocks noChangeAspect="1"/>
          </p:cNvGraphicFramePr>
          <p:nvPr/>
        </p:nvGraphicFramePr>
        <p:xfrm>
          <a:off x="415927" y="2420938"/>
          <a:ext cx="3430588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07" name="Equação" r:id="rId15" imgW="2006280" imgH="393480" progId="Equation.3">
                  <p:embed/>
                </p:oleObj>
              </mc:Choice>
              <mc:Fallback>
                <p:oleObj name="Equação" r:id="rId15" imgW="2006280" imgH="39348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927" y="2420938"/>
                        <a:ext cx="3430588" cy="671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Exercício</a:t>
            </a:r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Encontre f(0) e f(∞) quando : </a:t>
            </a:r>
          </a:p>
          <a:p>
            <a:pPr lvl="1"/>
            <a:r>
              <a:rPr lang="pt-BR" dirty="0" smtClean="0"/>
              <a:t>F(s) = (s+10)/(3s</a:t>
            </a:r>
            <a:r>
              <a:rPr lang="pt-BR" baseline="30000" dirty="0" smtClean="0"/>
              <a:t>3</a:t>
            </a:r>
            <a:r>
              <a:rPr lang="pt-BR" dirty="0" smtClean="0"/>
              <a:t>+2s</a:t>
            </a:r>
            <a:r>
              <a:rPr lang="pt-BR" baseline="30000" dirty="0" smtClean="0"/>
              <a:t>2</a:t>
            </a:r>
            <a:r>
              <a:rPr lang="pt-BR" dirty="0" smtClean="0"/>
              <a:t>+1s)</a:t>
            </a:r>
          </a:p>
          <a:p>
            <a:pPr lvl="2"/>
            <a:r>
              <a:rPr lang="pt-BR" dirty="0" smtClean="0"/>
              <a:t>f(0) =</a:t>
            </a:r>
            <a:r>
              <a:rPr lang="pt-BR" dirty="0" err="1" smtClean="0"/>
              <a:t>lim</a:t>
            </a:r>
            <a:r>
              <a:rPr lang="pt-BR" baseline="-25000" dirty="0" err="1" smtClean="0"/>
              <a:t>s</a:t>
            </a:r>
            <a:r>
              <a:rPr lang="pt-BR" baseline="-25000" dirty="0" smtClean="0"/>
              <a:t>-&gt;∞</a:t>
            </a:r>
            <a:r>
              <a:rPr lang="pt-BR" dirty="0" err="1" smtClean="0"/>
              <a:t>sF</a:t>
            </a:r>
            <a:r>
              <a:rPr lang="pt-BR" dirty="0" smtClean="0"/>
              <a:t>(s) =</a:t>
            </a:r>
            <a:r>
              <a:rPr lang="pt-BR" dirty="0" err="1" smtClean="0"/>
              <a:t>lim</a:t>
            </a:r>
            <a:r>
              <a:rPr lang="pt-BR" baseline="-25000" dirty="0" err="1" smtClean="0"/>
              <a:t>s</a:t>
            </a:r>
            <a:r>
              <a:rPr lang="pt-BR" baseline="-25000" dirty="0" smtClean="0"/>
              <a:t>-&gt;∞</a:t>
            </a:r>
            <a:r>
              <a:rPr lang="pt-BR" dirty="0" smtClean="0"/>
              <a:t> (s</a:t>
            </a:r>
            <a:r>
              <a:rPr lang="pt-BR" baseline="30000" dirty="0" smtClean="0"/>
              <a:t>2</a:t>
            </a:r>
            <a:r>
              <a:rPr lang="pt-BR" dirty="0" smtClean="0"/>
              <a:t> +10s)/(3s</a:t>
            </a:r>
            <a:r>
              <a:rPr lang="pt-BR" baseline="30000" dirty="0" smtClean="0"/>
              <a:t>3</a:t>
            </a:r>
            <a:r>
              <a:rPr lang="pt-BR" dirty="0" smtClean="0"/>
              <a:t>+2s</a:t>
            </a:r>
            <a:r>
              <a:rPr lang="pt-BR" baseline="30000" dirty="0" smtClean="0"/>
              <a:t>2</a:t>
            </a:r>
            <a:r>
              <a:rPr lang="pt-BR" dirty="0" smtClean="0"/>
              <a:t>+1s) =s</a:t>
            </a:r>
            <a:r>
              <a:rPr lang="pt-BR" baseline="30000" dirty="0" smtClean="0"/>
              <a:t>2</a:t>
            </a:r>
            <a:r>
              <a:rPr lang="pt-BR" dirty="0" smtClean="0"/>
              <a:t>/3s</a:t>
            </a:r>
            <a:r>
              <a:rPr lang="pt-BR" baseline="30000" dirty="0" smtClean="0"/>
              <a:t>3 </a:t>
            </a:r>
            <a:r>
              <a:rPr lang="pt-BR" dirty="0" smtClean="0"/>
              <a:t>=0</a:t>
            </a:r>
          </a:p>
          <a:p>
            <a:pPr lvl="2"/>
            <a:r>
              <a:rPr lang="pt-BR" dirty="0" smtClean="0"/>
              <a:t>f(∞)=</a:t>
            </a:r>
            <a:r>
              <a:rPr lang="pt-BR" dirty="0" err="1" smtClean="0"/>
              <a:t>lim</a:t>
            </a:r>
            <a:r>
              <a:rPr lang="pt-BR" baseline="-25000" dirty="0" err="1" smtClean="0"/>
              <a:t>s</a:t>
            </a:r>
            <a:r>
              <a:rPr lang="pt-BR" baseline="-25000" dirty="0" smtClean="0"/>
              <a:t>-&gt;0</a:t>
            </a:r>
            <a:r>
              <a:rPr lang="pt-BR" dirty="0" smtClean="0"/>
              <a:t>sF(s) =</a:t>
            </a:r>
            <a:r>
              <a:rPr lang="pt-BR" dirty="0" err="1" smtClean="0"/>
              <a:t>lim</a:t>
            </a:r>
            <a:r>
              <a:rPr lang="pt-BR" baseline="-25000" dirty="0" err="1" smtClean="0"/>
              <a:t>s</a:t>
            </a:r>
            <a:r>
              <a:rPr lang="pt-BR" baseline="-25000" dirty="0" smtClean="0"/>
              <a:t>-&gt;0</a:t>
            </a:r>
            <a:r>
              <a:rPr lang="pt-BR" dirty="0" smtClean="0"/>
              <a:t> (s</a:t>
            </a:r>
            <a:r>
              <a:rPr lang="pt-BR" baseline="30000" dirty="0" smtClean="0"/>
              <a:t>2</a:t>
            </a:r>
            <a:r>
              <a:rPr lang="pt-BR" dirty="0" smtClean="0"/>
              <a:t> +10s)/(3s</a:t>
            </a:r>
            <a:r>
              <a:rPr lang="pt-BR" baseline="30000" dirty="0" smtClean="0"/>
              <a:t>3</a:t>
            </a:r>
            <a:r>
              <a:rPr lang="pt-BR" dirty="0" smtClean="0"/>
              <a:t>+2s</a:t>
            </a:r>
            <a:r>
              <a:rPr lang="pt-BR" baseline="30000" dirty="0" smtClean="0"/>
              <a:t>2</a:t>
            </a:r>
            <a:r>
              <a:rPr lang="pt-BR" dirty="0" smtClean="0"/>
              <a:t>+1s)= 10s/1s=10</a:t>
            </a:r>
          </a:p>
          <a:p>
            <a:endParaRPr lang="pt-BR" dirty="0" smtClean="0"/>
          </a:p>
          <a:p>
            <a:r>
              <a:rPr lang="pt-BR" dirty="0" smtClean="0"/>
              <a:t>Encontre f(0) e f(∞) quando : </a:t>
            </a:r>
          </a:p>
          <a:p>
            <a:pPr lvl="1"/>
            <a:r>
              <a:rPr lang="pt-BR" dirty="0" smtClean="0"/>
              <a:t>F(s) = -2(s+7)/(s</a:t>
            </a:r>
            <a:r>
              <a:rPr lang="pt-BR" baseline="30000" dirty="0" smtClean="0"/>
              <a:t>2</a:t>
            </a:r>
            <a:r>
              <a:rPr lang="pt-BR" dirty="0" smtClean="0"/>
              <a:t>-2s+10)</a:t>
            </a:r>
          </a:p>
          <a:p>
            <a:pPr lvl="2"/>
            <a:r>
              <a:rPr lang="pt-BR" dirty="0" smtClean="0"/>
              <a:t>f(0) = </a:t>
            </a:r>
            <a:r>
              <a:rPr lang="pt-BR" dirty="0" err="1" smtClean="0"/>
              <a:t>lim</a:t>
            </a:r>
            <a:r>
              <a:rPr lang="pt-BR" baseline="-25000" dirty="0" err="1" smtClean="0"/>
              <a:t>s</a:t>
            </a:r>
            <a:r>
              <a:rPr lang="pt-BR" baseline="-25000" dirty="0" smtClean="0"/>
              <a:t>-&gt;∞</a:t>
            </a:r>
            <a:r>
              <a:rPr lang="pt-BR" dirty="0" err="1" smtClean="0"/>
              <a:t>sF</a:t>
            </a:r>
            <a:r>
              <a:rPr lang="pt-BR" dirty="0" smtClean="0"/>
              <a:t>(s) = -2(s</a:t>
            </a:r>
            <a:r>
              <a:rPr lang="pt-BR" baseline="30000" dirty="0" smtClean="0"/>
              <a:t>2</a:t>
            </a:r>
            <a:r>
              <a:rPr lang="pt-BR" dirty="0" smtClean="0"/>
              <a:t>+7s)/(s</a:t>
            </a:r>
            <a:r>
              <a:rPr lang="pt-BR" baseline="30000" dirty="0" smtClean="0"/>
              <a:t>2</a:t>
            </a:r>
            <a:r>
              <a:rPr lang="pt-BR" dirty="0" smtClean="0"/>
              <a:t>-2s+10) = -2s</a:t>
            </a:r>
            <a:r>
              <a:rPr lang="pt-BR" baseline="30000" dirty="0" smtClean="0"/>
              <a:t>2</a:t>
            </a:r>
            <a:r>
              <a:rPr lang="pt-BR" dirty="0" smtClean="0"/>
              <a:t>/s</a:t>
            </a:r>
            <a:r>
              <a:rPr lang="pt-BR" baseline="30000" dirty="0" smtClean="0"/>
              <a:t>2</a:t>
            </a:r>
            <a:r>
              <a:rPr lang="pt-BR" dirty="0" smtClean="0"/>
              <a:t> = -2</a:t>
            </a:r>
          </a:p>
          <a:p>
            <a:pPr lvl="2"/>
            <a:r>
              <a:rPr lang="pt-BR" dirty="0" smtClean="0"/>
              <a:t>f(∞) = </a:t>
            </a:r>
            <a:r>
              <a:rPr lang="pt-BR" dirty="0" err="1" smtClean="0"/>
              <a:t>lim</a:t>
            </a:r>
            <a:r>
              <a:rPr lang="pt-BR" baseline="-25000" dirty="0" err="1" smtClean="0"/>
              <a:t>s</a:t>
            </a:r>
            <a:r>
              <a:rPr lang="pt-BR" baseline="-25000" dirty="0" smtClean="0"/>
              <a:t>-&gt;0</a:t>
            </a:r>
            <a:r>
              <a:rPr lang="pt-BR" dirty="0" smtClean="0"/>
              <a:t>sF(s) = -2(s</a:t>
            </a:r>
            <a:r>
              <a:rPr lang="pt-BR" baseline="30000" dirty="0" smtClean="0"/>
              <a:t>2</a:t>
            </a:r>
            <a:r>
              <a:rPr lang="pt-BR" dirty="0" smtClean="0"/>
              <a:t>+7s)/(s</a:t>
            </a:r>
            <a:r>
              <a:rPr lang="pt-BR" baseline="30000" dirty="0" smtClean="0"/>
              <a:t>2</a:t>
            </a:r>
            <a:r>
              <a:rPr lang="pt-BR" dirty="0" smtClean="0"/>
              <a:t>-2s+10) = -14s/12 = 0</a:t>
            </a:r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1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Exercício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Encontre f(0) e f(∞) quando : </a:t>
            </a:r>
          </a:p>
          <a:p>
            <a:pPr lvl="1"/>
            <a:r>
              <a:rPr lang="pt-BR" dirty="0" smtClean="0"/>
              <a:t>F(s) = (2s</a:t>
            </a:r>
            <a:r>
              <a:rPr lang="pt-BR" baseline="30000" dirty="0" smtClean="0"/>
              <a:t>2</a:t>
            </a:r>
            <a:r>
              <a:rPr lang="pt-BR" dirty="0" smtClean="0"/>
              <a:t> -3s+4)/(s</a:t>
            </a:r>
            <a:r>
              <a:rPr lang="pt-BR" baseline="30000" dirty="0" smtClean="0"/>
              <a:t>3</a:t>
            </a:r>
            <a:r>
              <a:rPr lang="pt-BR" dirty="0" smtClean="0"/>
              <a:t>+3s</a:t>
            </a:r>
            <a:r>
              <a:rPr lang="pt-BR" baseline="30000" dirty="0" smtClean="0"/>
              <a:t>2</a:t>
            </a:r>
            <a:r>
              <a:rPr lang="pt-BR" dirty="0" smtClean="0"/>
              <a:t>+2s)</a:t>
            </a:r>
          </a:p>
          <a:p>
            <a:pPr lvl="2"/>
            <a:r>
              <a:rPr lang="pt-BR" dirty="0" smtClean="0"/>
              <a:t>f(0) = </a:t>
            </a:r>
            <a:r>
              <a:rPr lang="pt-BR" dirty="0" err="1" smtClean="0"/>
              <a:t>lim</a:t>
            </a:r>
            <a:r>
              <a:rPr lang="pt-BR" baseline="-25000" dirty="0" err="1" smtClean="0"/>
              <a:t>s</a:t>
            </a:r>
            <a:r>
              <a:rPr lang="pt-BR" baseline="-25000" dirty="0" smtClean="0"/>
              <a:t>-&gt;∞</a:t>
            </a:r>
            <a:r>
              <a:rPr lang="pt-BR" dirty="0" err="1" smtClean="0"/>
              <a:t>sF</a:t>
            </a:r>
            <a:r>
              <a:rPr lang="pt-BR" dirty="0" smtClean="0"/>
              <a:t>(s) = </a:t>
            </a:r>
            <a:r>
              <a:rPr lang="pt-BR" dirty="0" err="1" smtClean="0"/>
              <a:t>lim</a:t>
            </a:r>
            <a:r>
              <a:rPr lang="pt-BR" baseline="-25000" dirty="0" err="1" smtClean="0"/>
              <a:t>s</a:t>
            </a:r>
            <a:r>
              <a:rPr lang="pt-BR" baseline="-25000" dirty="0" smtClean="0"/>
              <a:t>-&gt;∞</a:t>
            </a:r>
            <a:r>
              <a:rPr lang="pt-BR" dirty="0" smtClean="0"/>
              <a:t> (2s</a:t>
            </a:r>
            <a:r>
              <a:rPr lang="pt-BR" baseline="30000" dirty="0" smtClean="0"/>
              <a:t>3</a:t>
            </a:r>
            <a:r>
              <a:rPr lang="pt-BR" dirty="0" smtClean="0"/>
              <a:t> -3s</a:t>
            </a:r>
            <a:r>
              <a:rPr lang="pt-BR" baseline="30000" dirty="0" smtClean="0"/>
              <a:t>2</a:t>
            </a:r>
            <a:r>
              <a:rPr lang="pt-BR" dirty="0" smtClean="0"/>
              <a:t>+4s)/(s</a:t>
            </a:r>
            <a:r>
              <a:rPr lang="pt-BR" baseline="30000" dirty="0" smtClean="0"/>
              <a:t>3</a:t>
            </a:r>
            <a:r>
              <a:rPr lang="pt-BR" dirty="0" smtClean="0"/>
              <a:t>+3s</a:t>
            </a:r>
            <a:r>
              <a:rPr lang="pt-BR" baseline="30000" dirty="0" smtClean="0"/>
              <a:t>2</a:t>
            </a:r>
            <a:r>
              <a:rPr lang="pt-BR" dirty="0" smtClean="0"/>
              <a:t>+2s) = 2s</a:t>
            </a:r>
            <a:r>
              <a:rPr lang="pt-BR" baseline="30000" dirty="0" smtClean="0"/>
              <a:t>3</a:t>
            </a:r>
            <a:r>
              <a:rPr lang="pt-BR" dirty="0" smtClean="0"/>
              <a:t>/s</a:t>
            </a:r>
            <a:r>
              <a:rPr lang="pt-BR" baseline="30000" dirty="0" smtClean="0"/>
              <a:t>3 </a:t>
            </a:r>
            <a:r>
              <a:rPr lang="pt-BR" dirty="0" smtClean="0"/>
              <a:t>= 2</a:t>
            </a:r>
          </a:p>
          <a:p>
            <a:pPr lvl="2"/>
            <a:r>
              <a:rPr lang="pt-BR" dirty="0" smtClean="0"/>
              <a:t>f(∞) = </a:t>
            </a:r>
            <a:r>
              <a:rPr lang="pt-BR" dirty="0" err="1" smtClean="0"/>
              <a:t>lim</a:t>
            </a:r>
            <a:r>
              <a:rPr lang="pt-BR" baseline="-25000" dirty="0" err="1" smtClean="0"/>
              <a:t>s</a:t>
            </a:r>
            <a:r>
              <a:rPr lang="pt-BR" baseline="-25000" dirty="0" smtClean="0"/>
              <a:t>-&gt;0</a:t>
            </a:r>
            <a:r>
              <a:rPr lang="pt-BR" dirty="0" smtClean="0"/>
              <a:t>sF(s) = </a:t>
            </a:r>
            <a:r>
              <a:rPr lang="pt-BR" dirty="0" err="1" smtClean="0"/>
              <a:t>lim</a:t>
            </a:r>
            <a:r>
              <a:rPr lang="pt-BR" baseline="-25000" dirty="0" err="1" smtClean="0"/>
              <a:t>s</a:t>
            </a:r>
            <a:r>
              <a:rPr lang="pt-BR" baseline="-25000" dirty="0" smtClean="0"/>
              <a:t>-&gt;0</a:t>
            </a:r>
            <a:r>
              <a:rPr lang="pt-BR" dirty="0" smtClean="0"/>
              <a:t> (2s</a:t>
            </a:r>
            <a:r>
              <a:rPr lang="pt-BR" baseline="30000" dirty="0" smtClean="0"/>
              <a:t>3</a:t>
            </a:r>
            <a:r>
              <a:rPr lang="pt-BR" dirty="0" smtClean="0"/>
              <a:t> -3s</a:t>
            </a:r>
            <a:r>
              <a:rPr lang="pt-BR" baseline="30000" dirty="0" smtClean="0"/>
              <a:t>2</a:t>
            </a:r>
            <a:r>
              <a:rPr lang="pt-BR" dirty="0" smtClean="0"/>
              <a:t>+4s)/(s</a:t>
            </a:r>
            <a:r>
              <a:rPr lang="pt-BR" baseline="30000" dirty="0" smtClean="0"/>
              <a:t>3</a:t>
            </a:r>
            <a:r>
              <a:rPr lang="pt-BR" dirty="0" smtClean="0"/>
              <a:t>+3s</a:t>
            </a:r>
            <a:r>
              <a:rPr lang="pt-BR" baseline="30000" dirty="0" smtClean="0"/>
              <a:t>2</a:t>
            </a:r>
            <a:r>
              <a:rPr lang="pt-BR" dirty="0" smtClean="0"/>
              <a:t>+2s)=   4s/2s = 2</a:t>
            </a:r>
          </a:p>
          <a:p>
            <a:r>
              <a:rPr lang="pt-BR" dirty="0" smtClean="0"/>
              <a:t>Encontre f(0) e f(∞) quando : </a:t>
            </a:r>
          </a:p>
          <a:p>
            <a:pPr lvl="1"/>
            <a:r>
              <a:rPr lang="pt-BR" dirty="0" smtClean="0"/>
              <a:t>F(s) = (s+16)/(s</a:t>
            </a:r>
            <a:r>
              <a:rPr lang="pt-BR" baseline="30000" dirty="0" smtClean="0"/>
              <a:t>2</a:t>
            </a:r>
            <a:r>
              <a:rPr lang="pt-BR" dirty="0" smtClean="0"/>
              <a:t>+4s+12)</a:t>
            </a:r>
          </a:p>
          <a:p>
            <a:pPr lvl="2"/>
            <a:r>
              <a:rPr lang="pt-BR" dirty="0" smtClean="0"/>
              <a:t>f(0) = </a:t>
            </a:r>
            <a:r>
              <a:rPr lang="pt-BR" dirty="0" err="1" smtClean="0"/>
              <a:t>lim</a:t>
            </a:r>
            <a:r>
              <a:rPr lang="pt-BR" baseline="-25000" dirty="0" err="1" smtClean="0"/>
              <a:t>s</a:t>
            </a:r>
            <a:r>
              <a:rPr lang="pt-BR" baseline="-25000" dirty="0" smtClean="0"/>
              <a:t>-&gt;∞</a:t>
            </a:r>
            <a:r>
              <a:rPr lang="pt-BR" dirty="0" err="1" smtClean="0"/>
              <a:t>sF</a:t>
            </a:r>
            <a:r>
              <a:rPr lang="pt-BR" dirty="0" smtClean="0"/>
              <a:t>(s) = (s</a:t>
            </a:r>
            <a:r>
              <a:rPr lang="pt-BR" baseline="30000" dirty="0" smtClean="0"/>
              <a:t>2</a:t>
            </a:r>
            <a:r>
              <a:rPr lang="pt-BR" dirty="0" smtClean="0"/>
              <a:t>+16s)/(s</a:t>
            </a:r>
            <a:r>
              <a:rPr lang="pt-BR" baseline="30000" dirty="0" smtClean="0"/>
              <a:t>2</a:t>
            </a:r>
            <a:r>
              <a:rPr lang="pt-BR" dirty="0" smtClean="0"/>
              <a:t>+4s+12) = s</a:t>
            </a:r>
            <a:r>
              <a:rPr lang="pt-BR" baseline="30000" dirty="0" smtClean="0"/>
              <a:t>2</a:t>
            </a:r>
            <a:r>
              <a:rPr lang="pt-BR" dirty="0" smtClean="0"/>
              <a:t>/s</a:t>
            </a:r>
            <a:r>
              <a:rPr lang="pt-BR" baseline="30000" dirty="0" smtClean="0"/>
              <a:t>2</a:t>
            </a:r>
            <a:r>
              <a:rPr lang="pt-BR" dirty="0" smtClean="0"/>
              <a:t> = 1</a:t>
            </a:r>
          </a:p>
          <a:p>
            <a:pPr lvl="2"/>
            <a:r>
              <a:rPr lang="pt-BR" dirty="0" smtClean="0"/>
              <a:t>f(∞) = </a:t>
            </a:r>
            <a:r>
              <a:rPr lang="pt-BR" dirty="0" err="1" smtClean="0"/>
              <a:t>lim</a:t>
            </a:r>
            <a:r>
              <a:rPr lang="pt-BR" baseline="-25000" dirty="0" err="1" smtClean="0"/>
              <a:t>s</a:t>
            </a:r>
            <a:r>
              <a:rPr lang="pt-BR" baseline="-25000" dirty="0" smtClean="0"/>
              <a:t>-&gt;0</a:t>
            </a:r>
            <a:r>
              <a:rPr lang="pt-BR" dirty="0" smtClean="0"/>
              <a:t>sF(s) = (s</a:t>
            </a:r>
            <a:r>
              <a:rPr lang="pt-BR" baseline="30000" dirty="0" smtClean="0"/>
              <a:t>2</a:t>
            </a:r>
            <a:r>
              <a:rPr lang="pt-BR" dirty="0" smtClean="0"/>
              <a:t>+16s)/(s</a:t>
            </a:r>
            <a:r>
              <a:rPr lang="pt-BR" baseline="30000" dirty="0" smtClean="0"/>
              <a:t>2</a:t>
            </a:r>
            <a:r>
              <a:rPr lang="pt-BR" dirty="0" smtClean="0"/>
              <a:t>+4s+12) = 16s/12 = 0</a:t>
            </a:r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47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Convolução</a:t>
            </a:r>
            <a:endParaRPr lang="pt-BR" dirty="0" smtClean="0"/>
          </a:p>
        </p:txBody>
      </p:sp>
      <p:sp>
        <p:nvSpPr>
          <p:cNvPr id="4" name="Retângulo 3"/>
          <p:cNvSpPr/>
          <p:nvPr/>
        </p:nvSpPr>
        <p:spPr>
          <a:xfrm>
            <a:off x="3738563" y="2571768"/>
            <a:ext cx="2571750" cy="1285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45412" name="CaixaDeTexto 4"/>
          <p:cNvSpPr txBox="1">
            <a:spLocks noChangeArrowheads="1"/>
          </p:cNvSpPr>
          <p:nvPr/>
        </p:nvSpPr>
        <p:spPr bwMode="auto">
          <a:xfrm>
            <a:off x="4164013" y="2928956"/>
            <a:ext cx="17892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>
                <a:latin typeface="Arial Rounded MT Bold" pitchFamily="34" charset="0"/>
              </a:rPr>
              <a:t>Sistema</a:t>
            </a:r>
            <a:endParaRPr lang="pt-BR">
              <a:latin typeface="Arial Rounded MT Bold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Convolução</a:t>
            </a:r>
            <a:endParaRPr lang="pt-BR" dirty="0" smtClean="0"/>
          </a:p>
        </p:txBody>
      </p:sp>
      <p:sp>
        <p:nvSpPr>
          <p:cNvPr id="4" name="Retângulo 3"/>
          <p:cNvSpPr/>
          <p:nvPr/>
        </p:nvSpPr>
        <p:spPr>
          <a:xfrm>
            <a:off x="3738563" y="2571768"/>
            <a:ext cx="2571750" cy="1285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46436" name="CaixaDeTexto 4"/>
          <p:cNvSpPr txBox="1">
            <a:spLocks noChangeArrowheads="1"/>
          </p:cNvSpPr>
          <p:nvPr/>
        </p:nvSpPr>
        <p:spPr bwMode="auto">
          <a:xfrm>
            <a:off x="4164013" y="2928956"/>
            <a:ext cx="17892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>
                <a:latin typeface="Arial Rounded MT Bold" pitchFamily="34" charset="0"/>
              </a:rPr>
              <a:t>Sistema</a:t>
            </a:r>
            <a:endParaRPr lang="pt-BR">
              <a:latin typeface="Arial Rounded MT Bold" pitchFamily="34" charset="0"/>
            </a:endParaRPr>
          </a:p>
        </p:txBody>
      </p:sp>
      <p:cxnSp>
        <p:nvCxnSpPr>
          <p:cNvPr id="7" name="Conector de seta reta 6"/>
          <p:cNvCxnSpPr/>
          <p:nvPr/>
        </p:nvCxnSpPr>
        <p:spPr>
          <a:xfrm>
            <a:off x="1381126" y="3143250"/>
            <a:ext cx="22860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6381750" y="3143250"/>
            <a:ext cx="22860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Convolução</a:t>
            </a:r>
            <a:endParaRPr lang="pt-BR" dirty="0" smtClean="0"/>
          </a:p>
        </p:txBody>
      </p:sp>
      <p:sp>
        <p:nvSpPr>
          <p:cNvPr id="4" name="Retângulo 3"/>
          <p:cNvSpPr/>
          <p:nvPr/>
        </p:nvSpPr>
        <p:spPr>
          <a:xfrm>
            <a:off x="3738563" y="2571768"/>
            <a:ext cx="2571750" cy="1285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47460" name="CaixaDeTexto 4"/>
          <p:cNvSpPr txBox="1">
            <a:spLocks noChangeArrowheads="1"/>
          </p:cNvSpPr>
          <p:nvPr/>
        </p:nvSpPr>
        <p:spPr bwMode="auto">
          <a:xfrm>
            <a:off x="4164013" y="2928956"/>
            <a:ext cx="17892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>
                <a:latin typeface="Arial Rounded MT Bold" pitchFamily="34" charset="0"/>
              </a:rPr>
              <a:t>Sistema</a:t>
            </a:r>
            <a:endParaRPr lang="pt-BR">
              <a:latin typeface="Arial Rounded MT Bold" pitchFamily="34" charset="0"/>
            </a:endParaRPr>
          </a:p>
        </p:txBody>
      </p:sp>
      <p:cxnSp>
        <p:nvCxnSpPr>
          <p:cNvPr id="7" name="Conector de seta reta 6"/>
          <p:cNvCxnSpPr/>
          <p:nvPr/>
        </p:nvCxnSpPr>
        <p:spPr>
          <a:xfrm>
            <a:off x="1381126" y="3143250"/>
            <a:ext cx="22860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6381750" y="3143250"/>
            <a:ext cx="22860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463" name="CaixaDeTexto 7"/>
          <p:cNvSpPr txBox="1">
            <a:spLocks noChangeArrowheads="1"/>
          </p:cNvSpPr>
          <p:nvPr/>
        </p:nvSpPr>
        <p:spPr bwMode="auto">
          <a:xfrm>
            <a:off x="2095511" y="2500331"/>
            <a:ext cx="76495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l-GR"/>
              <a:t>δ</a:t>
            </a:r>
            <a:r>
              <a:rPr lang="en-US"/>
              <a:t>(t)</a:t>
            </a:r>
            <a:endParaRPr lang="pt-BR"/>
          </a:p>
        </p:txBody>
      </p:sp>
      <p:sp>
        <p:nvSpPr>
          <p:cNvPr id="147464" name="CaixaDeTexto 9"/>
          <p:cNvSpPr txBox="1">
            <a:spLocks noChangeArrowheads="1"/>
          </p:cNvSpPr>
          <p:nvPr/>
        </p:nvSpPr>
        <p:spPr bwMode="auto">
          <a:xfrm>
            <a:off x="7045334" y="2487631"/>
            <a:ext cx="7761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/>
              <a:t>g(t)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Convolução</a:t>
            </a:r>
            <a:endParaRPr lang="pt-BR" dirty="0" smtClean="0"/>
          </a:p>
        </p:txBody>
      </p:sp>
      <p:sp>
        <p:nvSpPr>
          <p:cNvPr id="4" name="Retângulo 3"/>
          <p:cNvSpPr/>
          <p:nvPr/>
        </p:nvSpPr>
        <p:spPr>
          <a:xfrm>
            <a:off x="3738563" y="2571768"/>
            <a:ext cx="2571750" cy="1285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48484" name="CaixaDeTexto 4"/>
          <p:cNvSpPr txBox="1">
            <a:spLocks noChangeArrowheads="1"/>
          </p:cNvSpPr>
          <p:nvPr/>
        </p:nvSpPr>
        <p:spPr bwMode="auto">
          <a:xfrm>
            <a:off x="4164013" y="2928956"/>
            <a:ext cx="17892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>
                <a:latin typeface="Arial Rounded MT Bold" pitchFamily="34" charset="0"/>
              </a:rPr>
              <a:t>Sistema</a:t>
            </a:r>
            <a:endParaRPr lang="pt-BR">
              <a:latin typeface="Arial Rounded MT Bold" pitchFamily="34" charset="0"/>
            </a:endParaRPr>
          </a:p>
        </p:txBody>
      </p:sp>
      <p:cxnSp>
        <p:nvCxnSpPr>
          <p:cNvPr id="7" name="Conector de seta reta 6"/>
          <p:cNvCxnSpPr/>
          <p:nvPr/>
        </p:nvCxnSpPr>
        <p:spPr>
          <a:xfrm>
            <a:off x="1381126" y="3143250"/>
            <a:ext cx="22860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6381750" y="3143250"/>
            <a:ext cx="22860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487" name="CaixaDeTexto 7"/>
          <p:cNvSpPr txBox="1">
            <a:spLocks noChangeArrowheads="1"/>
          </p:cNvSpPr>
          <p:nvPr/>
        </p:nvSpPr>
        <p:spPr bwMode="auto">
          <a:xfrm>
            <a:off x="2095511" y="2500331"/>
            <a:ext cx="106150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/>
              <a:t>A</a:t>
            </a:r>
            <a:r>
              <a:rPr lang="el-GR"/>
              <a:t>δ</a:t>
            </a:r>
            <a:r>
              <a:rPr lang="en-US"/>
              <a:t>(t)</a:t>
            </a:r>
            <a:endParaRPr lang="pt-BR"/>
          </a:p>
        </p:txBody>
      </p:sp>
      <p:sp>
        <p:nvSpPr>
          <p:cNvPr id="148488" name="CaixaDeTexto 9"/>
          <p:cNvSpPr txBox="1">
            <a:spLocks noChangeArrowheads="1"/>
          </p:cNvSpPr>
          <p:nvPr/>
        </p:nvSpPr>
        <p:spPr bwMode="auto">
          <a:xfrm>
            <a:off x="7045325" y="2487631"/>
            <a:ext cx="10727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/>
              <a:t>Ag(t)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Convolução</a:t>
            </a:r>
            <a:endParaRPr lang="pt-BR" dirty="0" smtClean="0"/>
          </a:p>
        </p:txBody>
      </p:sp>
      <p:sp>
        <p:nvSpPr>
          <p:cNvPr id="4" name="Retângulo 3"/>
          <p:cNvSpPr/>
          <p:nvPr/>
        </p:nvSpPr>
        <p:spPr>
          <a:xfrm>
            <a:off x="3738563" y="2571768"/>
            <a:ext cx="2571750" cy="1285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49508" name="CaixaDeTexto 4"/>
          <p:cNvSpPr txBox="1">
            <a:spLocks noChangeArrowheads="1"/>
          </p:cNvSpPr>
          <p:nvPr/>
        </p:nvSpPr>
        <p:spPr bwMode="auto">
          <a:xfrm>
            <a:off x="4164013" y="2928956"/>
            <a:ext cx="17892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>
                <a:latin typeface="Arial Rounded MT Bold" pitchFamily="34" charset="0"/>
              </a:rPr>
              <a:t>Sistema</a:t>
            </a:r>
            <a:endParaRPr lang="pt-BR">
              <a:latin typeface="Arial Rounded MT Bold" pitchFamily="34" charset="0"/>
            </a:endParaRPr>
          </a:p>
        </p:txBody>
      </p:sp>
      <p:cxnSp>
        <p:nvCxnSpPr>
          <p:cNvPr id="7" name="Conector de seta reta 6"/>
          <p:cNvCxnSpPr/>
          <p:nvPr/>
        </p:nvCxnSpPr>
        <p:spPr>
          <a:xfrm>
            <a:off x="1381126" y="3143250"/>
            <a:ext cx="22860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6381750" y="3143250"/>
            <a:ext cx="22860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511" name="CaixaDeTexto 7"/>
          <p:cNvSpPr txBox="1">
            <a:spLocks noChangeArrowheads="1"/>
          </p:cNvSpPr>
          <p:nvPr/>
        </p:nvSpPr>
        <p:spPr bwMode="auto">
          <a:xfrm>
            <a:off x="2095500" y="2500331"/>
            <a:ext cx="138050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/>
              <a:t>A</a:t>
            </a:r>
            <a:r>
              <a:rPr lang="el-GR"/>
              <a:t>δ</a:t>
            </a:r>
            <a:r>
              <a:rPr lang="en-US"/>
              <a:t>(t-a)</a:t>
            </a:r>
            <a:endParaRPr lang="pt-BR"/>
          </a:p>
        </p:txBody>
      </p:sp>
      <p:sp>
        <p:nvSpPr>
          <p:cNvPr id="149512" name="CaixaDeTexto 9"/>
          <p:cNvSpPr txBox="1">
            <a:spLocks noChangeArrowheads="1"/>
          </p:cNvSpPr>
          <p:nvPr/>
        </p:nvSpPr>
        <p:spPr bwMode="auto">
          <a:xfrm>
            <a:off x="7045325" y="2487631"/>
            <a:ext cx="139172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/>
              <a:t>Ag(t-a)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Convolução</a:t>
            </a:r>
            <a:endParaRPr lang="pt-BR" dirty="0" smtClean="0"/>
          </a:p>
        </p:txBody>
      </p:sp>
      <p:sp>
        <p:nvSpPr>
          <p:cNvPr id="4" name="Retângulo 3"/>
          <p:cNvSpPr/>
          <p:nvPr/>
        </p:nvSpPr>
        <p:spPr>
          <a:xfrm>
            <a:off x="3738563" y="2571768"/>
            <a:ext cx="2571750" cy="1285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50532" name="CaixaDeTexto 4"/>
          <p:cNvSpPr txBox="1">
            <a:spLocks noChangeArrowheads="1"/>
          </p:cNvSpPr>
          <p:nvPr/>
        </p:nvSpPr>
        <p:spPr bwMode="auto">
          <a:xfrm>
            <a:off x="4164013" y="2928956"/>
            <a:ext cx="17892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>
                <a:latin typeface="Arial Rounded MT Bold" pitchFamily="34" charset="0"/>
              </a:rPr>
              <a:t>Sistema</a:t>
            </a:r>
            <a:endParaRPr lang="pt-BR">
              <a:latin typeface="Arial Rounded MT Bold" pitchFamily="34" charset="0"/>
            </a:endParaRPr>
          </a:p>
        </p:txBody>
      </p:sp>
      <p:cxnSp>
        <p:nvCxnSpPr>
          <p:cNvPr id="7" name="Conector de seta reta 6"/>
          <p:cNvCxnSpPr/>
          <p:nvPr/>
        </p:nvCxnSpPr>
        <p:spPr>
          <a:xfrm>
            <a:off x="1381126" y="3143250"/>
            <a:ext cx="22860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6381750" y="3143250"/>
            <a:ext cx="22860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535" name="CaixaDeTexto 7"/>
          <p:cNvSpPr txBox="1">
            <a:spLocks noChangeArrowheads="1"/>
          </p:cNvSpPr>
          <p:nvPr/>
        </p:nvSpPr>
        <p:spPr bwMode="auto">
          <a:xfrm>
            <a:off x="2095500" y="2500331"/>
            <a:ext cx="16065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/>
              <a:t>f(t)</a:t>
            </a:r>
            <a:r>
              <a:rPr lang="el-GR"/>
              <a:t>δ</a:t>
            </a:r>
            <a:r>
              <a:rPr lang="en-US"/>
              <a:t>(t-a)</a:t>
            </a:r>
            <a:endParaRPr lang="pt-BR"/>
          </a:p>
        </p:txBody>
      </p:sp>
      <p:sp>
        <p:nvSpPr>
          <p:cNvPr id="150536" name="CaixaDeTexto 9"/>
          <p:cNvSpPr txBox="1">
            <a:spLocks noChangeArrowheads="1"/>
          </p:cNvSpPr>
          <p:nvPr/>
        </p:nvSpPr>
        <p:spPr bwMode="auto">
          <a:xfrm>
            <a:off x="7045326" y="2487631"/>
            <a:ext cx="16866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/>
              <a:t>f(a)g(t-a)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7" name="Rectangle 3"/>
          <p:cNvSpPr>
            <a:spLocks noChangeArrowheads="1"/>
          </p:cNvSpPr>
          <p:nvPr/>
        </p:nvSpPr>
        <p:spPr bwMode="auto">
          <a:xfrm>
            <a:off x="495300" y="44624"/>
            <a:ext cx="8915400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pt-BR" sz="3200" b="1" dirty="0">
                <a:solidFill>
                  <a:srgbClr val="003300"/>
                </a:solidFill>
                <a:latin typeface="+mj-lt"/>
              </a:rPr>
              <a:t>Função degrau unitário</a:t>
            </a:r>
          </a:p>
        </p:txBody>
      </p:sp>
      <p:pic>
        <p:nvPicPr>
          <p:cNvPr id="11878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34" y="1622427"/>
            <a:ext cx="2725869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9" name="Rectangle 5"/>
          <p:cNvSpPr>
            <a:spLocks noChangeArrowheads="1"/>
          </p:cNvSpPr>
          <p:nvPr/>
        </p:nvSpPr>
        <p:spPr bwMode="auto">
          <a:xfrm>
            <a:off x="584730" y="1628776"/>
            <a:ext cx="545175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r>
              <a:rPr lang="pt-BR" sz="4800">
                <a:latin typeface="Monotype Corsiva" pitchFamily="66" charset="0"/>
              </a:rPr>
              <a:t>u </a:t>
            </a:r>
          </a:p>
        </p:txBody>
      </p:sp>
      <p:pic>
        <p:nvPicPr>
          <p:cNvPr id="11879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24" y="2852738"/>
            <a:ext cx="3284802" cy="95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91" name="Rectangle 7"/>
          <p:cNvSpPr>
            <a:spLocks noChangeArrowheads="1"/>
          </p:cNvSpPr>
          <p:nvPr/>
        </p:nvSpPr>
        <p:spPr bwMode="auto">
          <a:xfrm>
            <a:off x="584730" y="2852738"/>
            <a:ext cx="545175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r>
              <a:rPr lang="pt-BR" sz="4800">
                <a:latin typeface="Monotype Corsiva" pitchFamily="66" charset="0"/>
              </a:rPr>
              <a:t>u </a:t>
            </a:r>
          </a:p>
        </p:txBody>
      </p:sp>
      <p:pic>
        <p:nvPicPr>
          <p:cNvPr id="118792" name="Picture 8" descr="degrau_curs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229" y="2019300"/>
            <a:ext cx="5200650" cy="436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8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87" grpId="0"/>
      <p:bldP spid="118789" grpId="0"/>
      <p:bldP spid="11879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Convolução</a:t>
            </a:r>
            <a:endParaRPr lang="pt-BR" dirty="0" smtClean="0"/>
          </a:p>
        </p:txBody>
      </p:sp>
      <p:sp>
        <p:nvSpPr>
          <p:cNvPr id="4" name="Retângulo 3"/>
          <p:cNvSpPr/>
          <p:nvPr/>
        </p:nvSpPr>
        <p:spPr>
          <a:xfrm>
            <a:off x="3738563" y="2571768"/>
            <a:ext cx="2571750" cy="1285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51556" name="CaixaDeTexto 4"/>
          <p:cNvSpPr txBox="1">
            <a:spLocks noChangeArrowheads="1"/>
          </p:cNvSpPr>
          <p:nvPr/>
        </p:nvSpPr>
        <p:spPr bwMode="auto">
          <a:xfrm>
            <a:off x="4164013" y="2928956"/>
            <a:ext cx="17892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>
                <a:latin typeface="Arial Rounded MT Bold" pitchFamily="34" charset="0"/>
              </a:rPr>
              <a:t>Sistema</a:t>
            </a:r>
            <a:endParaRPr lang="pt-BR">
              <a:latin typeface="Arial Rounded MT Bold" pitchFamily="34" charset="0"/>
            </a:endParaRPr>
          </a:p>
        </p:txBody>
      </p:sp>
      <p:cxnSp>
        <p:nvCxnSpPr>
          <p:cNvPr id="7" name="Conector de seta reta 6"/>
          <p:cNvCxnSpPr/>
          <p:nvPr/>
        </p:nvCxnSpPr>
        <p:spPr>
          <a:xfrm>
            <a:off x="1064568" y="3143250"/>
            <a:ext cx="26460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6321152" y="3143250"/>
            <a:ext cx="26460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559" name="CaixaDeTexto 7"/>
          <p:cNvSpPr txBox="1">
            <a:spLocks noChangeArrowheads="1"/>
          </p:cNvSpPr>
          <p:nvPr/>
        </p:nvSpPr>
        <p:spPr bwMode="auto">
          <a:xfrm>
            <a:off x="1218368" y="2500331"/>
            <a:ext cx="24384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dirty="0"/>
              <a:t>∫</a:t>
            </a:r>
            <a:r>
              <a:rPr lang="en-US" baseline="-25000" dirty="0"/>
              <a:t>0</a:t>
            </a:r>
            <a:r>
              <a:rPr lang="en-US" baseline="30000" dirty="0"/>
              <a:t>∞</a:t>
            </a:r>
            <a:r>
              <a:rPr lang="en-US" dirty="0"/>
              <a:t>f(t)</a:t>
            </a:r>
            <a:r>
              <a:rPr lang="el-GR" dirty="0"/>
              <a:t>δ</a:t>
            </a:r>
            <a:r>
              <a:rPr lang="en-US" dirty="0" smtClean="0"/>
              <a:t>(t-a)da</a:t>
            </a:r>
            <a:endParaRPr lang="pt-BR" dirty="0"/>
          </a:p>
        </p:txBody>
      </p:sp>
      <p:sp>
        <p:nvSpPr>
          <p:cNvPr id="151560" name="CaixaDeTexto 9"/>
          <p:cNvSpPr txBox="1">
            <a:spLocks noChangeArrowheads="1"/>
          </p:cNvSpPr>
          <p:nvPr/>
        </p:nvSpPr>
        <p:spPr bwMode="auto">
          <a:xfrm>
            <a:off x="6321152" y="2487631"/>
            <a:ext cx="265649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dirty="0"/>
              <a:t>∫</a:t>
            </a:r>
            <a:r>
              <a:rPr lang="en-US" baseline="-25000" dirty="0"/>
              <a:t> 0</a:t>
            </a:r>
            <a:r>
              <a:rPr lang="en-US" baseline="30000" dirty="0"/>
              <a:t>∞ </a:t>
            </a:r>
            <a:r>
              <a:rPr lang="en-US" dirty="0" smtClean="0"/>
              <a:t>f(a)g(t-a)da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Convolução</a:t>
            </a:r>
            <a:endParaRPr lang="pt-BR" dirty="0" smtClean="0"/>
          </a:p>
        </p:txBody>
      </p:sp>
      <p:sp>
        <p:nvSpPr>
          <p:cNvPr id="4" name="Retângulo 3"/>
          <p:cNvSpPr/>
          <p:nvPr/>
        </p:nvSpPr>
        <p:spPr>
          <a:xfrm>
            <a:off x="3738563" y="2571768"/>
            <a:ext cx="2571750" cy="1285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52580" name="CaixaDeTexto 4"/>
          <p:cNvSpPr txBox="1">
            <a:spLocks noChangeArrowheads="1"/>
          </p:cNvSpPr>
          <p:nvPr/>
        </p:nvSpPr>
        <p:spPr bwMode="auto">
          <a:xfrm>
            <a:off x="4164013" y="2928956"/>
            <a:ext cx="17892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>
                <a:latin typeface="Arial Rounded MT Bold" pitchFamily="34" charset="0"/>
              </a:rPr>
              <a:t>Sistema</a:t>
            </a:r>
            <a:endParaRPr lang="pt-BR">
              <a:latin typeface="Arial Rounded MT Bold" pitchFamily="34" charset="0"/>
            </a:endParaRPr>
          </a:p>
        </p:txBody>
      </p:sp>
      <p:cxnSp>
        <p:nvCxnSpPr>
          <p:cNvPr id="7" name="Conector de seta reta 6"/>
          <p:cNvCxnSpPr/>
          <p:nvPr/>
        </p:nvCxnSpPr>
        <p:spPr>
          <a:xfrm>
            <a:off x="1381126" y="3143250"/>
            <a:ext cx="22860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6381750" y="3143250"/>
            <a:ext cx="26460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583" name="CaixaDeTexto 7"/>
          <p:cNvSpPr txBox="1">
            <a:spLocks noChangeArrowheads="1"/>
          </p:cNvSpPr>
          <p:nvPr/>
        </p:nvSpPr>
        <p:spPr bwMode="auto">
          <a:xfrm>
            <a:off x="2166941" y="2500331"/>
            <a:ext cx="70724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/>
              <a:t>f(t)</a:t>
            </a:r>
            <a:endParaRPr lang="pt-BR"/>
          </a:p>
        </p:txBody>
      </p:sp>
      <p:sp>
        <p:nvSpPr>
          <p:cNvPr id="152584" name="CaixaDeTexto 9"/>
          <p:cNvSpPr txBox="1">
            <a:spLocks noChangeArrowheads="1"/>
          </p:cNvSpPr>
          <p:nvPr/>
        </p:nvSpPr>
        <p:spPr bwMode="auto">
          <a:xfrm>
            <a:off x="6453188" y="2487631"/>
            <a:ext cx="265649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dirty="0"/>
              <a:t>∫</a:t>
            </a:r>
            <a:r>
              <a:rPr lang="en-US" baseline="-25000" dirty="0"/>
              <a:t> 0</a:t>
            </a:r>
            <a:r>
              <a:rPr lang="en-US" baseline="30000" dirty="0"/>
              <a:t>∞ </a:t>
            </a:r>
            <a:r>
              <a:rPr lang="en-US" dirty="0" smtClean="0"/>
              <a:t>f(a)g(t-a)da</a:t>
            </a:r>
            <a:endParaRPr lang="pt-BR" dirty="0"/>
          </a:p>
        </p:txBody>
      </p:sp>
      <p:sp>
        <p:nvSpPr>
          <p:cNvPr id="152585" name="CaixaDeTexto 11"/>
          <p:cNvSpPr txBox="1">
            <a:spLocks noChangeArrowheads="1"/>
          </p:cNvSpPr>
          <p:nvPr/>
        </p:nvSpPr>
        <p:spPr bwMode="auto">
          <a:xfrm>
            <a:off x="309563" y="4010043"/>
            <a:ext cx="9358312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just" eaLnBrk="1" hangingPunct="1"/>
            <a:r>
              <a:rPr lang="en-US" dirty="0" err="1">
                <a:latin typeface="Verdana" pitchFamily="34" charset="0"/>
              </a:rPr>
              <a:t>Diz</a:t>
            </a:r>
            <a:r>
              <a:rPr lang="en-US" dirty="0">
                <a:latin typeface="Verdana" pitchFamily="34" charset="0"/>
              </a:rPr>
              <a:t>-se </a:t>
            </a:r>
            <a:r>
              <a:rPr lang="en-US" dirty="0" err="1">
                <a:latin typeface="Verdana" pitchFamily="34" charset="0"/>
              </a:rPr>
              <a:t>então</a:t>
            </a:r>
            <a:r>
              <a:rPr lang="en-US" dirty="0">
                <a:latin typeface="Verdana" pitchFamily="34" charset="0"/>
              </a:rPr>
              <a:t> </a:t>
            </a:r>
            <a:r>
              <a:rPr lang="en-US" dirty="0" err="1">
                <a:latin typeface="Verdana" pitchFamily="34" charset="0"/>
              </a:rPr>
              <a:t>que</a:t>
            </a:r>
            <a:r>
              <a:rPr lang="en-US" dirty="0">
                <a:latin typeface="Verdana" pitchFamily="34" charset="0"/>
              </a:rPr>
              <a:t> a </a:t>
            </a:r>
            <a:r>
              <a:rPr lang="en-US" dirty="0" err="1">
                <a:latin typeface="Verdana" pitchFamily="34" charset="0"/>
              </a:rPr>
              <a:t>resposta</a:t>
            </a:r>
            <a:r>
              <a:rPr lang="en-US" dirty="0">
                <a:latin typeface="Verdana" pitchFamily="34" charset="0"/>
              </a:rPr>
              <a:t> de um </a:t>
            </a:r>
            <a:r>
              <a:rPr lang="en-US" dirty="0" err="1">
                <a:latin typeface="Verdana" pitchFamily="34" charset="0"/>
              </a:rPr>
              <a:t>sistema</a:t>
            </a:r>
            <a:r>
              <a:rPr lang="en-US" dirty="0">
                <a:latin typeface="Verdana" pitchFamily="34" charset="0"/>
              </a:rPr>
              <a:t> a </a:t>
            </a:r>
            <a:r>
              <a:rPr lang="en-US" dirty="0" err="1">
                <a:latin typeface="Verdana" pitchFamily="34" charset="0"/>
              </a:rPr>
              <a:t>uma</a:t>
            </a:r>
            <a:r>
              <a:rPr lang="en-US" dirty="0">
                <a:latin typeface="Verdana" pitchFamily="34" charset="0"/>
              </a:rPr>
              <a:t> entrada </a:t>
            </a:r>
            <a:r>
              <a:rPr lang="en-US" dirty="0" err="1">
                <a:latin typeface="Verdana" pitchFamily="34" charset="0"/>
              </a:rPr>
              <a:t>qualquer</a:t>
            </a:r>
            <a:r>
              <a:rPr lang="en-US" dirty="0">
                <a:latin typeface="Verdana" pitchFamily="34" charset="0"/>
              </a:rPr>
              <a:t> é dada pela </a:t>
            </a:r>
            <a:r>
              <a:rPr lang="en-US" i="1" dirty="0" err="1">
                <a:latin typeface="Verdana" pitchFamily="34" charset="0"/>
              </a:rPr>
              <a:t>convolução</a:t>
            </a:r>
            <a:r>
              <a:rPr lang="en-US" dirty="0">
                <a:latin typeface="Verdana" pitchFamily="34" charset="0"/>
              </a:rPr>
              <a:t> da </a:t>
            </a:r>
            <a:r>
              <a:rPr lang="en-US" dirty="0" err="1">
                <a:latin typeface="Verdana" pitchFamily="34" charset="0"/>
              </a:rPr>
              <a:t>função</a:t>
            </a:r>
            <a:r>
              <a:rPr lang="en-US" dirty="0">
                <a:latin typeface="Verdana" pitchFamily="34" charset="0"/>
              </a:rPr>
              <a:t> de entrada com a </a:t>
            </a:r>
            <a:r>
              <a:rPr lang="en-US" dirty="0" err="1">
                <a:latin typeface="Verdana" pitchFamily="34" charset="0"/>
              </a:rPr>
              <a:t>resposta</a:t>
            </a:r>
            <a:r>
              <a:rPr lang="en-US" dirty="0">
                <a:latin typeface="Verdana" pitchFamily="34" charset="0"/>
              </a:rPr>
              <a:t> do </a:t>
            </a:r>
            <a:r>
              <a:rPr lang="en-US" dirty="0" err="1">
                <a:latin typeface="Verdana" pitchFamily="34" charset="0"/>
              </a:rPr>
              <a:t>sistema</a:t>
            </a:r>
            <a:r>
              <a:rPr lang="en-US" dirty="0">
                <a:latin typeface="Verdana" pitchFamily="34" charset="0"/>
              </a:rPr>
              <a:t> </a:t>
            </a:r>
            <a:r>
              <a:rPr lang="en-US" dirty="0" smtClean="0">
                <a:latin typeface="Verdana" pitchFamily="34" charset="0"/>
              </a:rPr>
              <a:t>à </a:t>
            </a:r>
            <a:r>
              <a:rPr lang="en-US" dirty="0" err="1">
                <a:latin typeface="Verdana" pitchFamily="34" charset="0"/>
              </a:rPr>
              <a:t>função</a:t>
            </a:r>
            <a:r>
              <a:rPr lang="en-US" dirty="0">
                <a:latin typeface="Verdana" pitchFamily="34" charset="0"/>
              </a:rPr>
              <a:t> </a:t>
            </a:r>
            <a:r>
              <a:rPr lang="en-US" dirty="0" err="1">
                <a:latin typeface="Verdana" pitchFamily="34" charset="0"/>
              </a:rPr>
              <a:t>impulso</a:t>
            </a:r>
            <a:endParaRPr lang="pt-BR" dirty="0">
              <a:latin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Transformada</a:t>
            </a:r>
            <a:r>
              <a:rPr lang="en-US" dirty="0" smtClean="0"/>
              <a:t> de Laplace de Uma </a:t>
            </a:r>
            <a:r>
              <a:rPr lang="en-US" dirty="0" err="1" smtClean="0"/>
              <a:t>Convolução</a:t>
            </a:r>
            <a:endParaRPr lang="pt-BR" dirty="0" smtClean="0"/>
          </a:p>
        </p:txBody>
      </p:sp>
      <p:graphicFrame>
        <p:nvGraphicFramePr>
          <p:cNvPr id="59394" name="Object 2"/>
          <p:cNvGraphicFramePr>
            <a:graphicFrameLocks noChangeAspect="1"/>
          </p:cNvGraphicFramePr>
          <p:nvPr/>
        </p:nvGraphicFramePr>
        <p:xfrm>
          <a:off x="2165360" y="1357313"/>
          <a:ext cx="5502275" cy="142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44" name="Equação" r:id="rId3" imgW="1955520" imgH="507960" progId="Equation.3">
                  <p:embed/>
                </p:oleObj>
              </mc:Choice>
              <mc:Fallback>
                <p:oleObj name="Equação" r:id="rId3" imgW="1955520" imgH="50796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5360" y="1357313"/>
                        <a:ext cx="5502275" cy="142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6" name="CaixaDeTexto 4"/>
          <p:cNvSpPr txBox="1">
            <a:spLocks noChangeArrowheads="1"/>
          </p:cNvSpPr>
          <p:nvPr/>
        </p:nvSpPr>
        <p:spPr bwMode="auto">
          <a:xfrm>
            <a:off x="595323" y="3001964"/>
            <a:ext cx="864393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just" eaLnBrk="1" hangingPunct="1"/>
            <a:r>
              <a:rPr lang="en-US" dirty="0" err="1">
                <a:latin typeface="Verdana" pitchFamily="34" charset="0"/>
              </a:rPr>
              <a:t>Diz</a:t>
            </a:r>
            <a:r>
              <a:rPr lang="en-US" dirty="0">
                <a:latin typeface="Verdana" pitchFamily="34" charset="0"/>
              </a:rPr>
              <a:t>-se </a:t>
            </a:r>
            <a:r>
              <a:rPr lang="en-US" dirty="0" err="1">
                <a:latin typeface="Verdana" pitchFamily="34" charset="0"/>
              </a:rPr>
              <a:t>então</a:t>
            </a:r>
            <a:r>
              <a:rPr lang="en-US" dirty="0">
                <a:latin typeface="Verdana" pitchFamily="34" charset="0"/>
              </a:rPr>
              <a:t> </a:t>
            </a:r>
            <a:r>
              <a:rPr lang="en-US" dirty="0" err="1">
                <a:latin typeface="Verdana" pitchFamily="34" charset="0"/>
              </a:rPr>
              <a:t>que</a:t>
            </a:r>
            <a:r>
              <a:rPr lang="en-US" dirty="0">
                <a:latin typeface="Verdana" pitchFamily="34" charset="0"/>
              </a:rPr>
              <a:t> a </a:t>
            </a:r>
            <a:r>
              <a:rPr lang="en-US" dirty="0" err="1">
                <a:latin typeface="Verdana" pitchFamily="34" charset="0"/>
              </a:rPr>
              <a:t>transformada</a:t>
            </a:r>
            <a:r>
              <a:rPr lang="en-US" dirty="0">
                <a:latin typeface="Verdana" pitchFamily="34" charset="0"/>
              </a:rPr>
              <a:t> de </a:t>
            </a:r>
            <a:r>
              <a:rPr lang="en-US" dirty="0" err="1">
                <a:latin typeface="Verdana" pitchFamily="34" charset="0"/>
              </a:rPr>
              <a:t>uma</a:t>
            </a:r>
            <a:r>
              <a:rPr lang="en-US" dirty="0">
                <a:latin typeface="Verdana" pitchFamily="34" charset="0"/>
              </a:rPr>
              <a:t> </a:t>
            </a:r>
            <a:r>
              <a:rPr lang="en-US" dirty="0" err="1">
                <a:latin typeface="Verdana" pitchFamily="34" charset="0"/>
              </a:rPr>
              <a:t>convolução</a:t>
            </a:r>
            <a:r>
              <a:rPr lang="en-US" dirty="0">
                <a:latin typeface="Verdana" pitchFamily="34" charset="0"/>
              </a:rPr>
              <a:t> é o </a:t>
            </a:r>
            <a:r>
              <a:rPr lang="en-US" dirty="0" err="1">
                <a:latin typeface="Verdana" pitchFamily="34" charset="0"/>
              </a:rPr>
              <a:t>produto</a:t>
            </a:r>
            <a:r>
              <a:rPr lang="en-US" dirty="0">
                <a:latin typeface="Verdana" pitchFamily="34" charset="0"/>
              </a:rPr>
              <a:t> </a:t>
            </a:r>
            <a:r>
              <a:rPr lang="en-US" dirty="0" err="1">
                <a:latin typeface="Verdana" pitchFamily="34" charset="0"/>
              </a:rPr>
              <a:t>algébrico</a:t>
            </a:r>
            <a:r>
              <a:rPr lang="en-US" dirty="0">
                <a:latin typeface="Verdana" pitchFamily="34" charset="0"/>
              </a:rPr>
              <a:t> das </a:t>
            </a:r>
            <a:r>
              <a:rPr lang="en-US" dirty="0" err="1">
                <a:latin typeface="Verdana" pitchFamily="34" charset="0"/>
              </a:rPr>
              <a:t>tranformadas</a:t>
            </a:r>
            <a:r>
              <a:rPr lang="en-US" dirty="0">
                <a:latin typeface="Verdana" pitchFamily="34" charset="0"/>
              </a:rPr>
              <a:t> </a:t>
            </a:r>
            <a:r>
              <a:rPr lang="en-US" dirty="0" err="1">
                <a:latin typeface="Verdana" pitchFamily="34" charset="0"/>
              </a:rPr>
              <a:t>individuais</a:t>
            </a:r>
            <a:endParaRPr lang="pt-BR" dirty="0">
              <a:latin typeface="Verdana" pitchFamily="34" charset="0"/>
            </a:endParaRPr>
          </a:p>
        </p:txBody>
      </p:sp>
      <p:sp>
        <p:nvSpPr>
          <p:cNvPr id="59397" name="CaixaDeTexto 5"/>
          <p:cNvSpPr txBox="1">
            <a:spLocks noChangeArrowheads="1"/>
          </p:cNvSpPr>
          <p:nvPr/>
        </p:nvSpPr>
        <p:spPr bwMode="auto">
          <a:xfrm>
            <a:off x="666750" y="4716481"/>
            <a:ext cx="8643938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just" eaLnBrk="1" hangingPunct="1"/>
            <a:r>
              <a:rPr lang="en-US">
                <a:latin typeface="Verdana" pitchFamily="34" charset="0"/>
              </a:rPr>
              <a:t>G(s), a resposta do sistema ao impulso, é também chamada de função de transferência</a:t>
            </a:r>
            <a:endParaRPr lang="pt-BR">
              <a:latin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Transformada de Laplace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3691" y="765180"/>
            <a:ext cx="9340850" cy="5381625"/>
          </a:xfrm>
        </p:spPr>
        <p:txBody>
          <a:bodyPr/>
          <a:lstStyle/>
          <a:p>
            <a:r>
              <a:rPr lang="pt-BR" dirty="0" err="1" smtClean="0"/>
              <a:t>Convolução</a:t>
            </a:r>
            <a:r>
              <a:rPr lang="pt-BR" dirty="0" smtClean="0"/>
              <a:t> no tempo</a:t>
            </a:r>
          </a:p>
          <a:p>
            <a:pPr>
              <a:buFontTx/>
              <a:buNone/>
            </a:pPr>
            <a:endParaRPr lang="pt-BR" dirty="0" smtClean="0"/>
          </a:p>
        </p:txBody>
      </p:sp>
      <p:graphicFrame>
        <p:nvGraphicFramePr>
          <p:cNvPr id="12291" name="Object 3"/>
          <p:cNvGraphicFramePr>
            <a:graphicFrameLocks noChangeAspect="1"/>
          </p:cNvGraphicFramePr>
          <p:nvPr/>
        </p:nvGraphicFramePr>
        <p:xfrm>
          <a:off x="255590" y="1485900"/>
          <a:ext cx="4025900" cy="1341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02" name="Equação" r:id="rId3" imgW="1447560" imgH="482400" progId="Equation.3">
                  <p:embed/>
                </p:oleObj>
              </mc:Choice>
              <mc:Fallback>
                <p:oleObj name="Equação" r:id="rId3" imgW="1447560" imgH="4824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90" y="1485900"/>
                        <a:ext cx="4025900" cy="1341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7508" name="Object 4"/>
          <p:cNvGraphicFramePr>
            <a:graphicFrameLocks noChangeAspect="1"/>
          </p:cNvGraphicFramePr>
          <p:nvPr/>
        </p:nvGraphicFramePr>
        <p:xfrm>
          <a:off x="4360863" y="1511300"/>
          <a:ext cx="4768850" cy="1341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03" name="Equação" r:id="rId5" imgW="1714320" imgH="482400" progId="Equation.3">
                  <p:embed/>
                </p:oleObj>
              </mc:Choice>
              <mc:Fallback>
                <p:oleObj name="Equação" r:id="rId5" imgW="1714320" imgH="482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1511300"/>
                        <a:ext cx="4768850" cy="1341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7509" name="Object 5"/>
          <p:cNvGraphicFramePr>
            <a:graphicFrameLocks noChangeAspect="1"/>
          </p:cNvGraphicFramePr>
          <p:nvPr/>
        </p:nvGraphicFramePr>
        <p:xfrm>
          <a:off x="257175" y="3122619"/>
          <a:ext cx="4767263" cy="1341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04" name="Equação" r:id="rId7" imgW="1714320" imgH="482400" progId="Equation.3">
                  <p:embed/>
                </p:oleObj>
              </mc:Choice>
              <mc:Fallback>
                <p:oleObj name="Equação" r:id="rId7" imgW="1714320" imgH="482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175" y="3122619"/>
                        <a:ext cx="4767263" cy="1341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7510" name="Object 6"/>
          <p:cNvGraphicFramePr>
            <a:graphicFrameLocks noChangeAspect="1"/>
          </p:cNvGraphicFramePr>
          <p:nvPr/>
        </p:nvGraphicFramePr>
        <p:xfrm>
          <a:off x="5151437" y="3167063"/>
          <a:ext cx="4024313" cy="1341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05" name="Equação" r:id="rId9" imgW="1447560" imgH="482400" progId="Equation.3">
                  <p:embed/>
                </p:oleObj>
              </mc:Choice>
              <mc:Fallback>
                <p:oleObj name="Equação" r:id="rId9" imgW="1447560" imgH="482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1437" y="3167063"/>
                        <a:ext cx="4024313" cy="1341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7512" name="Object 8"/>
          <p:cNvGraphicFramePr>
            <a:graphicFrameLocks noChangeAspect="1"/>
          </p:cNvGraphicFramePr>
          <p:nvPr/>
        </p:nvGraphicFramePr>
        <p:xfrm>
          <a:off x="273050" y="4967306"/>
          <a:ext cx="4059238" cy="1341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06" name="Equação" r:id="rId11" imgW="1460160" imgH="482400" progId="Equation.3">
                  <p:embed/>
                </p:oleObj>
              </mc:Choice>
              <mc:Fallback>
                <p:oleObj name="Equação" r:id="rId11" imgW="1460160" imgH="4824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050" y="4967306"/>
                        <a:ext cx="4059238" cy="1341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7513" name="Object 9"/>
          <p:cNvGraphicFramePr>
            <a:graphicFrameLocks noChangeAspect="1"/>
          </p:cNvGraphicFramePr>
          <p:nvPr/>
        </p:nvGraphicFramePr>
        <p:xfrm>
          <a:off x="4448175" y="5349893"/>
          <a:ext cx="1976438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07" name="Equação" r:id="rId13" imgW="711000" imgH="215640" progId="Equation.3">
                  <p:embed/>
                </p:oleObj>
              </mc:Choice>
              <mc:Fallback>
                <p:oleObj name="Equação" r:id="rId13" imgW="711000" imgH="21564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8175" y="5349893"/>
                        <a:ext cx="1976438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277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277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277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277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277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Transformada de Laplace</a:t>
            </a:r>
          </a:p>
        </p:txBody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mtClean="0"/>
              <a:t>Multiplicação no tempo</a:t>
            </a:r>
          </a:p>
          <a:p>
            <a:pPr>
              <a:buFontTx/>
              <a:buNone/>
            </a:pPr>
            <a:endParaRPr lang="pt-BR" smtClean="0"/>
          </a:p>
        </p:txBody>
      </p:sp>
      <p:graphicFrame>
        <p:nvGraphicFramePr>
          <p:cNvPr id="61442" name="Object 2"/>
          <p:cNvGraphicFramePr>
            <a:graphicFrameLocks noChangeAspect="1"/>
          </p:cNvGraphicFramePr>
          <p:nvPr/>
        </p:nvGraphicFramePr>
        <p:xfrm>
          <a:off x="1292235" y="1700213"/>
          <a:ext cx="6958013" cy="137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1" name="Equation" r:id="rId3" imgW="2501640" imgH="495000" progId="Equation.3">
                  <p:embed/>
                </p:oleObj>
              </mc:Choice>
              <mc:Fallback>
                <p:oleObj name="Equation" r:id="rId3" imgW="2501640" imgH="4950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2235" y="1700213"/>
                        <a:ext cx="6958013" cy="1376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13_14-01AO2-13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66" y="1512888"/>
            <a:ext cx="9051680" cy="301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Aplicações em Circuitos</a:t>
            </a:r>
          </a:p>
        </p:txBody>
      </p:sp>
    </p:spTree>
    <p:extLst>
      <p:ext uri="{BB962C8B-B14F-4D97-AF65-F5344CB8AC3E}">
        <p14:creationId xmlns:p14="http://schemas.microsoft.com/office/powerpoint/2010/main" val="276833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13_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66" y="1144589"/>
            <a:ext cx="905168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Aplicações em Circuitos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565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13_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66" y="1293813"/>
            <a:ext cx="9051680" cy="345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Aplicações em Circuitos</a:t>
            </a:r>
          </a:p>
        </p:txBody>
      </p:sp>
    </p:spTree>
    <p:extLst>
      <p:ext uri="{BB962C8B-B14F-4D97-AF65-F5344CB8AC3E}">
        <p14:creationId xmlns:p14="http://schemas.microsoft.com/office/powerpoint/2010/main" val="218907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13_12-01AO2-13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66" y="919163"/>
            <a:ext cx="9051680" cy="420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Aplicações em Circuitos</a:t>
            </a:r>
          </a:p>
        </p:txBody>
      </p:sp>
    </p:spTree>
    <p:extLst>
      <p:ext uri="{BB962C8B-B14F-4D97-AF65-F5344CB8AC3E}">
        <p14:creationId xmlns:p14="http://schemas.microsoft.com/office/powerpoint/2010/main" val="412047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13_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66" y="1598613"/>
            <a:ext cx="9051680" cy="284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Aplicações em Circuitos</a:t>
            </a:r>
          </a:p>
        </p:txBody>
      </p:sp>
    </p:spTree>
    <p:extLst>
      <p:ext uri="{BB962C8B-B14F-4D97-AF65-F5344CB8AC3E}">
        <p14:creationId xmlns:p14="http://schemas.microsoft.com/office/powerpoint/2010/main" val="206097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Transformada de Laplace de um Degrau</a:t>
            </a:r>
            <a:endParaRPr lang="pt-BR" smtClean="0"/>
          </a:p>
        </p:txBody>
      </p:sp>
      <p:graphicFrame>
        <p:nvGraphicFramePr>
          <p:cNvPr id="126980" name="Object 2"/>
          <p:cNvGraphicFramePr>
            <a:graphicFrameLocks noChangeAspect="1"/>
          </p:cNvGraphicFramePr>
          <p:nvPr/>
        </p:nvGraphicFramePr>
        <p:xfrm>
          <a:off x="488950" y="982681"/>
          <a:ext cx="2852738" cy="122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4" name="Equação" r:id="rId3" imgW="1066680" imgH="457200" progId="Equation.3">
                  <p:embed/>
                </p:oleObj>
              </mc:Choice>
              <mc:Fallback>
                <p:oleObj name="Equação" r:id="rId3" imgW="1066680" imgH="457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950" y="982681"/>
                        <a:ext cx="2852738" cy="1222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82" name="Object 6"/>
          <p:cNvGraphicFramePr>
            <a:graphicFrameLocks noChangeAspect="1"/>
          </p:cNvGraphicFramePr>
          <p:nvPr/>
        </p:nvGraphicFramePr>
        <p:xfrm>
          <a:off x="488957" y="2420956"/>
          <a:ext cx="2817813" cy="1290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5" name="Equação" r:id="rId5" imgW="1054080" imgH="482400" progId="Equation.3">
                  <p:embed/>
                </p:oleObj>
              </mc:Choice>
              <mc:Fallback>
                <p:oleObj name="Equação" r:id="rId5" imgW="1054080" imgH="482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957" y="2420956"/>
                        <a:ext cx="2817813" cy="1290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83" name="Object 7"/>
          <p:cNvGraphicFramePr>
            <a:graphicFrameLocks noChangeAspect="1"/>
          </p:cNvGraphicFramePr>
          <p:nvPr/>
        </p:nvGraphicFramePr>
        <p:xfrm>
          <a:off x="658823" y="3617913"/>
          <a:ext cx="2478087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6" name="Equação" r:id="rId7" imgW="927000" imgH="507960" progId="Equation.3">
                  <p:embed/>
                </p:oleObj>
              </mc:Choice>
              <mc:Fallback>
                <p:oleObj name="Equação" r:id="rId7" imgW="927000" imgH="50796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23" y="3617913"/>
                        <a:ext cx="2478087" cy="1358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84" name="Object 8"/>
          <p:cNvGraphicFramePr>
            <a:graphicFrameLocks noChangeAspect="1"/>
          </p:cNvGraphicFramePr>
          <p:nvPr/>
        </p:nvGraphicFramePr>
        <p:xfrm>
          <a:off x="674697" y="5094288"/>
          <a:ext cx="2478087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7" name="Equação" r:id="rId9" imgW="927000" imgH="507960" progId="Equation.3">
                  <p:embed/>
                </p:oleObj>
              </mc:Choice>
              <mc:Fallback>
                <p:oleObj name="Equação" r:id="rId9" imgW="927000" imgH="50796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697" y="5094288"/>
                        <a:ext cx="2478087" cy="1358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85" name="Object 9"/>
          <p:cNvGraphicFramePr>
            <a:graphicFrameLocks noChangeAspect="1"/>
          </p:cNvGraphicFramePr>
          <p:nvPr/>
        </p:nvGraphicFramePr>
        <p:xfrm>
          <a:off x="4052898" y="941406"/>
          <a:ext cx="3495675" cy="129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8" name="Equação" r:id="rId11" imgW="1307880" imgH="482400" progId="Equation.3">
                  <p:embed/>
                </p:oleObj>
              </mc:Choice>
              <mc:Fallback>
                <p:oleObj name="Equação" r:id="rId11" imgW="1307880" imgH="4824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2898" y="941406"/>
                        <a:ext cx="3495675" cy="1292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86" name="Object 10"/>
          <p:cNvGraphicFramePr>
            <a:graphicFrameLocks noChangeAspect="1"/>
          </p:cNvGraphicFramePr>
          <p:nvPr/>
        </p:nvGraphicFramePr>
        <p:xfrm>
          <a:off x="4572003" y="2457450"/>
          <a:ext cx="2408238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9" name="Equação" r:id="rId13" imgW="901440" imgH="431640" progId="Equation.3">
                  <p:embed/>
                </p:oleObj>
              </mc:Choice>
              <mc:Fallback>
                <p:oleObj name="Equação" r:id="rId13" imgW="901440" imgH="43164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3" y="2457450"/>
                        <a:ext cx="2408238" cy="1155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87" name="Object 11"/>
          <p:cNvGraphicFramePr>
            <a:graphicFrameLocks noChangeAspect="1"/>
          </p:cNvGraphicFramePr>
          <p:nvPr/>
        </p:nvGraphicFramePr>
        <p:xfrm>
          <a:off x="5026025" y="4273568"/>
          <a:ext cx="1560514" cy="105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0" name="Equação" r:id="rId15" imgW="583920" imgH="393480" progId="Equation.3">
                  <p:embed/>
                </p:oleObj>
              </mc:Choice>
              <mc:Fallback>
                <p:oleObj name="Equação" r:id="rId15" imgW="583920" imgH="3934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6025" y="4273568"/>
                        <a:ext cx="1560514" cy="1052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6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26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26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26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26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26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26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13_16-01AO2-13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66" y="1598613"/>
            <a:ext cx="9051680" cy="284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Aplicações em Circuitos</a:t>
            </a:r>
          </a:p>
        </p:txBody>
      </p:sp>
    </p:spTree>
    <p:extLst>
      <p:ext uri="{BB962C8B-B14F-4D97-AF65-F5344CB8AC3E}">
        <p14:creationId xmlns:p14="http://schemas.microsoft.com/office/powerpoint/2010/main" val="112787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 descr="13_60-42P13-5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66" y="1038944"/>
            <a:ext cx="905168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Aplicações em Circuitos</a:t>
            </a:r>
          </a:p>
        </p:txBody>
      </p:sp>
    </p:spTree>
    <p:extLst>
      <p:ext uri="{BB962C8B-B14F-4D97-AF65-F5344CB8AC3E}">
        <p14:creationId xmlns:p14="http://schemas.microsoft.com/office/powerpoint/2010/main" val="37405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Título 3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Séries</a:t>
            </a:r>
            <a:r>
              <a:rPr lang="en-US" dirty="0" smtClean="0"/>
              <a:t> de Fourier</a:t>
            </a:r>
            <a:endParaRPr lang="pt-BR" dirty="0" smtClean="0"/>
          </a:p>
        </p:txBody>
      </p:sp>
      <p:sp>
        <p:nvSpPr>
          <p:cNvPr id="155651" name="Subtítulo 4"/>
          <p:cNvSpPr>
            <a:spLocks noGrp="1"/>
          </p:cNvSpPr>
          <p:nvPr>
            <p:ph type="subTitle" sz="quarter" idx="1"/>
          </p:nvPr>
        </p:nvSpPr>
        <p:spPr>
          <a:xfrm>
            <a:off x="247650" y="4786331"/>
            <a:ext cx="9410700" cy="803275"/>
          </a:xfrm>
        </p:spPr>
        <p:txBody>
          <a:bodyPr/>
          <a:lstStyle/>
          <a:p>
            <a:pPr eaLnBrk="1" hangingPunct="1"/>
            <a:r>
              <a:rPr lang="en-US" smtClean="0"/>
              <a:t>Prof.Gustavo Corrêa Mirapalheta</a:t>
            </a:r>
          </a:p>
          <a:p>
            <a:pPr eaLnBrk="1" hangingPunct="1"/>
            <a:r>
              <a:rPr lang="en-US" smtClean="0"/>
              <a:t>Hsu, cap.5</a:t>
            </a:r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30809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</a:t>
            </a:r>
            <a:endParaRPr lang="pt-BR" smtClean="0"/>
          </a:p>
        </p:txBody>
      </p:sp>
      <p:sp>
        <p:nvSpPr>
          <p:cNvPr id="156675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Funções periódicas</a:t>
            </a:r>
          </a:p>
          <a:p>
            <a:r>
              <a:rPr lang="en-US" smtClean="0"/>
              <a:t>Exemplos de funções periódicas</a:t>
            </a:r>
          </a:p>
          <a:p>
            <a:pPr lvl="1"/>
            <a:r>
              <a:rPr lang="en-US" smtClean="0"/>
              <a:t>Onda quadrada</a:t>
            </a:r>
          </a:p>
          <a:p>
            <a:pPr lvl="1"/>
            <a:r>
              <a:rPr lang="en-US" smtClean="0"/>
              <a:t>Onda triangular</a:t>
            </a:r>
          </a:p>
          <a:p>
            <a:pPr lvl="1"/>
            <a:r>
              <a:rPr lang="en-US" smtClean="0"/>
              <a:t>Onda senoidal</a:t>
            </a:r>
          </a:p>
          <a:p>
            <a:pPr lvl="1"/>
            <a:r>
              <a:rPr lang="en-US" smtClean="0"/>
              <a:t>Sinais compostos</a:t>
            </a:r>
          </a:p>
          <a:p>
            <a:r>
              <a:rPr lang="en-US" smtClean="0"/>
              <a:t>Teorema de Fourier</a:t>
            </a:r>
          </a:p>
          <a:p>
            <a:pPr lvl="1"/>
            <a:r>
              <a:rPr lang="en-US" smtClean="0"/>
              <a:t>Derivação das fórmulas para os coeficientes de Fourier</a:t>
            </a:r>
          </a:p>
          <a:p>
            <a:r>
              <a:rPr lang="en-US" smtClean="0"/>
              <a:t>Exercícios</a:t>
            </a:r>
          </a:p>
          <a:p>
            <a:pPr lvl="1"/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99051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14"/>
          <p:cNvSpPr>
            <a:spLocks noChangeArrowheads="1"/>
          </p:cNvSpPr>
          <p:nvPr/>
        </p:nvSpPr>
        <p:spPr bwMode="auto">
          <a:xfrm>
            <a:off x="2063750" y="2286000"/>
            <a:ext cx="6026150" cy="3200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57699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 Teorema de Fourier : Qualquer onda periódica é uma soma de senóides</a:t>
            </a:r>
            <a:endParaRPr lang="pt-BR" smtClean="0"/>
          </a:p>
        </p:txBody>
      </p:sp>
      <p:pic>
        <p:nvPicPr>
          <p:cNvPr id="157700" name="Picture 2" descr="16_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7" y="1322406"/>
            <a:ext cx="9805988" cy="412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957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Teorema de Fourier : Forma Matemática</a:t>
            </a:r>
            <a:endParaRPr lang="pt-BR" smtClean="0"/>
          </a:p>
        </p:txBody>
      </p:sp>
      <p:sp>
        <p:nvSpPr>
          <p:cNvPr id="67588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Representação de sinais periódicos como uma uma constante mais uma soma de senos e cossenos com frequências múltiplas de uma frequência denominada frequência fundamental ou primeira harmônica</a:t>
            </a:r>
          </a:p>
        </p:txBody>
      </p:sp>
      <p:graphicFrame>
        <p:nvGraphicFramePr>
          <p:cNvPr id="67586" name="Object 2"/>
          <p:cNvGraphicFramePr>
            <a:graphicFrameLocks noChangeAspect="1"/>
          </p:cNvGraphicFramePr>
          <p:nvPr/>
        </p:nvGraphicFramePr>
        <p:xfrm>
          <a:off x="2230438" y="4000518"/>
          <a:ext cx="5794375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0" name="Equação" r:id="rId3" imgW="2501640" imgH="431640" progId="Equation.3">
                  <p:embed/>
                </p:oleObj>
              </mc:Choice>
              <mc:Fallback>
                <p:oleObj name="Equação" r:id="rId3" imgW="2501640" imgH="431640" progId="Equation.3">
                  <p:embed/>
                  <p:pic>
                    <p:nvPicPr>
                      <p:cNvPr id="6758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0438" y="4000518"/>
                        <a:ext cx="5794375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293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Fórmulas para o cálculo dos coeficientes de Fourier – a</a:t>
            </a:r>
            <a:r>
              <a:rPr lang="en-US" baseline="-25000" smtClean="0"/>
              <a:t>0</a:t>
            </a:r>
            <a:endParaRPr lang="pt-BR" baseline="-25000" smtClean="0"/>
          </a:p>
        </p:txBody>
      </p:sp>
      <p:graphicFrame>
        <p:nvGraphicFramePr>
          <p:cNvPr id="254980" name="Object 2"/>
          <p:cNvGraphicFramePr>
            <a:graphicFrameLocks noChangeAspect="1"/>
          </p:cNvGraphicFramePr>
          <p:nvPr/>
        </p:nvGraphicFramePr>
        <p:xfrm>
          <a:off x="1857375" y="1204931"/>
          <a:ext cx="5794375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6" name="Equação" r:id="rId3" imgW="2501640" imgH="431640" progId="Equation.3">
                  <p:embed/>
                </p:oleObj>
              </mc:Choice>
              <mc:Fallback>
                <p:oleObj name="Equação" r:id="rId3" imgW="2501640" imgH="431640" progId="Equation.3">
                  <p:embed/>
                  <p:pic>
                    <p:nvPicPr>
                      <p:cNvPr id="25498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7375" y="1204931"/>
                        <a:ext cx="5794375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4981" name="Object 5"/>
          <p:cNvGraphicFramePr>
            <a:graphicFrameLocks noChangeAspect="1"/>
          </p:cNvGraphicFramePr>
          <p:nvPr/>
        </p:nvGraphicFramePr>
        <p:xfrm>
          <a:off x="920760" y="2349500"/>
          <a:ext cx="7705725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7" name="Equação" r:id="rId5" imgW="3327120" imgH="482400" progId="Equation.3">
                  <p:embed/>
                </p:oleObj>
              </mc:Choice>
              <mc:Fallback>
                <p:oleObj name="Equação" r:id="rId5" imgW="3327120" imgH="482400" progId="Equation.3">
                  <p:embed/>
                  <p:pic>
                    <p:nvPicPr>
                      <p:cNvPr id="25498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0760" y="2349500"/>
                        <a:ext cx="7705725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0"/>
          <p:cNvGraphicFramePr>
            <a:graphicFrameLocks noChangeAspect="1"/>
          </p:cNvGraphicFramePr>
          <p:nvPr/>
        </p:nvGraphicFramePr>
        <p:xfrm>
          <a:off x="992188" y="5145106"/>
          <a:ext cx="2073275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8" name="Equação" r:id="rId7" imgW="1054080" imgH="482400" progId="Equation.3">
                  <p:embed/>
                </p:oleObj>
              </mc:Choice>
              <mc:Fallback>
                <p:oleObj name="Equação" r:id="rId7" imgW="1054080" imgH="482400" progId="Equation.3">
                  <p:embed/>
                  <p:pic>
                    <p:nvPicPr>
                      <p:cNvPr id="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2188" y="5145106"/>
                        <a:ext cx="2073275" cy="94773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7799" name="Object 7"/>
          <p:cNvGraphicFramePr>
            <a:graphicFrameLocks noChangeAspect="1"/>
          </p:cNvGraphicFramePr>
          <p:nvPr/>
        </p:nvGraphicFramePr>
        <p:xfrm>
          <a:off x="914400" y="3776681"/>
          <a:ext cx="6918325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9" name="Equação" r:id="rId9" imgW="3517560" imgH="482400" progId="Equation.3">
                  <p:embed/>
                </p:oleObj>
              </mc:Choice>
              <mc:Fallback>
                <p:oleObj name="Equação" r:id="rId9" imgW="3517560" imgH="482400" progId="Equation.3">
                  <p:embed/>
                  <p:pic>
                    <p:nvPicPr>
                      <p:cNvPr id="41779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776681"/>
                        <a:ext cx="6918325" cy="947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666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54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54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17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Fórmulas para o cálculo dos coeficientes de Fourier – a</a:t>
            </a:r>
            <a:r>
              <a:rPr lang="en-US" baseline="-25000" smtClean="0"/>
              <a:t>0</a:t>
            </a:r>
            <a:endParaRPr lang="pt-BR" baseline="-25000" smtClean="0"/>
          </a:p>
        </p:txBody>
      </p:sp>
      <p:sp>
        <p:nvSpPr>
          <p:cNvPr id="69637" name="Espaço Reservado para Conteúdo 6"/>
          <p:cNvSpPr>
            <a:spLocks noGrp="1"/>
          </p:cNvSpPr>
          <p:nvPr>
            <p:ph idx="1"/>
          </p:nvPr>
        </p:nvSpPr>
        <p:spPr>
          <a:xfrm>
            <a:off x="293691" y="476268"/>
            <a:ext cx="9340850" cy="5381625"/>
          </a:xfrm>
        </p:spPr>
        <p:txBody>
          <a:bodyPr/>
          <a:lstStyle/>
          <a:p>
            <a:endParaRPr lang="en-US" smtClean="0"/>
          </a:p>
          <a:p>
            <a:endParaRPr lang="en-US" smtClean="0"/>
          </a:p>
          <a:p>
            <a:r>
              <a:rPr lang="en-US" smtClean="0"/>
              <a:t>Utilizando o wxMaxima :</a:t>
            </a:r>
          </a:p>
          <a:p>
            <a:pPr lvl="1"/>
            <a:r>
              <a:rPr lang="en-US" smtClean="0"/>
              <a:t>declare(k,integer);</a:t>
            </a:r>
          </a:p>
          <a:p>
            <a:pPr lvl="2"/>
            <a:r>
              <a:rPr lang="en-US" i="1" smtClean="0"/>
              <a:t>done</a:t>
            </a:r>
          </a:p>
          <a:p>
            <a:pPr lvl="1"/>
            <a:r>
              <a:rPr lang="en-US" smtClean="0"/>
              <a:t>integrate(cos(2*%pi/T*k*t),t,-T/2,T/2);</a:t>
            </a:r>
          </a:p>
          <a:p>
            <a:pPr lvl="2"/>
            <a:r>
              <a:rPr lang="en-US" i="1" smtClean="0"/>
              <a:t>0</a:t>
            </a:r>
          </a:p>
          <a:p>
            <a:pPr lvl="1"/>
            <a:r>
              <a:rPr lang="en-US" smtClean="0"/>
              <a:t>integrate(sin(2*%pi/T*k*t),t,-T/2,T/2);</a:t>
            </a:r>
          </a:p>
          <a:p>
            <a:pPr lvl="2"/>
            <a:r>
              <a:rPr lang="en-US" i="1" smtClean="0"/>
              <a:t>0</a:t>
            </a:r>
          </a:p>
          <a:p>
            <a:pPr lvl="1"/>
            <a:r>
              <a:rPr lang="en-US" smtClean="0"/>
              <a:t>integrate(a0,t,-T/2,T/2);</a:t>
            </a:r>
          </a:p>
          <a:p>
            <a:pPr lvl="2"/>
            <a:r>
              <a:rPr lang="en-US" i="1" smtClean="0"/>
              <a:t>a0.T</a:t>
            </a:r>
          </a:p>
          <a:p>
            <a:pPr lvl="1"/>
            <a:r>
              <a:rPr lang="en-US" smtClean="0"/>
              <a:t>Logo </a:t>
            </a:r>
          </a:p>
        </p:txBody>
      </p:sp>
      <p:graphicFrame>
        <p:nvGraphicFramePr>
          <p:cNvPr id="254980" name="Object 2"/>
          <p:cNvGraphicFramePr>
            <a:graphicFrameLocks noChangeAspect="1"/>
          </p:cNvGraphicFramePr>
          <p:nvPr/>
        </p:nvGraphicFramePr>
        <p:xfrm>
          <a:off x="2254251" y="836631"/>
          <a:ext cx="5794375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2" name="Equação" r:id="rId3" imgW="2501640" imgH="431640" progId="Equation.3">
                  <p:embed/>
                </p:oleObj>
              </mc:Choice>
              <mc:Fallback>
                <p:oleObj name="Equação" r:id="rId3" imgW="2501640" imgH="431640" progId="Equation.3">
                  <p:embed/>
                  <p:pic>
                    <p:nvPicPr>
                      <p:cNvPr id="25498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4251" y="836631"/>
                        <a:ext cx="5794375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2303463" y="5794375"/>
          <a:ext cx="2073275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3" name="Equação" r:id="rId5" imgW="1054080" imgH="482400" progId="Equation.3">
                  <p:embed/>
                </p:oleObj>
              </mc:Choice>
              <mc:Fallback>
                <p:oleObj name="Equação" r:id="rId5" imgW="1054080" imgH="482400" progId="Equation.3">
                  <p:embed/>
                  <p:pic>
                    <p:nvPicPr>
                      <p:cNvPr id="4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3463" y="5794375"/>
                        <a:ext cx="2073275" cy="9477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865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54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Fórmulas para o cálculo dos coeficientes de Fourier – a</a:t>
            </a:r>
            <a:r>
              <a:rPr lang="en-US" baseline="-25000" smtClean="0"/>
              <a:t>0</a:t>
            </a:r>
            <a:endParaRPr lang="pt-BR" baseline="-25000" smtClean="0"/>
          </a:p>
        </p:txBody>
      </p:sp>
      <p:graphicFrame>
        <p:nvGraphicFramePr>
          <p:cNvPr id="70658" name="Object 2"/>
          <p:cNvGraphicFramePr>
            <a:graphicFrameLocks noChangeAspect="1"/>
          </p:cNvGraphicFramePr>
          <p:nvPr/>
        </p:nvGraphicFramePr>
        <p:xfrm>
          <a:off x="1857375" y="1204931"/>
          <a:ext cx="5794375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6" name="Equação" r:id="rId3" imgW="2501640" imgH="431640" progId="Equation.3">
                  <p:embed/>
                </p:oleObj>
              </mc:Choice>
              <mc:Fallback>
                <p:oleObj name="Equação" r:id="rId3" imgW="2501640" imgH="431640" progId="Equation.3">
                  <p:embed/>
                  <p:pic>
                    <p:nvPicPr>
                      <p:cNvPr id="7065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7375" y="1204931"/>
                        <a:ext cx="5794375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59" name="Object 6"/>
          <p:cNvGraphicFramePr>
            <a:graphicFrameLocks noChangeAspect="1"/>
          </p:cNvGraphicFramePr>
          <p:nvPr/>
        </p:nvGraphicFramePr>
        <p:xfrm>
          <a:off x="3527425" y="2349500"/>
          <a:ext cx="2073275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7" name="Equação" r:id="rId5" imgW="1054080" imgH="482400" progId="Equation.3">
                  <p:embed/>
                </p:oleObj>
              </mc:Choice>
              <mc:Fallback>
                <p:oleObj name="Equação" r:id="rId5" imgW="1054080" imgH="482400" progId="Equation.3">
                  <p:embed/>
                  <p:pic>
                    <p:nvPicPr>
                      <p:cNvPr id="7065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7425" y="2349500"/>
                        <a:ext cx="2073275" cy="9477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079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9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Fórmulas para o cálculo dos coeficientes de Fourier –a</a:t>
            </a:r>
            <a:r>
              <a:rPr lang="en-US" baseline="-25000" smtClean="0"/>
              <a:t>k</a:t>
            </a:r>
            <a:endParaRPr lang="pt-BR" baseline="-25000" smtClean="0"/>
          </a:p>
        </p:txBody>
      </p:sp>
      <p:graphicFrame>
        <p:nvGraphicFramePr>
          <p:cNvPr id="71682" name="Object 2"/>
          <p:cNvGraphicFramePr>
            <a:graphicFrameLocks noChangeAspect="1"/>
          </p:cNvGraphicFramePr>
          <p:nvPr/>
        </p:nvGraphicFramePr>
        <p:xfrm>
          <a:off x="1857375" y="1052531"/>
          <a:ext cx="5794375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90" name="Equação" r:id="rId3" imgW="2501640" imgH="431640" progId="Equation.3">
                  <p:embed/>
                </p:oleObj>
              </mc:Choice>
              <mc:Fallback>
                <p:oleObj name="Equação" r:id="rId3" imgW="2501640" imgH="431640" progId="Equation.3">
                  <p:embed/>
                  <p:pic>
                    <p:nvPicPr>
                      <p:cNvPr id="7168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7375" y="1052531"/>
                        <a:ext cx="5794375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4981" name="Object 3"/>
          <p:cNvGraphicFramePr>
            <a:graphicFrameLocks noChangeAspect="1"/>
          </p:cNvGraphicFramePr>
          <p:nvPr/>
        </p:nvGraphicFramePr>
        <p:xfrm>
          <a:off x="381000" y="4652963"/>
          <a:ext cx="4140200" cy="77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91" name="Equação" r:id="rId5" imgW="2565360" imgH="482400" progId="Equation.3">
                  <p:embed/>
                </p:oleObj>
              </mc:Choice>
              <mc:Fallback>
                <p:oleObj name="Equação" r:id="rId5" imgW="2565360" imgH="482400" progId="Equation.3">
                  <p:embed/>
                  <p:pic>
                    <p:nvPicPr>
                      <p:cNvPr id="25498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4652963"/>
                        <a:ext cx="4140200" cy="779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aixaDeTexto 7"/>
          <p:cNvSpPr txBox="1"/>
          <p:nvPr/>
        </p:nvSpPr>
        <p:spPr>
          <a:xfrm>
            <a:off x="3440113" y="3789363"/>
            <a:ext cx="295275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800" dirty="0">
                <a:latin typeface="+mj-lt"/>
              </a:rPr>
              <a:t>Para </a:t>
            </a:r>
            <a:r>
              <a:rPr lang="en-US" sz="1800" dirty="0" err="1">
                <a:latin typeface="+mj-lt"/>
              </a:rPr>
              <a:t>k#m</a:t>
            </a:r>
            <a:r>
              <a:rPr lang="en-US" sz="1800" dirty="0">
                <a:latin typeface="+mj-lt"/>
              </a:rPr>
              <a:t> a integral é 0</a:t>
            </a:r>
          </a:p>
        </p:txBody>
      </p:sp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241305" y="2071688"/>
          <a:ext cx="9536113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92" name="Equação" r:id="rId7" imgW="5905440" imgH="482400" progId="Equation.3">
                  <p:embed/>
                </p:oleObj>
              </mc:Choice>
              <mc:Fallback>
                <p:oleObj name="Equação" r:id="rId7" imgW="5905440" imgH="482400" progId="Equation.3">
                  <p:embed/>
                  <p:pic>
                    <p:nvPicPr>
                      <p:cNvPr id="2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305" y="2071688"/>
                        <a:ext cx="9536113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0"/>
          <p:cNvGraphicFramePr>
            <a:graphicFrameLocks noChangeAspect="1"/>
          </p:cNvGraphicFramePr>
          <p:nvPr/>
        </p:nvGraphicFramePr>
        <p:xfrm>
          <a:off x="261947" y="2997200"/>
          <a:ext cx="6275387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93" name="Equação" r:id="rId9" imgW="3886200" imgH="482400" progId="Equation.3">
                  <p:embed/>
                </p:oleObj>
              </mc:Choice>
              <mc:Fallback>
                <p:oleObj name="Equação" r:id="rId9" imgW="3886200" imgH="482400" progId="Equation.3">
                  <p:embed/>
                  <p:pic>
                    <p:nvPicPr>
                      <p:cNvPr id="3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947" y="2997200"/>
                        <a:ext cx="6275387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aixaDeTexto 10"/>
          <p:cNvSpPr txBox="1"/>
          <p:nvPr/>
        </p:nvSpPr>
        <p:spPr>
          <a:xfrm>
            <a:off x="3440113" y="4292600"/>
            <a:ext cx="295275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800" dirty="0">
                <a:latin typeface="+mj-lt"/>
              </a:rPr>
              <a:t>Para k=m </a:t>
            </a:r>
            <a:r>
              <a:rPr lang="en-US" sz="1800" dirty="0" err="1">
                <a:latin typeface="+mj-lt"/>
              </a:rPr>
              <a:t>temos</a:t>
            </a:r>
            <a:endParaRPr lang="en-US" sz="1800" dirty="0">
              <a:latin typeface="+mj-lt"/>
            </a:endParaRPr>
          </a:p>
        </p:txBody>
      </p:sp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4767263" y="4665663"/>
          <a:ext cx="2601912" cy="77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94" name="Equação" r:id="rId11" imgW="1612800" imgH="482400" progId="Equation.3">
                  <p:embed/>
                </p:oleObj>
              </mc:Choice>
              <mc:Fallback>
                <p:oleObj name="Equação" r:id="rId11" imgW="1612800" imgH="482400" progId="Equation.3">
                  <p:embed/>
                  <p:pic>
                    <p:nvPicPr>
                      <p:cNvPr id="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7263" y="4665663"/>
                        <a:ext cx="2601912" cy="779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7"/>
          <p:cNvGraphicFramePr>
            <a:graphicFrameLocks noChangeAspect="1"/>
          </p:cNvGraphicFramePr>
          <p:nvPr/>
        </p:nvGraphicFramePr>
        <p:xfrm>
          <a:off x="7526338" y="4726006"/>
          <a:ext cx="674687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95" name="Equação" r:id="rId13" imgW="419040" imgH="393480" progId="Equation.3">
                  <p:embed/>
                </p:oleObj>
              </mc:Choice>
              <mc:Fallback>
                <p:oleObj name="Equação" r:id="rId13" imgW="419040" imgH="393480" progId="Equation.3">
                  <p:embed/>
                  <p:pic>
                    <p:nvPicPr>
                      <p:cNvPr id="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6338" y="4726006"/>
                        <a:ext cx="674687" cy="636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/>
          <p:cNvGraphicFramePr>
            <a:graphicFrameLocks noChangeAspect="1"/>
          </p:cNvGraphicFramePr>
          <p:nvPr/>
        </p:nvGraphicFramePr>
        <p:xfrm>
          <a:off x="3398844" y="5529263"/>
          <a:ext cx="2684462" cy="77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96" name="Equação" r:id="rId15" imgW="1663560" imgH="482400" progId="Equation.3">
                  <p:embed/>
                </p:oleObj>
              </mc:Choice>
              <mc:Fallback>
                <p:oleObj name="Equação" r:id="rId15" imgW="1663560" imgH="482400" progId="Equation.3">
                  <p:embed/>
                  <p:pic>
                    <p:nvPicPr>
                      <p:cNvPr id="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8844" y="5529263"/>
                        <a:ext cx="2684462" cy="779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653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54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Funções deslocadas no tempo</a:t>
            </a:r>
            <a:endParaRPr lang="pt-BR" smtClean="0"/>
          </a:p>
        </p:txBody>
      </p:sp>
      <p:pic>
        <p:nvPicPr>
          <p:cNvPr id="141315" name="Picture 2" descr="C:\Documents and Settings\Steveo\My Documents\Engineering\Dorf\prepare_present\jpgs\dorfart_ch14\14-03-02.jpg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1071564"/>
            <a:ext cx="8229600" cy="191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316" name="Picture 2" descr="C:\Documents and Settings\Steveo\My Documents\Engineering\Dorf\prepare_present\jpgs\dorfart_ch14\14-03-03.jpg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3071831"/>
            <a:ext cx="6373812" cy="330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Fórmulas para o cálculo dos coeficientes de Fourier –a</a:t>
            </a:r>
            <a:r>
              <a:rPr lang="en-US" baseline="-25000" smtClean="0"/>
              <a:t>k</a:t>
            </a:r>
            <a:endParaRPr lang="pt-BR" baseline="-25000" smtClean="0"/>
          </a:p>
        </p:txBody>
      </p:sp>
      <p:sp>
        <p:nvSpPr>
          <p:cNvPr id="72709" name="Espaço Reservado para Conteúdo 11"/>
          <p:cNvSpPr>
            <a:spLocks noGrp="1"/>
          </p:cNvSpPr>
          <p:nvPr>
            <p:ph idx="1"/>
          </p:nvPr>
        </p:nvSpPr>
        <p:spPr>
          <a:xfrm>
            <a:off x="273050" y="1216032"/>
            <a:ext cx="9340850" cy="5381625"/>
          </a:xfrm>
        </p:spPr>
        <p:txBody>
          <a:bodyPr/>
          <a:lstStyle/>
          <a:p>
            <a:endParaRPr lang="en-US" smtClean="0"/>
          </a:p>
          <a:p>
            <a:r>
              <a:rPr lang="en-US" smtClean="0"/>
              <a:t> Utilizando o wxMaxima :</a:t>
            </a:r>
          </a:p>
          <a:p>
            <a:pPr lvl="1"/>
            <a:r>
              <a:rPr lang="en-US" sz="2000" smtClean="0"/>
              <a:t>declare(k,integer);declare(m,integer);</a:t>
            </a:r>
          </a:p>
          <a:p>
            <a:pPr lvl="1"/>
            <a:r>
              <a:rPr lang="en-US" sz="2000" smtClean="0"/>
              <a:t>integrate(ak*cos(2*%pi*k/T*t)*cos(2*%pi*m/T*t),t,-T/2,T/2);</a:t>
            </a:r>
          </a:p>
          <a:p>
            <a:pPr lvl="1"/>
            <a:r>
              <a:rPr lang="en-US" sz="2000" i="1" smtClean="0"/>
              <a:t>0</a:t>
            </a:r>
          </a:p>
          <a:p>
            <a:pPr lvl="1"/>
            <a:r>
              <a:rPr lang="en-US" sz="2000" smtClean="0"/>
              <a:t>integrate(ak*cos(2*%pi*k/T*t)*cos(2*%pi*k/T*t),t,-T/2,T/2);</a:t>
            </a:r>
          </a:p>
          <a:p>
            <a:pPr lvl="1"/>
            <a:r>
              <a:rPr lang="en-US" sz="2000" i="1" smtClean="0"/>
              <a:t>ak.T/2</a:t>
            </a:r>
          </a:p>
          <a:p>
            <a:pPr lvl="1"/>
            <a:r>
              <a:rPr lang="en-US" sz="2000" smtClean="0"/>
              <a:t>Logo : </a:t>
            </a:r>
          </a:p>
        </p:txBody>
      </p:sp>
      <p:graphicFrame>
        <p:nvGraphicFramePr>
          <p:cNvPr id="72706" name="Object 2"/>
          <p:cNvGraphicFramePr>
            <a:graphicFrameLocks noChangeAspect="1"/>
          </p:cNvGraphicFramePr>
          <p:nvPr/>
        </p:nvGraphicFramePr>
        <p:xfrm>
          <a:off x="1857375" y="836631"/>
          <a:ext cx="5794375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4" name="Equação" r:id="rId3" imgW="2501640" imgH="431640" progId="Equation.3">
                  <p:embed/>
                </p:oleObj>
              </mc:Choice>
              <mc:Fallback>
                <p:oleObj name="Equação" r:id="rId3" imgW="2501640" imgH="431640" progId="Equation.3">
                  <p:embed/>
                  <p:pic>
                    <p:nvPicPr>
                      <p:cNvPr id="7270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7375" y="836631"/>
                        <a:ext cx="5794375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9"/>
          <p:cNvGraphicFramePr>
            <a:graphicFrameLocks noChangeAspect="1"/>
          </p:cNvGraphicFramePr>
          <p:nvPr/>
        </p:nvGraphicFramePr>
        <p:xfrm>
          <a:off x="1928817" y="4365643"/>
          <a:ext cx="2684462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5" name="Equação" r:id="rId5" imgW="1663560" imgH="482400" progId="Equation.3">
                  <p:embed/>
                </p:oleObj>
              </mc:Choice>
              <mc:Fallback>
                <p:oleObj name="Equação" r:id="rId5" imgW="1663560" imgH="482400" progId="Equation.3">
                  <p:embed/>
                  <p:pic>
                    <p:nvPicPr>
                      <p:cNvPr id="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8817" y="4365643"/>
                        <a:ext cx="2684462" cy="779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396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Fórmulas para o cálculo dos coeficientes de Fourier </a:t>
            </a:r>
            <a:endParaRPr lang="pt-BR" baseline="-25000" smtClean="0"/>
          </a:p>
        </p:txBody>
      </p:sp>
      <p:graphicFrame>
        <p:nvGraphicFramePr>
          <p:cNvPr id="73730" name="Object 2"/>
          <p:cNvGraphicFramePr>
            <a:graphicFrameLocks noChangeAspect="1"/>
          </p:cNvGraphicFramePr>
          <p:nvPr/>
        </p:nvGraphicFramePr>
        <p:xfrm>
          <a:off x="1857375" y="1052531"/>
          <a:ext cx="5794375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6" name="Equação" r:id="rId3" imgW="2501640" imgH="431640" progId="Equation.3">
                  <p:embed/>
                </p:oleObj>
              </mc:Choice>
              <mc:Fallback>
                <p:oleObj name="Equação" r:id="rId3" imgW="2501640" imgH="431640" progId="Equation.3">
                  <p:embed/>
                  <p:pic>
                    <p:nvPicPr>
                      <p:cNvPr id="7373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7375" y="1052531"/>
                        <a:ext cx="5794375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1" name="Object 7"/>
          <p:cNvGraphicFramePr>
            <a:graphicFrameLocks noChangeAspect="1"/>
          </p:cNvGraphicFramePr>
          <p:nvPr/>
        </p:nvGraphicFramePr>
        <p:xfrm>
          <a:off x="3527425" y="2349500"/>
          <a:ext cx="2073275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7" name="Equação" r:id="rId5" imgW="1054080" imgH="482400" progId="Equation.3">
                  <p:embed/>
                </p:oleObj>
              </mc:Choice>
              <mc:Fallback>
                <p:oleObj name="Equação" r:id="rId5" imgW="1054080" imgH="482400" progId="Equation.3">
                  <p:embed/>
                  <p:pic>
                    <p:nvPicPr>
                      <p:cNvPr id="7373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7425" y="2349500"/>
                        <a:ext cx="2073275" cy="9477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2" name="Object 8"/>
          <p:cNvGraphicFramePr>
            <a:graphicFrameLocks noChangeAspect="1"/>
          </p:cNvGraphicFramePr>
          <p:nvPr/>
        </p:nvGraphicFramePr>
        <p:xfrm>
          <a:off x="3276600" y="3644908"/>
          <a:ext cx="2684463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8" name="Equação" r:id="rId7" imgW="1663560" imgH="482400" progId="Equation.3">
                  <p:embed/>
                </p:oleObj>
              </mc:Choice>
              <mc:Fallback>
                <p:oleObj name="Equação" r:id="rId7" imgW="1663560" imgH="482400" progId="Equation.3">
                  <p:embed/>
                  <p:pic>
                    <p:nvPicPr>
                      <p:cNvPr id="7373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3644908"/>
                        <a:ext cx="2684463" cy="77946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089" name="Object 9"/>
          <p:cNvGraphicFramePr>
            <a:graphicFrameLocks noChangeAspect="1"/>
          </p:cNvGraphicFramePr>
          <p:nvPr/>
        </p:nvGraphicFramePr>
        <p:xfrm>
          <a:off x="3327400" y="4797443"/>
          <a:ext cx="2624138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9" name="Equação" r:id="rId9" imgW="1625400" imgH="482400" progId="Equation.3">
                  <p:embed/>
                </p:oleObj>
              </mc:Choice>
              <mc:Fallback>
                <p:oleObj name="Equação" r:id="rId9" imgW="1625400" imgH="482400" progId="Equation.3">
                  <p:embed/>
                  <p:pic>
                    <p:nvPicPr>
                      <p:cNvPr id="43008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7400" y="4797443"/>
                        <a:ext cx="2624138" cy="77946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289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30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mtClean="0"/>
              <a:t>Cálculo dos coeficientes da série de Fourier</a:t>
            </a:r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93691" y="836712"/>
                <a:ext cx="9340850" cy="5381625"/>
              </a:xfrm>
            </p:spPr>
            <p:txBody>
              <a:bodyPr/>
              <a:lstStyle/>
              <a:p>
                <a:r>
                  <a:rPr lang="pt-BR" smtClean="0"/>
                  <a:t>Onda quadrada: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0, −1&lt;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1,    0&lt;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&lt;1</m:t>
                            </m:r>
                          </m:e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e>
                            </m:d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pt-BR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nary>
                      <m:nary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box>
                          <m:box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r>
                              <m:rPr>
                                <m:brk m:alnAt="63"/>
                              </m:rPr>
                              <a:rPr lang="pt-B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num>
                              <m:den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</m:sub>
                      <m:sup>
                        <m:box>
                          <m:box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num>
                              <m:den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</m:sup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box>
                          <m:box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box>
                      </m:sup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pt-BR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nary>
                      <m:nary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box>
                          <m:box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r>
                              <m:rPr>
                                <m:brk m:alnAt="63"/>
                              </m:rPr>
                              <a:rPr lang="pt-B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num>
                              <m:den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</m:sub>
                      <m:sup>
                        <m:box>
                          <m:box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num>
                              <m:den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</m:sup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𝑛𝑡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box>
                          <m:box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box>
                      </m:sup>
                      <m: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𝑛𝑡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box>
                              <m:box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f>
                                  <m:f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⁡(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𝑛𝑡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box>
                          </m:e>
                        </m:d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pt-B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nary>
                      <m:nary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box>
                          <m:box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r>
                              <m:rPr>
                                <m:brk m:alnAt="63"/>
                              </m:rPr>
                              <a:rPr lang="pt-B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num>
                              <m:den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</m:sub>
                      <m:sup>
                        <m:box>
                          <m:box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num>
                              <m:den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</m:sup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⁡(</m:t>
                        </m:r>
                        <m:f>
                          <m:f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𝑛𝑡</m:t>
                            </m:r>
                          </m:num>
                          <m:den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box>
                          <m:box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box>
                      </m:sup>
                      <m: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𝑛𝑡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pt-BR" i="1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box>
                              <m:box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f>
                                  <m:f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pt-BR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⁡(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𝑛𝑡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box>
                          </m:e>
                        </m:d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pt-BR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3691" y="836712"/>
                <a:ext cx="9340850" cy="5381625"/>
              </a:xfrm>
              <a:blipFill>
                <a:blip r:embed="rId2"/>
                <a:stretch>
                  <a:fillRect l="-1828" t="-566" b="-44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9" descr="semnom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152" y="1209747"/>
            <a:ext cx="2476802" cy="2077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258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mtClean="0"/>
              <a:t>Cálculo dos coeficientes da série de Fourier</a:t>
            </a:r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93691" y="836712"/>
                <a:ext cx="9340850" cy="5381625"/>
              </a:xfrm>
            </p:spPr>
            <p:txBody>
              <a:bodyPr/>
              <a:lstStyle/>
              <a:p>
                <a:r>
                  <a:rPr lang="pt-BR" smtClean="0"/>
                  <a:t>Onda quadrada: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0, −1&lt;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1,    0&lt;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&lt;1</m:t>
                            </m:r>
                          </m:e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e>
                            </m:d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pt-BR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nary>
                      <m:nary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box>
                          <m:box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r>
                              <m:rPr>
                                <m:brk m:alnAt="63"/>
                              </m:rPr>
                              <a:rPr lang="pt-B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num>
                              <m:den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</m:sub>
                      <m:sup>
                        <m:box>
                          <m:box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num>
                              <m:den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</m:sup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box>
                          <m:box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box>
                      </m:sup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pt-BR" smtClean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nary>
                      <m:nary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box>
                          <m:box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box>
                      </m:sup>
                      <m: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𝑛𝑡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pt-BR" i="1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box>
                              <m:box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f>
                                  <m:f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pt-BR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⁡(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𝑛𝑡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box>
                          </m:e>
                        </m:d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num>
                      <m:den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=[1,3,5…]</m:t>
                            </m:r>
                          </m:e>
                          <m:e>
                            <m:sSub>
                              <m:sSub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eqArr>
                      </m:e>
                    </m:d>
                  </m:oMath>
                </a14:m>
                <a:endParaRPr lang="pt-BR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3691" y="836712"/>
                <a:ext cx="9340850" cy="5381625"/>
              </a:xfrm>
              <a:blipFill>
                <a:blip r:embed="rId2"/>
                <a:stretch>
                  <a:fillRect l="-1828" t="-56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9" descr="semnom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152" y="1209747"/>
            <a:ext cx="2476802" cy="2077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770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Text Box 7"/>
          <p:cNvSpPr txBox="1">
            <a:spLocks noChangeArrowheads="1"/>
          </p:cNvSpPr>
          <p:nvPr/>
        </p:nvSpPr>
        <p:spPr bwMode="auto">
          <a:xfrm>
            <a:off x="742950" y="5805504"/>
            <a:ext cx="87503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pt-BR"/>
          </a:p>
        </p:txBody>
      </p:sp>
      <p:sp>
        <p:nvSpPr>
          <p:cNvPr id="276483" name="Rectangle 9"/>
          <p:cNvSpPr>
            <a:spLocks noChangeArrowheads="1"/>
          </p:cNvSpPr>
          <p:nvPr/>
        </p:nvSpPr>
        <p:spPr bwMode="auto">
          <a:xfrm>
            <a:off x="8" y="-292387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pic>
        <p:nvPicPr>
          <p:cNvPr id="276484" name="Picture 19" descr="onda_quadrada_5"/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92275" y="1011510"/>
            <a:ext cx="6521450" cy="5657850"/>
          </a:xfrm>
          <a:noFill/>
        </p:spPr>
      </p:pic>
      <p:sp>
        <p:nvSpPr>
          <p:cNvPr id="276485" name="Text Box 20"/>
          <p:cNvSpPr txBox="1">
            <a:spLocks noChangeArrowheads="1"/>
          </p:cNvSpPr>
          <p:nvPr/>
        </p:nvSpPr>
        <p:spPr bwMode="auto">
          <a:xfrm>
            <a:off x="412750" y="44624"/>
            <a:ext cx="90805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dirty="0">
                <a:latin typeface="Arial Black" pitchFamily="34" charset="0"/>
              </a:rPr>
              <a:t>Série de Fourier da onda quadrada com n=5.</a:t>
            </a:r>
          </a:p>
        </p:txBody>
      </p:sp>
    </p:spTree>
    <p:extLst>
      <p:ext uri="{BB962C8B-B14F-4D97-AF65-F5344CB8AC3E}">
        <p14:creationId xmlns:p14="http://schemas.microsoft.com/office/powerpoint/2010/main" val="891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506" name="Picture 5" descr="onda_quadrada_10"/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92275" y="980728"/>
            <a:ext cx="6521450" cy="5657850"/>
          </a:xfrm>
          <a:noFill/>
        </p:spPr>
      </p:pic>
      <p:sp>
        <p:nvSpPr>
          <p:cNvPr id="277507" name="Text Box 9"/>
          <p:cNvSpPr txBox="1">
            <a:spLocks noChangeArrowheads="1"/>
          </p:cNvSpPr>
          <p:nvPr/>
        </p:nvSpPr>
        <p:spPr bwMode="auto">
          <a:xfrm>
            <a:off x="660400" y="6172217"/>
            <a:ext cx="86677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pt-BR"/>
          </a:p>
        </p:txBody>
      </p:sp>
      <p:sp>
        <p:nvSpPr>
          <p:cNvPr id="277508" name="Text Box 13"/>
          <p:cNvSpPr txBox="1">
            <a:spLocks noChangeArrowheads="1"/>
          </p:cNvSpPr>
          <p:nvPr/>
        </p:nvSpPr>
        <p:spPr bwMode="auto">
          <a:xfrm>
            <a:off x="577850" y="-27384"/>
            <a:ext cx="891540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dirty="0">
                <a:latin typeface="Arial Black" pitchFamily="34" charset="0"/>
              </a:rPr>
              <a:t>Série de Fourier da onda quadrada com n=10.</a:t>
            </a:r>
          </a:p>
          <a:p>
            <a:pPr algn="ctr" eaLnBrk="1" hangingPunct="1">
              <a:spcBef>
                <a:spcPct val="50000"/>
              </a:spcBef>
            </a:pPr>
            <a:endParaRPr lang="pt-BR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44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530" name="Picture 5" descr="onda_quadrada_20"/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92275" y="1011510"/>
            <a:ext cx="6521450" cy="5657850"/>
          </a:xfrm>
          <a:noFill/>
        </p:spPr>
      </p:pic>
      <p:sp>
        <p:nvSpPr>
          <p:cNvPr id="278531" name="Text Box 6"/>
          <p:cNvSpPr txBox="1">
            <a:spLocks noChangeArrowheads="1"/>
          </p:cNvSpPr>
          <p:nvPr/>
        </p:nvSpPr>
        <p:spPr bwMode="auto">
          <a:xfrm>
            <a:off x="908050" y="44624"/>
            <a:ext cx="850265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dirty="0">
                <a:latin typeface="Arial Black" pitchFamily="34" charset="0"/>
              </a:rPr>
              <a:t>Série de Fourier da onda quadrada com n=20.</a:t>
            </a:r>
          </a:p>
          <a:p>
            <a:pPr eaLnBrk="1" hangingPunct="1">
              <a:spcBef>
                <a:spcPct val="50000"/>
              </a:spcBef>
            </a:pPr>
            <a:endParaRPr lang="pt-BR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89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554" name="Picture 5" descr="onda_quadrada_200"/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92275" y="980728"/>
            <a:ext cx="6521450" cy="5657850"/>
          </a:xfrm>
          <a:noFill/>
        </p:spPr>
      </p:pic>
      <p:sp>
        <p:nvSpPr>
          <p:cNvPr id="279555" name="Text Box 6"/>
          <p:cNvSpPr txBox="1">
            <a:spLocks noChangeArrowheads="1"/>
          </p:cNvSpPr>
          <p:nvPr/>
        </p:nvSpPr>
        <p:spPr bwMode="auto">
          <a:xfrm>
            <a:off x="990600" y="28942"/>
            <a:ext cx="825500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dirty="0">
                <a:latin typeface="Arial Black" pitchFamily="34" charset="0"/>
              </a:rPr>
              <a:t>Série de Fourier da onda quadrada com n=200.</a:t>
            </a:r>
          </a:p>
          <a:p>
            <a:pPr eaLnBrk="1" hangingPunct="1">
              <a:spcBef>
                <a:spcPct val="50000"/>
              </a:spcBef>
            </a:pPr>
            <a:endParaRPr lang="pt-BR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79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578" name="Picture 5" descr="onda_quadrada_1000"/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92275" y="980728"/>
            <a:ext cx="6521450" cy="5657850"/>
          </a:xfrm>
          <a:noFill/>
        </p:spPr>
      </p:pic>
      <p:sp>
        <p:nvSpPr>
          <p:cNvPr id="280579" name="Text Box 6"/>
          <p:cNvSpPr txBox="1">
            <a:spLocks noChangeArrowheads="1"/>
          </p:cNvSpPr>
          <p:nvPr/>
        </p:nvSpPr>
        <p:spPr bwMode="auto">
          <a:xfrm>
            <a:off x="825500" y="28942"/>
            <a:ext cx="858520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dirty="0">
                <a:latin typeface="Arial Black" pitchFamily="34" charset="0"/>
              </a:rPr>
              <a:t>Série de Fourier da onda quadrada com n=1000.</a:t>
            </a:r>
          </a:p>
          <a:p>
            <a:pPr eaLnBrk="1" hangingPunct="1">
              <a:spcBef>
                <a:spcPct val="50000"/>
              </a:spcBef>
            </a:pPr>
            <a:endParaRPr lang="pt-BR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22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Exercício 16.1, Nilsson</a:t>
            </a:r>
            <a:endParaRPr lang="pt-BR" smtClean="0"/>
          </a:p>
        </p:txBody>
      </p:sp>
      <p:sp>
        <p:nvSpPr>
          <p:cNvPr id="15872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Encontre os coeficientes da série de Fourier que representa o sinal abaixo :</a:t>
            </a:r>
            <a:endParaRPr lang="pt-BR" smtClean="0"/>
          </a:p>
        </p:txBody>
      </p:sp>
      <p:pic>
        <p:nvPicPr>
          <p:cNvPr id="158724" name="Picture 2" descr="16_05-01AO1-16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" y="2286018"/>
            <a:ext cx="7920038" cy="419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936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Transformada de Laplace de Uma Função Deslocada no Tempo</a:t>
            </a:r>
          </a:p>
        </p:txBody>
      </p:sp>
      <p:graphicFrame>
        <p:nvGraphicFramePr>
          <p:cNvPr id="4098" name="Object 3"/>
          <p:cNvGraphicFramePr>
            <a:graphicFrameLocks noChangeAspect="1"/>
          </p:cNvGraphicFramePr>
          <p:nvPr/>
        </p:nvGraphicFramePr>
        <p:xfrm>
          <a:off x="317510" y="1557338"/>
          <a:ext cx="3846513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8" name="Equação" r:id="rId3" imgW="1777680" imgH="482400" progId="Equation.3">
                  <p:embed/>
                </p:oleObj>
              </mc:Choice>
              <mc:Fallback>
                <p:oleObj name="Equação" r:id="rId3" imgW="1777680" imgH="4824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510" y="1557338"/>
                        <a:ext cx="3846513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3412" name="Object 4"/>
          <p:cNvGraphicFramePr>
            <a:graphicFrameLocks noChangeAspect="1"/>
          </p:cNvGraphicFramePr>
          <p:nvPr/>
        </p:nvGraphicFramePr>
        <p:xfrm>
          <a:off x="344488" y="2492375"/>
          <a:ext cx="45339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9" name="Equação" r:id="rId5" imgW="2095200" imgH="482400" progId="Equation.3">
                  <p:embed/>
                </p:oleObj>
              </mc:Choice>
              <mc:Fallback>
                <p:oleObj name="Equação" r:id="rId5" imgW="2095200" imgH="482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488" y="2492375"/>
                        <a:ext cx="4533900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3413" name="Object 5"/>
          <p:cNvGraphicFramePr>
            <a:graphicFrameLocks noChangeAspect="1"/>
          </p:cNvGraphicFramePr>
          <p:nvPr/>
        </p:nvGraphicFramePr>
        <p:xfrm>
          <a:off x="344492" y="3573463"/>
          <a:ext cx="4779962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0" name="Equação" r:id="rId7" imgW="2209680" imgH="482400" progId="Equation.3">
                  <p:embed/>
                </p:oleObj>
              </mc:Choice>
              <mc:Fallback>
                <p:oleObj name="Equação" r:id="rId7" imgW="2209680" imgH="482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492" y="3573463"/>
                        <a:ext cx="4779962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3414" name="Object 6"/>
          <p:cNvGraphicFramePr>
            <a:graphicFrameLocks noChangeAspect="1"/>
          </p:cNvGraphicFramePr>
          <p:nvPr/>
        </p:nvGraphicFramePr>
        <p:xfrm>
          <a:off x="441325" y="4652963"/>
          <a:ext cx="379095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1" name="Equação" r:id="rId9" imgW="1752480" imgH="482400" progId="Equation.3">
                  <p:embed/>
                </p:oleObj>
              </mc:Choice>
              <mc:Fallback>
                <p:oleObj name="Equação" r:id="rId9" imgW="1752480" imgH="482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325" y="4652963"/>
                        <a:ext cx="3790950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3415" name="Object 7"/>
          <p:cNvGraphicFramePr>
            <a:graphicFrameLocks noChangeAspect="1"/>
          </p:cNvGraphicFramePr>
          <p:nvPr/>
        </p:nvGraphicFramePr>
        <p:xfrm>
          <a:off x="6075363" y="2241568"/>
          <a:ext cx="11811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2" name="Equação" r:id="rId11" imgW="545760" imgH="215640" progId="Equation.3">
                  <p:embed/>
                </p:oleObj>
              </mc:Choice>
              <mc:Fallback>
                <p:oleObj name="Equação" r:id="rId11" imgW="545760" imgH="2156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5363" y="2241568"/>
                        <a:ext cx="118110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3416" name="Object 8"/>
          <p:cNvGraphicFramePr>
            <a:graphicFrameLocks noChangeAspect="1"/>
          </p:cNvGraphicFramePr>
          <p:nvPr/>
        </p:nvGraphicFramePr>
        <p:xfrm>
          <a:off x="6048385" y="2674956"/>
          <a:ext cx="1236663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3" name="Equação" r:id="rId13" imgW="571320" imgH="215640" progId="Equation.3">
                  <p:embed/>
                </p:oleObj>
              </mc:Choice>
              <mc:Fallback>
                <p:oleObj name="Equação" r:id="rId13" imgW="571320" imgH="21564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8385" y="2674956"/>
                        <a:ext cx="1236663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3417" name="Object 9"/>
          <p:cNvGraphicFramePr>
            <a:graphicFrameLocks noChangeAspect="1"/>
          </p:cNvGraphicFramePr>
          <p:nvPr/>
        </p:nvGraphicFramePr>
        <p:xfrm>
          <a:off x="6105535" y="3141681"/>
          <a:ext cx="104457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4" name="Equação" r:id="rId15" imgW="482400" imgH="215640" progId="Equation.3">
                  <p:embed/>
                </p:oleObj>
              </mc:Choice>
              <mc:Fallback>
                <p:oleObj name="Equação" r:id="rId15" imgW="482400" imgH="21564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5535" y="3141681"/>
                        <a:ext cx="1044575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73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73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73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73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73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273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Exercício 16.1, Nilsson (solução)</a:t>
            </a:r>
            <a:endParaRPr lang="pt-BR" smtClean="0"/>
          </a:p>
        </p:txBody>
      </p:sp>
      <p:sp>
        <p:nvSpPr>
          <p:cNvPr id="159747" name="Espaço Reservado para Conteúdo 3"/>
          <p:cNvSpPr>
            <a:spLocks noGrp="1"/>
          </p:cNvSpPr>
          <p:nvPr>
            <p:ph idx="1"/>
          </p:nvPr>
        </p:nvSpPr>
        <p:spPr>
          <a:xfrm>
            <a:off x="128598" y="836614"/>
            <a:ext cx="9634537" cy="5381625"/>
          </a:xfrm>
        </p:spPr>
        <p:txBody>
          <a:bodyPr/>
          <a:lstStyle/>
          <a:p>
            <a:r>
              <a:rPr lang="en-US" smtClean="0"/>
              <a:t>Utilizando o wxMaxima : </a:t>
            </a:r>
          </a:p>
          <a:p>
            <a:pPr lvl="2"/>
            <a:r>
              <a:rPr lang="en-US" smtClean="0"/>
              <a:t>declare(k,integer);</a:t>
            </a:r>
          </a:p>
          <a:p>
            <a:pPr lvl="2"/>
            <a:r>
              <a:rPr lang="en-US" smtClean="0"/>
              <a:t>a0:1/T*(integrate(Vm,t,0,2*T/3)+integrate(Vm/3,t,2*T/3,T));</a:t>
            </a:r>
          </a:p>
          <a:p>
            <a:pPr lvl="3"/>
            <a:r>
              <a:rPr lang="en-US" smtClean="0"/>
              <a:t>7/9*Vm</a:t>
            </a:r>
          </a:p>
          <a:p>
            <a:pPr lvl="3"/>
            <a:endParaRPr lang="en-US" smtClean="0"/>
          </a:p>
          <a:p>
            <a:pPr lvl="2"/>
            <a:r>
              <a:rPr lang="en-US" smtClean="0"/>
              <a:t>ak:2/T*(integrate(Vm*cos(2*%pi/T*k*t),t,0,2*T/3)+integrate(Vm/3*cos(2*%pi/T*k*t),t,2*T/3,T));</a:t>
            </a:r>
          </a:p>
          <a:p>
            <a:pPr lvl="3"/>
            <a:r>
              <a:rPr lang="en-US" smtClean="0"/>
              <a:t>(2*sin((4*%pi*k)/3)*Vm)/(3*%pi*k)</a:t>
            </a:r>
          </a:p>
          <a:p>
            <a:pPr lvl="3"/>
            <a:endParaRPr lang="en-US" smtClean="0"/>
          </a:p>
          <a:p>
            <a:pPr lvl="2"/>
            <a:r>
              <a:rPr lang="en-US" smtClean="0"/>
              <a:t>bk:2/T*(integrate(Vm*sin(2*%pi/T*k*t),t,0,2*T/3)+integrate(Vm/3*sin(2*%pi/T*k*t),t,2*T/3,T));</a:t>
            </a:r>
          </a:p>
          <a:p>
            <a:pPr lvl="2"/>
            <a:r>
              <a:rPr lang="en-US" smtClean="0"/>
              <a:t>trigsimp(%)</a:t>
            </a:r>
          </a:p>
          <a:p>
            <a:pPr lvl="3"/>
            <a:r>
              <a:rPr lang="pt-BR" smtClean="0"/>
              <a:t>-((2*cos((4*%pi*k)/3)-2)*Vm)/(3*%pi*k)</a:t>
            </a:r>
            <a:endParaRPr lang="en-US" smtClean="0"/>
          </a:p>
          <a:p>
            <a:pPr lvl="3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175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Exercício 16.1, Nilsson (solução)</a:t>
            </a:r>
            <a:endParaRPr lang="pt-BR" smtClean="0"/>
          </a:p>
        </p:txBody>
      </p:sp>
      <p:sp>
        <p:nvSpPr>
          <p:cNvPr id="160771" name="Espaço Reservado para Conteúdo 3"/>
          <p:cNvSpPr>
            <a:spLocks noGrp="1"/>
          </p:cNvSpPr>
          <p:nvPr>
            <p:ph idx="1"/>
          </p:nvPr>
        </p:nvSpPr>
        <p:spPr>
          <a:xfrm>
            <a:off x="128598" y="836614"/>
            <a:ext cx="9634537" cy="5381625"/>
          </a:xfrm>
        </p:spPr>
        <p:txBody>
          <a:bodyPr/>
          <a:lstStyle/>
          <a:p>
            <a:r>
              <a:rPr lang="en-US" smtClean="0"/>
              <a:t>Para produzir um gráfico com animação : </a:t>
            </a:r>
          </a:p>
          <a:p>
            <a:pPr lvl="2"/>
            <a:r>
              <a:rPr lang="en-US" smtClean="0"/>
              <a:t>a0:7/9;</a:t>
            </a:r>
          </a:p>
          <a:p>
            <a:pPr lvl="2"/>
            <a:r>
              <a:rPr lang="en-US" smtClean="0"/>
              <a:t>ak[k]:=(2*sin((4*%pi*k)/3))/(3*%pi*k);</a:t>
            </a:r>
          </a:p>
          <a:p>
            <a:pPr lvl="2"/>
            <a:r>
              <a:rPr lang="en-US" smtClean="0"/>
              <a:t>bk[k]:=-(2*cos((4*%pi*k)/3)-2)/(3*%pi*k);</a:t>
            </a:r>
          </a:p>
          <a:p>
            <a:pPr lvl="2"/>
            <a:r>
              <a:rPr lang="en-US" smtClean="0"/>
              <a:t>v(kf,t):=a0 + sum(ak[k]*cos(2*%pi*k/T*t)</a:t>
            </a:r>
          </a:p>
          <a:p>
            <a:pPr lvl="2">
              <a:buFontTx/>
              <a:buNone/>
            </a:pPr>
            <a:r>
              <a:rPr lang="en-US" smtClean="0"/>
              <a:t>					     + bk[k]*sin(2*%pi*k/T*t),k,1,kf);</a:t>
            </a:r>
          </a:p>
          <a:p>
            <a:pPr lvl="2"/>
            <a:r>
              <a:rPr lang="pt-BR" smtClean="0"/>
              <a:t>with_slider(n,makelist(n,n,1,30), </a:t>
            </a:r>
          </a:p>
          <a:p>
            <a:pPr lvl="2">
              <a:buFontTx/>
              <a:buNone/>
            </a:pPr>
            <a:r>
              <a:rPr lang="pt-BR" smtClean="0"/>
              <a:t>					          [v(n,t)],</a:t>
            </a:r>
          </a:p>
          <a:p>
            <a:pPr lvl="2">
              <a:buFontTx/>
              <a:buNone/>
            </a:pPr>
            <a:r>
              <a:rPr lang="pt-BR" smtClean="0"/>
              <a:t>				                    [t,-2,2],</a:t>
            </a:r>
          </a:p>
          <a:p>
            <a:pPr lvl="2">
              <a:buFontTx/>
              <a:buNone/>
            </a:pPr>
            <a:r>
              <a:rPr lang="pt-BR" smtClean="0"/>
              <a:t>				                    [y,-0.1,1.3]);</a:t>
            </a:r>
            <a:endParaRPr lang="en-US" smtClean="0"/>
          </a:p>
        </p:txBody>
      </p:sp>
      <p:pic>
        <p:nvPicPr>
          <p:cNvPr id="16077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4149725"/>
            <a:ext cx="3898900" cy="233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257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794" name="Picture 2" descr="16_02a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2090743"/>
            <a:ext cx="9805987" cy="400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1795" name="Título 2"/>
          <p:cNvSpPr>
            <a:spLocks noGrp="1"/>
          </p:cNvSpPr>
          <p:nvPr>
            <p:ph type="title"/>
          </p:nvPr>
        </p:nvSpPr>
        <p:spPr>
          <a:xfrm>
            <a:off x="271469" y="188913"/>
            <a:ext cx="9363075" cy="1511300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 dirty="0" err="1" smtClean="0"/>
              <a:t>Exercício</a:t>
            </a:r>
            <a:r>
              <a:rPr lang="en-US" dirty="0" smtClean="0"/>
              <a:t> : </a:t>
            </a:r>
            <a:r>
              <a:rPr lang="en-US" dirty="0" err="1" smtClean="0"/>
              <a:t>Calcule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coeficientes</a:t>
            </a:r>
            <a:r>
              <a:rPr lang="en-US" dirty="0" smtClean="0"/>
              <a:t> da </a:t>
            </a:r>
            <a:r>
              <a:rPr lang="en-US" dirty="0" err="1" smtClean="0"/>
              <a:t>série</a:t>
            </a:r>
            <a:r>
              <a:rPr lang="en-US" dirty="0" smtClean="0"/>
              <a:t> de Fourier dos </a:t>
            </a:r>
            <a:r>
              <a:rPr lang="en-US" dirty="0" err="1" smtClean="0"/>
              <a:t>sinais</a:t>
            </a:r>
            <a:r>
              <a:rPr lang="en-US" dirty="0" smtClean="0"/>
              <a:t> a </a:t>
            </a:r>
            <a:r>
              <a:rPr lang="en-US" dirty="0" err="1" smtClean="0"/>
              <a:t>seguir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err="1" smtClean="0"/>
              <a:t>Senóide</a:t>
            </a:r>
            <a:r>
              <a:rPr lang="en-US" dirty="0" smtClean="0"/>
              <a:t> </a:t>
            </a:r>
            <a:r>
              <a:rPr lang="en-US" dirty="0" err="1" smtClean="0"/>
              <a:t>retificada</a:t>
            </a:r>
            <a:r>
              <a:rPr lang="en-US" dirty="0" smtClean="0"/>
              <a:t> (</a:t>
            </a:r>
            <a:r>
              <a:rPr lang="en-US" dirty="0" err="1" smtClean="0"/>
              <a:t>completa</a:t>
            </a:r>
            <a:r>
              <a:rPr lang="en-US" dirty="0" smtClean="0"/>
              <a:t> e ½ </a:t>
            </a:r>
            <a:r>
              <a:rPr lang="en-US" dirty="0" err="1" smtClean="0"/>
              <a:t>onda</a:t>
            </a:r>
            <a:r>
              <a:rPr lang="en-US" dirty="0" smtClean="0"/>
              <a:t>)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05238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Senóide retificada completa</a:t>
            </a:r>
          </a:p>
        </p:txBody>
      </p:sp>
      <p:sp>
        <p:nvSpPr>
          <p:cNvPr id="162819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Para representar a senóide retificada completa podemos fazer :</a:t>
            </a:r>
          </a:p>
          <a:p>
            <a:pPr lvl="1"/>
            <a:r>
              <a:rPr lang="en-US" smtClean="0"/>
              <a:t>kill(all);Vm:1;T:1;</a:t>
            </a:r>
          </a:p>
          <a:p>
            <a:pPr lvl="1"/>
            <a:r>
              <a:rPr lang="en-US" smtClean="0"/>
              <a:t>wxplot2d([(sin(%pi*t/T))], [t,0,T])$</a:t>
            </a:r>
          </a:p>
        </p:txBody>
      </p:sp>
      <p:pic>
        <p:nvPicPr>
          <p:cNvPr id="1628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713" y="3400443"/>
            <a:ext cx="5329237" cy="319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529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7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Senóide retificada completa – a</a:t>
            </a:r>
            <a:r>
              <a:rPr lang="en-US" baseline="-25000" smtClean="0"/>
              <a:t>0</a:t>
            </a:r>
            <a:r>
              <a:rPr lang="en-US" smtClean="0"/>
              <a:t>, a</a:t>
            </a:r>
            <a:r>
              <a:rPr lang="en-US" baseline="-25000" smtClean="0"/>
              <a:t>k</a:t>
            </a:r>
            <a:r>
              <a:rPr lang="en-US" smtClean="0"/>
              <a:t>, b</a:t>
            </a:r>
            <a:r>
              <a:rPr lang="en-US" baseline="-25000" smtClean="0"/>
              <a:t>k</a:t>
            </a:r>
          </a:p>
        </p:txBody>
      </p:sp>
      <p:sp>
        <p:nvSpPr>
          <p:cNvPr id="74758" name="Espaço Reservado para Conteúdo 2"/>
          <p:cNvSpPr>
            <a:spLocks noGrp="1"/>
          </p:cNvSpPr>
          <p:nvPr>
            <p:ph idx="1"/>
          </p:nvPr>
        </p:nvSpPr>
        <p:spPr>
          <a:xfrm>
            <a:off x="142875" y="836614"/>
            <a:ext cx="9634538" cy="5381625"/>
          </a:xfrm>
        </p:spPr>
        <p:txBody>
          <a:bodyPr/>
          <a:lstStyle/>
          <a:p>
            <a:r>
              <a:rPr lang="en-US" smtClean="0"/>
              <a:t>Coeficientes :</a:t>
            </a:r>
          </a:p>
          <a:p>
            <a:pPr lvl="1"/>
            <a:r>
              <a:rPr lang="en-US" smtClean="0"/>
              <a:t>a0 : 1/T*integrate(sin(%pi*t),t,0,T);</a:t>
            </a:r>
          </a:p>
          <a:p>
            <a:pPr lvl="1"/>
            <a:r>
              <a:rPr lang="en-US" smtClean="0"/>
              <a:t>Resultado :</a:t>
            </a:r>
          </a:p>
          <a:p>
            <a:pPr lvl="1"/>
            <a:r>
              <a:rPr lang="de-DE" smtClean="0"/>
              <a:t>declare(k,integer);</a:t>
            </a:r>
          </a:p>
          <a:p>
            <a:pPr lvl="1"/>
            <a:r>
              <a:rPr lang="de-DE" smtClean="0"/>
              <a:t>ak:2/T*integrate(sin(%pi*t/T)*cos(2*%pi/T*k*t),t,0,T);</a:t>
            </a:r>
          </a:p>
          <a:p>
            <a:pPr lvl="1"/>
            <a:r>
              <a:rPr lang="de-DE" smtClean="0"/>
              <a:t>Resultado :</a:t>
            </a:r>
          </a:p>
          <a:p>
            <a:pPr lvl="1"/>
            <a:r>
              <a:rPr lang="de-DE" smtClean="0"/>
              <a:t>bk:2/T*integrate(sin(%pi/T*t)*sin(2*%pi/T*k*t),t,0,T);</a:t>
            </a:r>
          </a:p>
          <a:p>
            <a:pPr lvl="1"/>
            <a:r>
              <a:rPr lang="de-DE" smtClean="0"/>
              <a:t>Resultado : 0</a:t>
            </a:r>
          </a:p>
          <a:p>
            <a:pPr lvl="1"/>
            <a:r>
              <a:rPr lang="de-DE" smtClean="0"/>
              <a:t>Função : </a:t>
            </a:r>
            <a:endParaRPr lang="en-US" smtClean="0"/>
          </a:p>
        </p:txBody>
      </p:sp>
      <p:graphicFrame>
        <p:nvGraphicFramePr>
          <p:cNvPr id="74754" name="Object 2"/>
          <p:cNvGraphicFramePr>
            <a:graphicFrameLocks noChangeAspect="1"/>
          </p:cNvGraphicFramePr>
          <p:nvPr/>
        </p:nvGraphicFramePr>
        <p:xfrm>
          <a:off x="2720982" y="1916113"/>
          <a:ext cx="431800" cy="5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6" name="Equação" r:id="rId3" imgW="253800" imgH="304560" progId="Equation.3">
                  <p:embed/>
                </p:oleObj>
              </mc:Choice>
              <mc:Fallback>
                <p:oleObj name="Equação" r:id="rId3" imgW="253800" imgH="304560" progId="Equation.3">
                  <p:embed/>
                  <p:pic>
                    <p:nvPicPr>
                      <p:cNvPr id="7475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0982" y="1916113"/>
                        <a:ext cx="431800" cy="519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5" name="Object 3"/>
          <p:cNvGraphicFramePr>
            <a:graphicFrameLocks noChangeAspect="1"/>
          </p:cNvGraphicFramePr>
          <p:nvPr/>
        </p:nvGraphicFramePr>
        <p:xfrm>
          <a:off x="2792419" y="3429006"/>
          <a:ext cx="1008062" cy="70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7" name="Equação" r:id="rId5" imgW="558720" imgH="393480" progId="Equation.3">
                  <p:embed/>
                </p:oleObj>
              </mc:Choice>
              <mc:Fallback>
                <p:oleObj name="Equação" r:id="rId5" imgW="558720" imgH="393480" progId="Equation.3">
                  <p:embed/>
                  <p:pic>
                    <p:nvPicPr>
                      <p:cNvPr id="7475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2419" y="3429006"/>
                        <a:ext cx="1008062" cy="709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6" name="Object 4"/>
          <p:cNvGraphicFramePr>
            <a:graphicFrameLocks noChangeAspect="1"/>
          </p:cNvGraphicFramePr>
          <p:nvPr/>
        </p:nvGraphicFramePr>
        <p:xfrm>
          <a:off x="2360617" y="4868881"/>
          <a:ext cx="2795587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8" name="Equação" r:id="rId7" imgW="1549080" imgH="431640" progId="Equation.3">
                  <p:embed/>
                </p:oleObj>
              </mc:Choice>
              <mc:Fallback>
                <p:oleObj name="Equação" r:id="rId7" imgW="1549080" imgH="431640" progId="Equation.3">
                  <p:embed/>
                  <p:pic>
                    <p:nvPicPr>
                      <p:cNvPr id="7475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0617" y="4868881"/>
                        <a:ext cx="2795587" cy="77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147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Senóide retificada completa – a</a:t>
            </a:r>
            <a:r>
              <a:rPr lang="en-US" baseline="-25000" smtClean="0"/>
              <a:t>0</a:t>
            </a:r>
            <a:r>
              <a:rPr lang="en-US" smtClean="0"/>
              <a:t>, a</a:t>
            </a:r>
            <a:r>
              <a:rPr lang="en-US" baseline="-25000" smtClean="0"/>
              <a:t>k</a:t>
            </a:r>
            <a:r>
              <a:rPr lang="en-US" smtClean="0"/>
              <a:t>, b</a:t>
            </a:r>
            <a:r>
              <a:rPr lang="en-US" baseline="-25000" smtClean="0"/>
              <a:t>k</a:t>
            </a:r>
          </a:p>
        </p:txBody>
      </p:sp>
      <p:sp>
        <p:nvSpPr>
          <p:cNvPr id="75780" name="Espaço Reservado para Conteúdo 2"/>
          <p:cNvSpPr>
            <a:spLocks noGrp="1"/>
          </p:cNvSpPr>
          <p:nvPr>
            <p:ph idx="1"/>
          </p:nvPr>
        </p:nvSpPr>
        <p:spPr>
          <a:xfrm>
            <a:off x="142875" y="836614"/>
            <a:ext cx="9634538" cy="5381625"/>
          </a:xfrm>
        </p:spPr>
        <p:txBody>
          <a:bodyPr/>
          <a:lstStyle/>
          <a:p>
            <a:r>
              <a:rPr lang="en-US" smtClean="0"/>
              <a:t>Gráfico :</a:t>
            </a:r>
          </a:p>
          <a:p>
            <a:pPr lvl="1"/>
            <a:r>
              <a:rPr lang="de-DE" smtClean="0"/>
              <a:t>Função :</a:t>
            </a:r>
          </a:p>
          <a:p>
            <a:pPr lvl="1"/>
            <a:r>
              <a:rPr lang="de-DE" smtClean="0"/>
              <a:t>v(kf,t):=2/%pi-sum(4/(4*%pi*k^2-%pi)*							       cos(2*%pi/1*k*t),k,1,kf);</a:t>
            </a:r>
          </a:p>
          <a:p>
            <a:pPr lvl="1"/>
            <a:r>
              <a:rPr lang="de-DE" smtClean="0"/>
              <a:t>wxplot2d([v(20,t)],[t,-2,2])</a:t>
            </a:r>
            <a:endParaRPr lang="en-US" smtClean="0"/>
          </a:p>
        </p:txBody>
      </p:sp>
      <p:graphicFrame>
        <p:nvGraphicFramePr>
          <p:cNvPr id="75778" name="Object 4"/>
          <p:cNvGraphicFramePr>
            <a:graphicFrameLocks noChangeAspect="1"/>
          </p:cNvGraphicFramePr>
          <p:nvPr/>
        </p:nvGraphicFramePr>
        <p:xfrm>
          <a:off x="2360617" y="1282718"/>
          <a:ext cx="2795587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2" name="Equação" r:id="rId3" imgW="1549080" imgH="431640" progId="Equation.3">
                  <p:embed/>
                </p:oleObj>
              </mc:Choice>
              <mc:Fallback>
                <p:oleObj name="Equação" r:id="rId3" imgW="1549080" imgH="431640" progId="Equation.3">
                  <p:embed/>
                  <p:pic>
                    <p:nvPicPr>
                      <p:cNvPr id="7577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0617" y="1282718"/>
                        <a:ext cx="2795587" cy="77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578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175" y="3429000"/>
            <a:ext cx="5400675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770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Senóide retificada completa – a</a:t>
            </a:r>
            <a:r>
              <a:rPr lang="en-US" baseline="-25000" smtClean="0"/>
              <a:t>0</a:t>
            </a:r>
            <a:r>
              <a:rPr lang="en-US" smtClean="0"/>
              <a:t>, a</a:t>
            </a:r>
            <a:r>
              <a:rPr lang="en-US" baseline="-25000" smtClean="0"/>
              <a:t>k</a:t>
            </a:r>
            <a:r>
              <a:rPr lang="en-US" smtClean="0"/>
              <a:t>, b</a:t>
            </a:r>
            <a:r>
              <a:rPr lang="en-US" baseline="-25000" smtClean="0"/>
              <a:t>k</a:t>
            </a:r>
          </a:p>
        </p:txBody>
      </p:sp>
      <p:sp>
        <p:nvSpPr>
          <p:cNvPr id="76804" name="Espaço Reservado para Conteúdo 2"/>
          <p:cNvSpPr>
            <a:spLocks noGrp="1"/>
          </p:cNvSpPr>
          <p:nvPr>
            <p:ph idx="1"/>
          </p:nvPr>
        </p:nvSpPr>
        <p:spPr>
          <a:xfrm>
            <a:off x="142875" y="836614"/>
            <a:ext cx="9634538" cy="5381625"/>
          </a:xfrm>
        </p:spPr>
        <p:txBody>
          <a:bodyPr/>
          <a:lstStyle/>
          <a:p>
            <a:r>
              <a:rPr lang="en-US" smtClean="0"/>
              <a:t>Gráfico com animação :</a:t>
            </a:r>
          </a:p>
          <a:p>
            <a:pPr lvl="1"/>
            <a:r>
              <a:rPr lang="de-DE" smtClean="0"/>
              <a:t>Função :</a:t>
            </a:r>
          </a:p>
          <a:p>
            <a:pPr lvl="1"/>
            <a:r>
              <a:rPr lang="de-DE" smtClean="0"/>
              <a:t>v(kf,t):=2/%pi-sum(4/(4*%pi*k^2-%pi)*							       cos(2*%pi/1*k*t),k,1,kf);</a:t>
            </a:r>
          </a:p>
          <a:p>
            <a:pPr lvl="1"/>
            <a:r>
              <a:rPr lang="de-DE" smtClean="0"/>
              <a:t>with_slider(k,makelist(n,n,1,20),            						 [abs(sin(%pi*t)),v(k,t)],</a:t>
            </a:r>
          </a:p>
          <a:p>
            <a:pPr lvl="1">
              <a:buFontTx/>
              <a:buNone/>
            </a:pPr>
            <a:r>
              <a:rPr lang="de-DE" smtClean="0"/>
              <a:t>		            	 [t,-2,2],</a:t>
            </a:r>
          </a:p>
          <a:p>
            <a:pPr lvl="1">
              <a:buFontTx/>
              <a:buNone/>
            </a:pPr>
            <a:r>
              <a:rPr lang="de-DE" smtClean="0"/>
              <a:t>		            	 [y,-0.1,1.1],</a:t>
            </a:r>
          </a:p>
          <a:p>
            <a:pPr lvl="1">
              <a:buFontTx/>
              <a:buNone/>
            </a:pPr>
            <a:r>
              <a:rPr lang="de-DE" smtClean="0"/>
              <a:t>            		 [legend,""]);</a:t>
            </a:r>
            <a:endParaRPr lang="en-US" smtClean="0"/>
          </a:p>
        </p:txBody>
      </p:sp>
      <p:graphicFrame>
        <p:nvGraphicFramePr>
          <p:cNvPr id="76802" name="Object 4"/>
          <p:cNvGraphicFramePr>
            <a:graphicFrameLocks noChangeAspect="1"/>
          </p:cNvGraphicFramePr>
          <p:nvPr/>
        </p:nvGraphicFramePr>
        <p:xfrm>
          <a:off x="2360617" y="1282718"/>
          <a:ext cx="2795587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6" name="Equação" r:id="rId3" imgW="1549080" imgH="431640" progId="Equation.3">
                  <p:embed/>
                </p:oleObj>
              </mc:Choice>
              <mc:Fallback>
                <p:oleObj name="Equação" r:id="rId3" imgW="1549080" imgH="431640" progId="Equation.3">
                  <p:embed/>
                  <p:pic>
                    <p:nvPicPr>
                      <p:cNvPr id="7680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0617" y="1282718"/>
                        <a:ext cx="2795587" cy="77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680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125" y="3322656"/>
            <a:ext cx="2936876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573" y="5126038"/>
            <a:ext cx="2865437" cy="173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454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Senóide Retificada – meia onda</a:t>
            </a:r>
          </a:p>
        </p:txBody>
      </p:sp>
      <p:sp>
        <p:nvSpPr>
          <p:cNvPr id="163843" name="Espaço Reservado para Conteúdo 2"/>
          <p:cNvSpPr>
            <a:spLocks noGrp="1"/>
          </p:cNvSpPr>
          <p:nvPr>
            <p:ph idx="1"/>
          </p:nvPr>
        </p:nvSpPr>
        <p:spPr>
          <a:xfrm>
            <a:off x="293691" y="836614"/>
            <a:ext cx="9340850" cy="5381625"/>
          </a:xfrm>
        </p:spPr>
        <p:txBody>
          <a:bodyPr/>
          <a:lstStyle/>
          <a:p>
            <a:r>
              <a:rPr lang="en-US" smtClean="0"/>
              <a:t>Função com período = 1, Vmax = 1 :</a:t>
            </a:r>
          </a:p>
          <a:p>
            <a:pPr lvl="1"/>
            <a:r>
              <a:rPr lang="en-US" smtClean="0"/>
              <a:t>kill(all)</a:t>
            </a:r>
          </a:p>
          <a:p>
            <a:pPr lvl="1"/>
            <a:r>
              <a:rPr lang="en-US" smtClean="0"/>
              <a:t>T:1;Vm:1;</a:t>
            </a:r>
          </a:p>
          <a:p>
            <a:pPr lvl="1"/>
            <a:r>
              <a:rPr lang="en-US" smtClean="0"/>
              <a:t>wxplot2d([1*sin(2*%pi*t)],[t,0,1/2]);</a:t>
            </a:r>
          </a:p>
          <a:p>
            <a:pPr lvl="2"/>
            <a:r>
              <a:rPr lang="en-US" i="1" smtClean="0"/>
              <a:t>Observe que a onda tem a forma de um seno para 0 a 0.5 (meio periodo), depois é 0. Para isso dobramos a frequência (sin(2*pi*t)) e calculamos a integral em meio período (0 a ½)</a:t>
            </a:r>
          </a:p>
        </p:txBody>
      </p:sp>
      <p:pic>
        <p:nvPicPr>
          <p:cNvPr id="1638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185" y="4076718"/>
            <a:ext cx="5472113" cy="266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567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Senóide retificada – a</a:t>
            </a:r>
            <a:r>
              <a:rPr lang="en-US" baseline="-25000" smtClean="0"/>
              <a:t>0</a:t>
            </a:r>
          </a:p>
        </p:txBody>
      </p:sp>
      <p:sp>
        <p:nvSpPr>
          <p:cNvPr id="164867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Calculando no wxMaxima :</a:t>
            </a:r>
          </a:p>
          <a:p>
            <a:pPr lvl="1"/>
            <a:r>
              <a:rPr lang="en-US" smtClean="0"/>
              <a:t>a0_ : 1/T*Vm*(integrate(sin(2*%pi*t),t,0,T/2));</a:t>
            </a:r>
          </a:p>
          <a:p>
            <a:pPr lvl="1"/>
            <a:r>
              <a:rPr lang="en-US" smtClean="0"/>
              <a:t>Resultado : a</a:t>
            </a:r>
            <a:r>
              <a:rPr lang="en-US" baseline="-25000" smtClean="0"/>
              <a:t>0</a:t>
            </a:r>
            <a:r>
              <a:rPr lang="en-US" smtClean="0"/>
              <a:t>=1/pi</a:t>
            </a:r>
          </a:p>
        </p:txBody>
      </p:sp>
    </p:spTree>
    <p:extLst>
      <p:ext uri="{BB962C8B-B14F-4D97-AF65-F5344CB8AC3E}">
        <p14:creationId xmlns:p14="http://schemas.microsoft.com/office/powerpoint/2010/main" val="145684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Senóide retificada – cálculo de a</a:t>
            </a:r>
            <a:r>
              <a:rPr lang="en-US" baseline="-25000" smtClean="0"/>
              <a:t>k</a:t>
            </a:r>
          </a:p>
        </p:txBody>
      </p:sp>
      <p:sp>
        <p:nvSpPr>
          <p:cNvPr id="77829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Calculando no wxMaxima (lembre-se Vm=T=1):</a:t>
            </a:r>
          </a:p>
          <a:p>
            <a:pPr lvl="1"/>
            <a:r>
              <a:rPr lang="en-US" smtClean="0"/>
              <a:t>ak_: 2/T*Vm* integrate(sin(2*%pi*t/T)*cos(2*%pi*k/T*t),t,0,T/2);</a:t>
            </a:r>
          </a:p>
          <a:p>
            <a:pPr lvl="1"/>
            <a:r>
              <a:rPr lang="en-US" smtClean="0"/>
              <a:t>trigsimp(%);</a:t>
            </a:r>
          </a:p>
          <a:p>
            <a:pPr lvl="1"/>
            <a:r>
              <a:rPr lang="en-US" smtClean="0"/>
              <a:t>Resultado :</a:t>
            </a:r>
          </a:p>
          <a:p>
            <a:pPr lvl="1"/>
            <a:endParaRPr lang="en-US" smtClean="0"/>
          </a:p>
          <a:p>
            <a:pPr lvl="1"/>
            <a:r>
              <a:rPr lang="en-US" smtClean="0"/>
              <a:t>Para k = 1 -&gt; Resultado pela fórmula é invalido a integral deve ser avaliada em separado</a:t>
            </a:r>
          </a:p>
          <a:p>
            <a:pPr lvl="1"/>
            <a:r>
              <a:rPr lang="en-US" smtClean="0"/>
              <a:t>Para k = ímpar -&gt; a</a:t>
            </a:r>
            <a:r>
              <a:rPr lang="en-US" baseline="-25000" smtClean="0"/>
              <a:t>k</a:t>
            </a:r>
            <a:r>
              <a:rPr lang="en-US" smtClean="0"/>
              <a:t>=0</a:t>
            </a:r>
          </a:p>
          <a:p>
            <a:pPr lvl="1"/>
            <a:r>
              <a:rPr lang="en-US" smtClean="0"/>
              <a:t>Para k = par -&gt; </a:t>
            </a:r>
          </a:p>
          <a:p>
            <a:pPr lvl="1"/>
            <a:endParaRPr lang="en-US" smtClean="0"/>
          </a:p>
        </p:txBody>
      </p:sp>
      <p:graphicFrame>
        <p:nvGraphicFramePr>
          <p:cNvPr id="77826" name="Object 2"/>
          <p:cNvGraphicFramePr>
            <a:graphicFrameLocks noChangeAspect="1"/>
          </p:cNvGraphicFramePr>
          <p:nvPr/>
        </p:nvGraphicFramePr>
        <p:xfrm>
          <a:off x="2936881" y="3014663"/>
          <a:ext cx="2519363" cy="91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4" name="Equação" r:id="rId3" imgW="1079280" imgH="393480" progId="Equation.3">
                  <p:embed/>
                </p:oleObj>
              </mc:Choice>
              <mc:Fallback>
                <p:oleObj name="Equação" r:id="rId3" imgW="1079280" imgH="393480" progId="Equation.3">
                  <p:embed/>
                  <p:pic>
                    <p:nvPicPr>
                      <p:cNvPr id="778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6881" y="3014663"/>
                        <a:ext cx="2519363" cy="919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27" name="Object 3"/>
          <p:cNvGraphicFramePr>
            <a:graphicFrameLocks noChangeAspect="1"/>
          </p:cNvGraphicFramePr>
          <p:nvPr/>
        </p:nvGraphicFramePr>
        <p:xfrm>
          <a:off x="3584575" y="5516563"/>
          <a:ext cx="2073275" cy="91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5" name="Equação" r:id="rId5" imgW="888840" imgH="393480" progId="Equation.3">
                  <p:embed/>
                </p:oleObj>
              </mc:Choice>
              <mc:Fallback>
                <p:oleObj name="Equação" r:id="rId5" imgW="888840" imgH="393480" progId="Equation.3">
                  <p:embed/>
                  <p:pic>
                    <p:nvPicPr>
                      <p:cNvPr id="778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4575" y="5516563"/>
                        <a:ext cx="2073275" cy="919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687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Exercicios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Cosidere</a:t>
            </a:r>
            <a:r>
              <a:rPr lang="pt-BR" dirty="0" smtClean="0"/>
              <a:t> um pulso definido por f(t) = A 0&lt;t&lt;T, f(t) = 0 todos os outros instantes. Encontre F(s)</a:t>
            </a:r>
          </a:p>
          <a:p>
            <a:pPr lvl="1"/>
            <a:r>
              <a:rPr lang="pt-BR" dirty="0" smtClean="0"/>
              <a:t>Considere a soma das funções A(u(t)-u(t-T))</a:t>
            </a:r>
          </a:p>
          <a:p>
            <a:pPr lvl="1"/>
            <a:r>
              <a:rPr lang="pt-BR" dirty="0" smtClean="0"/>
              <a:t>Esta soma representa a função f(t). Logo : </a:t>
            </a:r>
          </a:p>
        </p:txBody>
      </p:sp>
      <p:graphicFrame>
        <p:nvGraphicFramePr>
          <p:cNvPr id="122884" name="Object 2"/>
          <p:cNvGraphicFramePr>
            <a:graphicFrameLocks noChangeAspect="1"/>
          </p:cNvGraphicFramePr>
          <p:nvPr/>
        </p:nvGraphicFramePr>
        <p:xfrm>
          <a:off x="2479678" y="3500438"/>
          <a:ext cx="4694238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1" name="Equation" r:id="rId3" imgW="1981080" imgH="393480" progId="Equation.3">
                  <p:embed/>
                </p:oleObj>
              </mc:Choice>
              <mc:Fallback>
                <p:oleObj name="Equation" r:id="rId3" imgW="1981080" imgH="3934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9678" y="3500438"/>
                        <a:ext cx="4694238" cy="931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Senóide retificada – cálculo de a</a:t>
            </a:r>
            <a:r>
              <a:rPr lang="en-US" baseline="-25000" smtClean="0"/>
              <a:t>1</a:t>
            </a:r>
          </a:p>
        </p:txBody>
      </p:sp>
      <p:sp>
        <p:nvSpPr>
          <p:cNvPr id="78852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Calculando no wxMaxima (lembre-se Vm=T=1):</a:t>
            </a:r>
          </a:p>
          <a:p>
            <a:pPr lvl="1"/>
            <a:r>
              <a:rPr lang="en-US" smtClean="0"/>
              <a:t>ak_: 2/T*Vm* integrate(sin(2*%pi*t/T)*cos(2*%pi*1/T*t),t,0,T/2);</a:t>
            </a:r>
          </a:p>
          <a:p>
            <a:pPr lvl="1"/>
            <a:r>
              <a:rPr lang="en-US" smtClean="0"/>
              <a:t>trigsimp(%);</a:t>
            </a:r>
          </a:p>
          <a:p>
            <a:pPr lvl="1"/>
            <a:r>
              <a:rPr lang="en-US" smtClean="0"/>
              <a:t>Resultado :</a:t>
            </a:r>
          </a:p>
          <a:p>
            <a:pPr lvl="1"/>
            <a:endParaRPr lang="en-US" smtClean="0"/>
          </a:p>
        </p:txBody>
      </p:sp>
      <p:graphicFrame>
        <p:nvGraphicFramePr>
          <p:cNvPr id="78850" name="Object 2"/>
          <p:cNvGraphicFramePr>
            <a:graphicFrameLocks noChangeAspect="1"/>
          </p:cNvGraphicFramePr>
          <p:nvPr/>
        </p:nvGraphicFramePr>
        <p:xfrm>
          <a:off x="2882900" y="3213105"/>
          <a:ext cx="91757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4" name="Equação" r:id="rId3" imgW="393480" imgH="215640" progId="Equation.3">
                  <p:embed/>
                </p:oleObj>
              </mc:Choice>
              <mc:Fallback>
                <p:oleObj name="Equação" r:id="rId3" imgW="393480" imgH="215640" progId="Equation.3">
                  <p:embed/>
                  <p:pic>
                    <p:nvPicPr>
                      <p:cNvPr id="788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2900" y="3213105"/>
                        <a:ext cx="917575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165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Senóide retificada – cálculo de b</a:t>
            </a:r>
            <a:r>
              <a:rPr lang="en-US" baseline="-25000" smtClean="0"/>
              <a:t>k</a:t>
            </a:r>
          </a:p>
        </p:txBody>
      </p:sp>
      <p:sp>
        <p:nvSpPr>
          <p:cNvPr id="79876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Calculando no wxMaxima (lembre-se Vm=T=1):</a:t>
            </a:r>
          </a:p>
          <a:p>
            <a:pPr lvl="1"/>
            <a:r>
              <a:rPr lang="en-US" smtClean="0"/>
              <a:t>ak_: 2/T*Vm* integrate(sin(2*%pi*t/T)*sin(2*%pi*k/T*t),t,0,T/2);</a:t>
            </a:r>
          </a:p>
          <a:p>
            <a:pPr lvl="1"/>
            <a:r>
              <a:rPr lang="en-US" smtClean="0"/>
              <a:t>trigsimp(%);</a:t>
            </a:r>
          </a:p>
          <a:p>
            <a:pPr lvl="1"/>
            <a:r>
              <a:rPr lang="en-US" smtClean="0"/>
              <a:t>Resultado :</a:t>
            </a:r>
          </a:p>
          <a:p>
            <a:pPr lvl="1"/>
            <a:endParaRPr lang="en-US" smtClean="0"/>
          </a:p>
          <a:p>
            <a:pPr lvl="1"/>
            <a:r>
              <a:rPr lang="en-US" smtClean="0"/>
              <a:t>Para k = 1 -&gt; Resultado pela fórmula é invalido a integral deve ser avaliada em separado</a:t>
            </a:r>
          </a:p>
          <a:p>
            <a:pPr lvl="1"/>
            <a:r>
              <a:rPr lang="en-US" smtClean="0"/>
              <a:t>Para demais valores de k -&gt; b</a:t>
            </a:r>
            <a:r>
              <a:rPr lang="en-US" baseline="-25000" smtClean="0"/>
              <a:t>k</a:t>
            </a:r>
            <a:r>
              <a:rPr lang="en-US" smtClean="0"/>
              <a:t>=0</a:t>
            </a:r>
          </a:p>
        </p:txBody>
      </p:sp>
      <p:graphicFrame>
        <p:nvGraphicFramePr>
          <p:cNvPr id="79874" name="Object 2"/>
          <p:cNvGraphicFramePr>
            <a:graphicFrameLocks noChangeAspect="1"/>
          </p:cNvGraphicFramePr>
          <p:nvPr/>
        </p:nvGraphicFramePr>
        <p:xfrm>
          <a:off x="3008314" y="3068638"/>
          <a:ext cx="2044700" cy="91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8" name="Equação" r:id="rId3" imgW="876240" imgH="393480" progId="Equation.3">
                  <p:embed/>
                </p:oleObj>
              </mc:Choice>
              <mc:Fallback>
                <p:oleObj name="Equação" r:id="rId3" imgW="876240" imgH="393480" progId="Equation.3">
                  <p:embed/>
                  <p:pic>
                    <p:nvPicPr>
                      <p:cNvPr id="7987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8314" y="3068638"/>
                        <a:ext cx="2044700" cy="919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633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Senóide retificada – cálculo de b</a:t>
            </a:r>
            <a:r>
              <a:rPr lang="en-US" baseline="-25000" smtClean="0"/>
              <a:t>1</a:t>
            </a:r>
          </a:p>
        </p:txBody>
      </p:sp>
      <p:sp>
        <p:nvSpPr>
          <p:cNvPr id="80900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Calculando no wxMaxima (lembre-se Vm=T=1):</a:t>
            </a:r>
          </a:p>
          <a:p>
            <a:pPr lvl="1"/>
            <a:r>
              <a:rPr lang="en-US" smtClean="0"/>
              <a:t>ak_: 2/T*Vm* integrate(sin(2*%pi*t/T)*sin(2*%pi*1/T*t),t,0,T/2);</a:t>
            </a:r>
          </a:p>
          <a:p>
            <a:pPr lvl="1"/>
            <a:r>
              <a:rPr lang="en-US" smtClean="0"/>
              <a:t>trigsimp(%);</a:t>
            </a:r>
          </a:p>
          <a:p>
            <a:pPr lvl="1"/>
            <a:r>
              <a:rPr lang="en-US" smtClean="0"/>
              <a:t>Resultado :</a:t>
            </a:r>
          </a:p>
          <a:p>
            <a:pPr lvl="1"/>
            <a:endParaRPr lang="en-US" smtClean="0"/>
          </a:p>
        </p:txBody>
      </p:sp>
      <p:graphicFrame>
        <p:nvGraphicFramePr>
          <p:cNvPr id="80898" name="Object 2"/>
          <p:cNvGraphicFramePr>
            <a:graphicFrameLocks noChangeAspect="1"/>
          </p:cNvGraphicFramePr>
          <p:nvPr/>
        </p:nvGraphicFramePr>
        <p:xfrm>
          <a:off x="2998788" y="3068638"/>
          <a:ext cx="946150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2" name="Equação" r:id="rId3" imgW="406080" imgH="393480" progId="Equation.3">
                  <p:embed/>
                </p:oleObj>
              </mc:Choice>
              <mc:Fallback>
                <p:oleObj name="Equação" r:id="rId3" imgW="406080" imgH="393480" progId="Equation.3">
                  <p:embed/>
                  <p:pic>
                    <p:nvPicPr>
                      <p:cNvPr id="8089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8788" y="3068638"/>
                        <a:ext cx="946150" cy="92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303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Senóide retificada – Repr.em série</a:t>
            </a:r>
            <a:endParaRPr lang="en-US" baseline="-25000" smtClean="0"/>
          </a:p>
        </p:txBody>
      </p:sp>
      <p:sp>
        <p:nvSpPr>
          <p:cNvPr id="81925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 representação em série fica então :</a:t>
            </a:r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Para representar a série com k variando de 1 ao infinito fazemos :</a:t>
            </a:r>
          </a:p>
          <a:p>
            <a:pPr lvl="1"/>
            <a:endParaRPr lang="en-US" smtClean="0"/>
          </a:p>
        </p:txBody>
      </p:sp>
      <p:graphicFrame>
        <p:nvGraphicFramePr>
          <p:cNvPr id="81922" name="Object 2"/>
          <p:cNvGraphicFramePr>
            <a:graphicFrameLocks noChangeAspect="1"/>
          </p:cNvGraphicFramePr>
          <p:nvPr/>
        </p:nvGraphicFramePr>
        <p:xfrm>
          <a:off x="631825" y="1844693"/>
          <a:ext cx="8369300" cy="1128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0" name="Equação" r:id="rId3" imgW="3593880" imgH="482400" progId="Equation.3">
                  <p:embed/>
                </p:oleObj>
              </mc:Choice>
              <mc:Fallback>
                <p:oleObj name="Equação" r:id="rId3" imgW="3593880" imgH="482400" progId="Equation.3">
                  <p:embed/>
                  <p:pic>
                    <p:nvPicPr>
                      <p:cNvPr id="8192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825" y="1844693"/>
                        <a:ext cx="8369300" cy="1128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23" name="Object 4"/>
          <p:cNvGraphicFramePr>
            <a:graphicFrameLocks noChangeAspect="1"/>
          </p:cNvGraphicFramePr>
          <p:nvPr/>
        </p:nvGraphicFramePr>
        <p:xfrm>
          <a:off x="468313" y="4292618"/>
          <a:ext cx="8693150" cy="1128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1" name="Equação" r:id="rId5" imgW="3733560" imgH="482400" progId="Equation.3">
                  <p:embed/>
                </p:oleObj>
              </mc:Choice>
              <mc:Fallback>
                <p:oleObj name="Equação" r:id="rId5" imgW="3733560" imgH="482400" progId="Equation.3">
                  <p:embed/>
                  <p:pic>
                    <p:nvPicPr>
                      <p:cNvPr id="8192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292618"/>
                        <a:ext cx="8693150" cy="1128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573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Senóide retificada – Repr.em série</a:t>
            </a:r>
            <a:endParaRPr lang="en-US" baseline="-25000" smtClean="0"/>
          </a:p>
        </p:txBody>
      </p:sp>
      <p:sp>
        <p:nvSpPr>
          <p:cNvPr id="82948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Para produzir o gráfico no wxMaxima da série :</a:t>
            </a:r>
          </a:p>
          <a:p>
            <a:endParaRPr lang="en-US" smtClean="0"/>
          </a:p>
          <a:p>
            <a:pPr lvl="1"/>
            <a:endParaRPr lang="en-US" smtClean="0"/>
          </a:p>
          <a:p>
            <a:pPr lvl="1"/>
            <a:r>
              <a:rPr lang="en-US" smtClean="0"/>
              <a:t>v_(kf,t):=1/%pi + 1/2*sin(2*%pi/T*t) +  					sum( 2/%pi*1/(1-(2*k)^2)* 							           cos(2*%pi/T*(2*k)*t), 									       k,1,kf)</a:t>
            </a:r>
          </a:p>
          <a:p>
            <a:pPr lvl="1"/>
            <a:r>
              <a:rPr lang="en-US" smtClean="0"/>
              <a:t>wxplot2d([v_(30,t)], [t,-2,2])</a:t>
            </a:r>
          </a:p>
          <a:p>
            <a:pPr lvl="1"/>
            <a:r>
              <a:rPr lang="en-US" i="1" smtClean="0"/>
              <a:t>Série com 30 termos válidos, Vm=1, portanto não incluido na função geradora no wxMaxima, gráfico mostrado no slide a seguir</a:t>
            </a:r>
          </a:p>
          <a:p>
            <a:endParaRPr lang="en-US" smtClean="0"/>
          </a:p>
          <a:p>
            <a:pPr lvl="1"/>
            <a:endParaRPr lang="en-US" smtClean="0"/>
          </a:p>
        </p:txBody>
      </p:sp>
      <p:graphicFrame>
        <p:nvGraphicFramePr>
          <p:cNvPr id="82946" name="Object 5"/>
          <p:cNvGraphicFramePr>
            <a:graphicFrameLocks noChangeAspect="1"/>
          </p:cNvGraphicFramePr>
          <p:nvPr/>
        </p:nvGraphicFramePr>
        <p:xfrm>
          <a:off x="652463" y="1724043"/>
          <a:ext cx="8693150" cy="1128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0" name="Equação" r:id="rId3" imgW="3733560" imgH="482400" progId="Equation.3">
                  <p:embed/>
                </p:oleObj>
              </mc:Choice>
              <mc:Fallback>
                <p:oleObj name="Equação" r:id="rId3" imgW="3733560" imgH="482400" progId="Equation.3">
                  <p:embed/>
                  <p:pic>
                    <p:nvPicPr>
                      <p:cNvPr id="8294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463" y="1724043"/>
                        <a:ext cx="8693150" cy="1128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444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Senóide retificada – Repr.em série</a:t>
            </a:r>
            <a:endParaRPr lang="en-US" baseline="-25000" smtClean="0"/>
          </a:p>
        </p:txBody>
      </p:sp>
      <p:sp>
        <p:nvSpPr>
          <p:cNvPr id="83972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O gráfico da série é mostrado a seguir :</a:t>
            </a:r>
          </a:p>
          <a:p>
            <a:endParaRPr lang="en-US" smtClean="0"/>
          </a:p>
          <a:p>
            <a:pPr lvl="1"/>
            <a:endParaRPr lang="en-US" smtClean="0"/>
          </a:p>
          <a:p>
            <a:pPr lvl="1"/>
            <a:r>
              <a:rPr lang="en-US" i="1" smtClean="0"/>
              <a:t>Série com 30 termos válidos</a:t>
            </a:r>
            <a:endParaRPr lang="en-US" smtClean="0"/>
          </a:p>
          <a:p>
            <a:pPr lvl="1"/>
            <a:endParaRPr lang="en-US" smtClean="0"/>
          </a:p>
        </p:txBody>
      </p:sp>
      <p:pic>
        <p:nvPicPr>
          <p:cNvPr id="8397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613" y="3379788"/>
            <a:ext cx="5256212" cy="315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3970" name="Object 5"/>
          <p:cNvGraphicFramePr>
            <a:graphicFrameLocks noChangeAspect="1"/>
          </p:cNvGraphicFramePr>
          <p:nvPr/>
        </p:nvGraphicFramePr>
        <p:xfrm>
          <a:off x="849323" y="1773238"/>
          <a:ext cx="7953375" cy="103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4" name="Equação" r:id="rId4" imgW="3416040" imgH="444240" progId="Equation.3">
                  <p:embed/>
                </p:oleObj>
              </mc:Choice>
              <mc:Fallback>
                <p:oleObj name="Equação" r:id="rId4" imgW="3416040" imgH="444240" progId="Equation.3">
                  <p:embed/>
                  <p:pic>
                    <p:nvPicPr>
                      <p:cNvPr id="8397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9323" y="1773238"/>
                        <a:ext cx="7953375" cy="1039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32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Senóide retificada – gráfico com animação</a:t>
            </a:r>
          </a:p>
        </p:txBody>
      </p:sp>
      <p:sp>
        <p:nvSpPr>
          <p:cNvPr id="165891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pt-BR" smtClean="0"/>
              <a:t> with_slider(k,makelist(n,n,1,10),</a:t>
            </a:r>
          </a:p>
          <a:p>
            <a:pPr lvl="1">
              <a:buFontTx/>
              <a:buNone/>
            </a:pPr>
            <a:r>
              <a:rPr lang="pt-BR" smtClean="0"/>
              <a:t>      		[abs(sin(2*%pi*t),v_(k,t)],</a:t>
            </a:r>
          </a:p>
          <a:p>
            <a:pPr lvl="1">
              <a:buFontTx/>
              <a:buNone/>
            </a:pPr>
            <a:r>
              <a:rPr lang="pt-BR" smtClean="0"/>
              <a:t>				[t,-2,2],</a:t>
            </a:r>
          </a:p>
          <a:p>
            <a:pPr lvl="1">
              <a:buFontTx/>
              <a:buNone/>
            </a:pPr>
            <a:r>
              <a:rPr lang="pt-BR" smtClean="0"/>
              <a:t>				[y,-0.2,1.1],</a:t>
            </a:r>
          </a:p>
          <a:p>
            <a:pPr lvl="1">
              <a:buFontTx/>
              <a:buNone/>
            </a:pPr>
            <a:r>
              <a:rPr lang="pt-BR" smtClean="0"/>
              <a:t>				[legend,””])</a:t>
            </a:r>
          </a:p>
        </p:txBody>
      </p:sp>
      <p:pic>
        <p:nvPicPr>
          <p:cNvPr id="16589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38" y="3789363"/>
            <a:ext cx="4762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589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3789363"/>
            <a:ext cx="4762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62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4" name="Picture 2" descr="16_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1339850"/>
            <a:ext cx="9805987" cy="336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915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Onda Triangular</a:t>
            </a:r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317314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Neste caso :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93691" y="855663"/>
            <a:ext cx="9340850" cy="5381625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dirty="0" err="1" smtClean="0"/>
              <a:t>Preparação</a:t>
            </a:r>
            <a:r>
              <a:rPr lang="en-US" dirty="0" smtClean="0"/>
              <a:t> do </a:t>
            </a:r>
            <a:r>
              <a:rPr lang="en-US" dirty="0" err="1" smtClean="0"/>
              <a:t>ambiente</a:t>
            </a:r>
            <a:r>
              <a:rPr lang="en-US" dirty="0" smtClean="0"/>
              <a:t>:</a:t>
            </a:r>
          </a:p>
          <a:p>
            <a:pPr lvl="1">
              <a:defRPr/>
            </a:pPr>
            <a:r>
              <a:rPr lang="en-US" dirty="0" smtClean="0"/>
              <a:t>kill(all);Vm:1;T:1;</a:t>
            </a:r>
          </a:p>
          <a:p>
            <a:pPr>
              <a:defRPr/>
            </a:pPr>
            <a:r>
              <a:rPr lang="en-US" dirty="0" smtClean="0"/>
              <a:t>a0</a:t>
            </a:r>
          </a:p>
          <a:p>
            <a:pPr lvl="1">
              <a:defRPr/>
            </a:pPr>
            <a:r>
              <a:rPr lang="en-US" dirty="0" smtClean="0"/>
              <a:t>a0:1/T*integrate(</a:t>
            </a:r>
            <a:r>
              <a:rPr lang="en-US" dirty="0" err="1" smtClean="0"/>
              <a:t>Vm</a:t>
            </a:r>
            <a:r>
              <a:rPr lang="en-US" dirty="0" smtClean="0"/>
              <a:t>/T*t,t,0,T);</a:t>
            </a:r>
          </a:p>
          <a:p>
            <a:pPr lvl="1">
              <a:defRPr/>
            </a:pPr>
            <a:r>
              <a:rPr lang="en-US" dirty="0" err="1" smtClean="0"/>
              <a:t>Resultado</a:t>
            </a:r>
            <a:r>
              <a:rPr lang="en-US" dirty="0" smtClean="0"/>
              <a:t> : a</a:t>
            </a:r>
            <a:r>
              <a:rPr lang="en-US" baseline="-25000" dirty="0" smtClean="0"/>
              <a:t>0</a:t>
            </a:r>
            <a:r>
              <a:rPr lang="en-US" dirty="0" smtClean="0"/>
              <a:t>=1/2</a:t>
            </a:r>
          </a:p>
          <a:p>
            <a:pPr>
              <a:defRPr/>
            </a:pPr>
            <a:r>
              <a:rPr lang="en-US" dirty="0" err="1" smtClean="0"/>
              <a:t>ak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declare(</a:t>
            </a:r>
            <a:r>
              <a:rPr lang="en-US" dirty="0" err="1" smtClean="0"/>
              <a:t>k,integer</a:t>
            </a:r>
            <a:r>
              <a:rPr lang="en-US" dirty="0" smtClean="0"/>
              <a:t>);</a:t>
            </a:r>
          </a:p>
          <a:p>
            <a:pPr lvl="1">
              <a:defRPr/>
            </a:pPr>
            <a:r>
              <a:rPr lang="en-US" dirty="0" smtClean="0"/>
              <a:t>ak:2/T*integrate(</a:t>
            </a:r>
            <a:r>
              <a:rPr lang="en-US" dirty="0" err="1" smtClean="0"/>
              <a:t>Vm</a:t>
            </a:r>
            <a:r>
              <a:rPr lang="en-US" dirty="0" smtClean="0"/>
              <a:t>/T*t*</a:t>
            </a:r>
            <a:r>
              <a:rPr lang="en-US" dirty="0" err="1" smtClean="0"/>
              <a:t>cos</a:t>
            </a:r>
            <a:r>
              <a:rPr lang="en-US" dirty="0" smtClean="0"/>
              <a:t>(2*%pi*k*t),t,0,T);</a:t>
            </a:r>
          </a:p>
          <a:p>
            <a:pPr lvl="1">
              <a:defRPr/>
            </a:pPr>
            <a:r>
              <a:rPr lang="en-US" dirty="0" err="1" smtClean="0"/>
              <a:t>Resultado</a:t>
            </a:r>
            <a:r>
              <a:rPr lang="en-US" dirty="0" smtClean="0"/>
              <a:t> : </a:t>
            </a:r>
            <a:r>
              <a:rPr lang="en-US" dirty="0" err="1" smtClean="0"/>
              <a:t>a</a:t>
            </a:r>
            <a:r>
              <a:rPr lang="en-US" baseline="-25000" dirty="0" err="1" smtClean="0"/>
              <a:t>k</a:t>
            </a:r>
            <a:r>
              <a:rPr lang="en-US" dirty="0" smtClean="0"/>
              <a:t>=0 para </a:t>
            </a:r>
            <a:r>
              <a:rPr lang="en-US" dirty="0" err="1" smtClean="0"/>
              <a:t>todo</a:t>
            </a:r>
            <a:r>
              <a:rPr lang="en-US" dirty="0" smtClean="0"/>
              <a:t> k</a:t>
            </a:r>
          </a:p>
          <a:p>
            <a:pPr>
              <a:defRPr/>
            </a:pPr>
            <a:r>
              <a:rPr lang="en-US" dirty="0" err="1" smtClean="0"/>
              <a:t>bk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declare(</a:t>
            </a:r>
            <a:r>
              <a:rPr lang="en-US" dirty="0" err="1" smtClean="0"/>
              <a:t>k,integer</a:t>
            </a:r>
            <a:r>
              <a:rPr lang="en-US" dirty="0" smtClean="0"/>
              <a:t>);</a:t>
            </a:r>
          </a:p>
          <a:p>
            <a:pPr lvl="1">
              <a:defRPr/>
            </a:pPr>
            <a:r>
              <a:rPr lang="en-US" dirty="0" smtClean="0"/>
              <a:t>bk:2/T*integrate(</a:t>
            </a:r>
            <a:r>
              <a:rPr lang="en-US" dirty="0" err="1" smtClean="0"/>
              <a:t>Vm</a:t>
            </a:r>
            <a:r>
              <a:rPr lang="en-US" dirty="0" smtClean="0"/>
              <a:t>/T*t*sin(2*%pi*k*t),t,0,T);</a:t>
            </a:r>
          </a:p>
          <a:p>
            <a:pPr lvl="1">
              <a:defRPr/>
            </a:pPr>
            <a:r>
              <a:rPr lang="en-US" dirty="0" err="1" smtClean="0"/>
              <a:t>Resultado</a:t>
            </a:r>
            <a:r>
              <a:rPr lang="en-US" dirty="0" smtClean="0"/>
              <a:t> : </a:t>
            </a:r>
            <a:endParaRPr lang="en-US" dirty="0"/>
          </a:p>
        </p:txBody>
      </p:sp>
      <p:graphicFrame>
        <p:nvGraphicFramePr>
          <p:cNvPr id="84994" name="Object 2"/>
          <p:cNvGraphicFramePr>
            <a:graphicFrameLocks noChangeAspect="1"/>
          </p:cNvGraphicFramePr>
          <p:nvPr/>
        </p:nvGraphicFramePr>
        <p:xfrm>
          <a:off x="2720975" y="5543550"/>
          <a:ext cx="12954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78" name="Equação" r:id="rId3" imgW="609480" imgH="393480" progId="Equation.3">
                  <p:embed/>
                </p:oleObj>
              </mc:Choice>
              <mc:Fallback>
                <p:oleObj name="Equação" r:id="rId3" imgW="609480" imgH="393480" progId="Equation.3">
                  <p:embed/>
                  <p:pic>
                    <p:nvPicPr>
                      <p:cNvPr id="8499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0975" y="5543550"/>
                        <a:ext cx="12954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414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série então fica :</a:t>
            </a:r>
          </a:p>
        </p:txBody>
      </p:sp>
      <p:sp>
        <p:nvSpPr>
          <p:cNvPr id="86020" name="Espaço Reservado para Conteúdo 2"/>
          <p:cNvSpPr>
            <a:spLocks noGrp="1"/>
          </p:cNvSpPr>
          <p:nvPr>
            <p:ph idx="1"/>
          </p:nvPr>
        </p:nvSpPr>
        <p:spPr>
          <a:xfrm>
            <a:off x="128591" y="1196983"/>
            <a:ext cx="9505950" cy="5381625"/>
          </a:xfrm>
        </p:spPr>
        <p:txBody>
          <a:bodyPr/>
          <a:lstStyle/>
          <a:p>
            <a:endParaRPr lang="en-US" smtClean="0"/>
          </a:p>
          <a:p>
            <a:r>
              <a:rPr lang="en-US" smtClean="0"/>
              <a:t>No wxMaxima :</a:t>
            </a:r>
          </a:p>
          <a:p>
            <a:pPr lvl="1"/>
            <a:r>
              <a:rPr lang="en-US" smtClean="0"/>
              <a:t>v(kf,t):=1/2 – sum(sin(2*%pi*k*t)/(%pi*k),k,1,kf);</a:t>
            </a:r>
          </a:p>
          <a:p>
            <a:pPr lvl="1"/>
            <a:r>
              <a:rPr lang="en-US" smtClean="0"/>
              <a:t>wxplot2d(v(30,t),[t,-2,2]);</a:t>
            </a:r>
          </a:p>
        </p:txBody>
      </p:sp>
      <p:pic>
        <p:nvPicPr>
          <p:cNvPr id="860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538" y="3500456"/>
            <a:ext cx="5040312" cy="302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6018" name="Object 3"/>
          <p:cNvGraphicFramePr>
            <a:graphicFrameLocks noChangeAspect="1"/>
          </p:cNvGraphicFramePr>
          <p:nvPr/>
        </p:nvGraphicFramePr>
        <p:xfrm>
          <a:off x="3440113" y="981075"/>
          <a:ext cx="2846387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2" name="Equação" r:id="rId4" imgW="1422360" imgH="431640" progId="Equation.3">
                  <p:embed/>
                </p:oleObj>
              </mc:Choice>
              <mc:Fallback>
                <p:oleObj name="Equação" r:id="rId4" imgW="1422360" imgH="431640" progId="Equation.3">
                  <p:embed/>
                  <p:pic>
                    <p:nvPicPr>
                      <p:cNvPr id="8601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0113" y="981075"/>
                        <a:ext cx="2846387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09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THEME_BG_IMAGE" val=""/>
  <p:tag name="MMPROD_10012PHOTO" val=""/>
  <p:tag name="MMPROD_10012LOGO" val=""/>
  <p:tag name="MMPROD_TAG_VCONFIG" val="PD94bWwgdmVyc2lvbj0iMS4wIiBlbmNvZGluZz0iVVRGLTgiPz4NCjxjb25maWd1cmF0aW9uPg0KCTxjb2xvcnM+DQoJCTx1aWNvbG9yIG5hbWU9InByaW1hcnkiIHZhbHVlPSIweDZGODQ4OCIvPg0KCQk8dWljb2xvciBuYW1lPSJnbG93IiB2YWx1ZT0iMHgzNUQzMzQiLz4NCgkJPHVpY29sb3IgbmFtZT0idGV4dCIgdmFsdWU9IjB4RkZGRkZGIi8+DQoJCTx1aWNvbG9yIG5hbWU9ImxpZ2h0IiB2YWx1ZT0iMHg0RTVENjAiLz4NCgkJPHVpY29sb3IgbmFtZT0ic2hhZG93IiB2YWx1ZT0iMHgwMDAwMDAiLz4NCgkJPHVpY29sb3IgbmFtZT0iYmFja2dyb3VuZCIgdmFsdWU9IjB4NzI3OTcxIi8+DQoJPC9jb2xvcnM+DQoJPGxheW91dD4NCgkJPHVpc2hvdyBuYW1lPSJwcmVzZW50YXRpb250aXRsZSIgdmFsdWU9InRydWUiLz4NCgkJPHVpc2hvdyBuYW1lPSJwcmVzZW50ZXJwaG90byIgdmFsdWU9InRydWUiLz4NCgkJPHVpc2hvdyBuYW1lPSJwcmVzZW50ZXJuYW1lIiB2YWx1ZT0idHJ1ZSIvPg0KCQk8dWlzaG93IG5hbWU9InByZXNlbnRlcnRpdGxlIiB2YWx1ZT0idHJ1ZSIvPg0KCQk8dWlzaG93IG5hbWU9InByZXNlbnRlcmVtYWlsIiB2YWx1ZT0idHJ1ZSIvPg0KCQk8dWlzaG93IG5hbWU9InByZXNlbnRlcmJpbyIgdmFsdWU9InRydWUiLz4NCgkJPHVpc2hvdyBuYW1lPSJjb21wYW55bG9nbyIgdmFsdWU9InRydWUiLz4NCgkJPHVpc2hvdyBuYW1lPSJzaWRlYmFyIiB2YWx1ZT0idHJ1ZSIvPg0KCQk8dWlzaG93IG5hbWU9Im91dGxpbmUiIHZhbHVlPSJ0cnVlIi8+DQoJCTx1aXNob3cgbmFtZT0idGh1bWJuYWlsIiB2YWx1ZT0idHJ1ZSIvPg0KCQk8dWlzaG93IG5hbWU9Im5vdGVzIiB2YWx1ZT0idHJ1ZSIvPg0KCQk8dWlzaG93IG5hbWU9InNlYXJjaCIgdmFsdWU9InRydWUiLz4NCgkJPHVpc2hvdyBuYW1lPSJhdHRhY2htZW50cyIgdmFsdWU9InRydWUiLz4NCgkJPHVpc2hvdyBuYW1lPSJ1dGlscyIgdmFsdWU9InRydWUiLz4NCgkJPHVpc2hvdyBuYW1lPSJ2b2x1bWUiIHZhbHVlPSJ0cnVlIi8+DQoJCTx1aXNob3cgbmFtZT0icGxheWJhciIgdmFsdWU9InRydWUiLz4NCgkJPHVpc2hvdyBuYW1lPSJ0YWxraW5naGVhZCIgdmFsdWU9InRydWUiLz4NCgkJPHVpc2hvdyBuYW1lPSJzaWRlYmFyb25yaWdodCIgdmFsdWU9InRydWUiLz4NCgkJPHVpc2hvdyBuYW1lPSJ2aWV3Y2hhbmdlIiB2YWx1ZT0idHJ1ZSIvPg0KCQk8dWlzaG93IG5hbWU9ImluaXRpYWxkaXNwbGF5bW9kZWlzbm9ybWFsIiB2YWx1ZT0idHJ1ZSIvPg0KCQk8dWlyZXBsYWNlIG5hbWU9ImxvZ28iIHZhbHVlPSIiLz4NCgkJPHVpcmVwbGFjZSBuYW1lPSJiZ2ltYWdlIiB2YWx1ZT0iIi8+DQoJCTx1aXJlcGxhY2UgbmFtZT0iaW5pdGlhbHRhYiIgdmFsdWU9Im91dGxpbmUiLz4NCgk8L2xheW91dD4NCgk8bGFuZ3VhZ2UgaWQ9ImVuIj4NCgkJPCEtLSBmb3JtYXQgZm9yIHVpZm9udCB2YWx1ZSBpcyAiZm9udCxzaXplLGlzYm9sZCxpc2l0YWxpYyxpc3NoYWRvd2VkIiAtLT4NCgkJPHVpZm9udCBuYW1lPSJGT05UX1FVSVpaSU5HIiB2YWx1ZT0iVmVyZGFuYSw5LGZhbHNlLGZhbHNlLGZhbHNlIi8+DQoJCTx1aWZvbnQgbmFtZT0iRk9OVF9TQ1JVQlNUQVRVUyIgdmFsdWU9IlZlcmRhbmEsOSx0cnVlLGZhbHNlLHRydWUiLz4NCgkJPHVpZm9udCBuYW1lPSJGT05UX1NDUlVCVElNRSIgdmFsdWU9IlZlcmRhbmEsOSxmYWxzZSxmYWxzZSx0cnVlIi8+DQoJCTx1aWZvbnQgbmFtZT0iRk9OVF9FTEFQU0VEVElNRSIgdmFsdWU9IlZlcmRhbmEsOSx0cnVlLGZhbHNlLHRydWUiLz4NCgkJPHVpZm9udCBuYW1lPSJGT05UX1VUSUxTTUVOVSIgdmFsdWU9IlZlcmRhbmEsOSx0cnVlLGZhbHNlLGZhbHNlIi8+DQoJCTx1aWZvbnQgbmFtZT0iRk9OVF9UQUJTIiB2YWx1ZT0iVmVyZGFuYSw5LHRydWUsZmFsc2UsdHJ1ZSIvPg0KCQk8dWlmb250IG5hbWU9IkZPTlRfUFJFU0VOVEFUSU9OTkFNRSIgdmFsdWU9IlZlcmRhbmEsMTUsZmFsc2UsZmFsc2UsdHJ1ZSIvPg0KCQk8dWlmb250IG5hbWU9IkZPTlRfUFJFU0VOVEVSTkFNRSIgdmFsdWU9IlZlcmRhbmEsMTUsZmFsc2UsZmFsc2UsdHJ1ZSIvPg0KCQk8dWlmb250IG5hbWU9IkZPTlRfUFJFU0VOVEVSVElUTEUiIHZhbHVlPSJWZXJkYW5hLDExLHRydWUsZmFsc2UsdHJ1ZSIvPg0KCQk8dWlmb250IG5hbWU9IkZPTlRfQklPQlROIiB2YWx1ZT0iVmVyZGFuYSw5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+DQoJCTx1aWZvbnQgbmFtZT0iRk9OVF9USFVNQiIgdmFsdWU9IlZlcmRhbmEsOSxmYWxzZSxmYWxzZSx0cnVlIi8+DQoJCTx1aWZvbnQgbmFtZT0iRk9OVF9CSU9XSU4iIHZhbHVlPSJWZXJkYW5hLDExLGZhbHNlLGZhbHNlLGZhbHNlIi8+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SB1aXRleHQgLS0+DQoJCTwhLS0gc3Vic3RpdHV0aW9uOiAlbiA9PSBzbGlkZSBudW1iZXIgLS0+DQoJCTx1aXRleHQgbmFtZT0iVU5OQU1FRFNMSURFVElUTEUiIHZhbHVlPSJTbGlkZSAlbiIvPg0KCQk8IS0tIHN1YnN0aXR1dGlvbjogJW4gPT0gc2xpZGUgbnVtYmVyIC0tPg0KCQk8IS0tIHN1YnN0aXR1dGlvbjogJXQgPT0gdG90YWwgc2xpZGUgY291bnQgLS0+DQoJCTx1aXRleHQgbmFtZT0iU0NSVUJCQVJTVEFUVVNfU0xJREVJTkZPIiB2YWx1ZT0iU2xpZGUgJW4gLyAldCB8ICIvPg0KCQk8dWl0ZXh0IG5hbWU9IlNDUlVCQkFSU1RBVFVTX1NUT1BQRUQiIHZhbHVlPSJTdG9wcGVkIi8+DQoJCTx1aXRleHQgbmFtZT0iU0NSVUJCQVJTVEFUVVNfUExBWUlORyIgdmFsdWU9IlBsYXlpbmciLz4NCgkJPHVpdGV4dCBuYW1lPSJTQ1JVQkJBUlNUQVRVU19OT0FVRElPIiB2YWx1ZT0iTm8gQXVkaW8iLz4NCgkJPHVpdGV4dCBuYW1lPSJTQ1JVQkJBUlNUQVRVU19MT0FESU5HIiB2YWx1ZT0iTG9hZGluZyIvPg0KCQk8dWl0ZXh0IG5hbWU9IlNDUlVCQkFSU1RBVFVTX0JVRkZFUklORyIgdmFsdWU9IkJ1ZmZlcmluZyIvPg0KCQk8dWl0ZXh0IG5hbWU9IlNDUlVCQkFSU1RBVFVTX1FVRVNUSU9OIiB2YWx1ZT0iQW5zd2VyIFF1ZXN0aW9uIi8+DQoJCTx1aXRleHQgbmFtZT0iU0NSVUJCQVJTVEFUVVNfUkVWSUVXUVVJWiIgdmFsdWU9IlJldmlld2luZyBRdWl6Ii8+DQoJCTwhLS0gc3Vic3RpdHV0aW9uOiAlbSA9PSBtaW51dGVzIHJlbWFpbmluZyAtLT4NCgkJPCEtLSBzdWJzdGl0dXRpb246ICVzID09IHNlY29uZHMgcmVtYWluaW5nIC0tPg0KCQk8dWl0ZXh0IG5hbWU9IkVMQVBTRUQiIHZhbHVlPSIlbSBNaW51dGVzICVzIFNlY29uZHMgUmVtYWluaW5nIi8+DQoJCTx1aXRleHQgbmFtZT0iTk9URk9VTkQiIHZhbHVlPSJOb3RoaW5nIEZvdW5kIi8+DQoJCTx1aXRleHQgbmFtZT0iQVRUQUNITUVOVFMiIHZhbHVlPSJBdHRhY2htZW50cyIvPg0KCQk8IS0tIHN1YnN0aXR1dGlvbjogJXAgPT0gY3VycmVudCBzcGVha2VyJ3MgdGl0bGUgLS0+DQoJCTx1aXRleHQgbmFtZT0iQklPV0lOX1RJVExFIiB2YWx1ZT0iQmlvOiAlcCIvPg0KCQk8dWl0ZXh0IG5hbWU9IkJJT0JUTl9USVRMRSIgdmFsdWU9IkJpbyIvPg0KCQk8dWl0ZXh0IG5hbWU9IkRJVklERVJCVE5fVElUTEUiIHZhbHVlPSJ8Ii8+DQoJCTx1aXRleHQgbmFtZT0iQ09OVEFDVEJUTl9USVRMRSIgdmFsdWU9IkNvbnRhY3QiLz4NCgkJPHVpdGV4dCBuYW1lPSJUQUJfT1VUTElORSIgdmFsdWU9Ik91dGxpbmUiLz4NCgkJPHVpdGV4dCBuYW1lPSJUQUJfVEhVTUIiIHZhbHVlPSJUaHVtYiIvPg0KCQk8dWl0ZXh0IG5hbWU9IlRBQl9OT1RFUyIgdmFsdWU9Ik5vdGVzIi8+DQoJCTx1aXRleHQgbmFtZT0iVEFCX1NFQVJDSCIgdmFsdWU9IlNlYXJjaCIvPg0KCQk8dWl0ZXh0IG5hbWU9IlNMSURFX0hFQURJTkciIHZhbHVlPSJTbGlkZSBUaXRsZSIvPg0KCQk8dWl0ZXh0IG5hbWU9IkRVUkFUSU9OX0hFQURJTkciIHZhbHVlPSJEdXJhdGlvbiIvPg0KCQk8dWl0ZXh0IG5hbWU9IlNFQVJDSF9IRUFESU5HIiB2YWx1ZT0iU2VhcmNoIGZvciB0ZXh0OiIvPg0KCQk8dWl0ZXh0IG5hbWU9IlRIVU1CX0hFQURJTkciIHZhbHVlPSJTbGlkZSIvPg0KCQk8dWl0ZXh0IG5hbWU9IlRIVU1CX0lORk8iIHZhbHVlPSJTbGlkZSBUaXRsZS9EdXJhdGlvbiIvPg0KCQk8dWl0ZXh0IG5hbWU9IkFUVEFDSE5BTUVfSEVBRElORyIgdmFsdWU9IkZpbGUgTmFtZSIvPg0KCQk8dWl0ZXh0IG5hbWU9IkFUVEFDSFNJWkVfSEVBRElORyIgdmFsdWU9IlNpemUiLz4NCgkJPHVpdGV4dCBuYW1lPSJTTElERV9OT1RFUyIgdmFsdWU9IlNsaWRlIE5vdGVzIi8+DQoJCTwhLS0gc3Vic3RpdHV0aW9uOiAlcCA9PSBwcmVzZW50YXRpb24gdGl0bGUgLS0+DQoJCTwhLS0gc3Vic3RpdHV0aW9uOiAlcyA9PSBzbGlkZSB0aXRsZSAtLT4NCgkJPCEtLSBzdWJzdGl0dXRpb246ICVuID09IHNsaWRlIG51bWJlciAtLT4NCgkJPHVpdGV4dCBuYW1lPSJCT09LTUFSSyIgdmFsdWU9Ik1hY3JvbWVkaWEgQnJlZXplIC0gJXAiLz4NCgkJPCEtLSBzdWJzdGl0dXRpb246ICVwID09IHByZXNlbnRhdGlvbiB0aXRsZSAtLT4NCgkJPCEtLSBzdWJzdGl0dXRpb246ICVzID09IHNsaWRlIHRpdGxlIC0tPg0KCQk8IS0tIHN1YnN0aXR1dGlvbjogJW4gPT0gc2xpZGUgbnVtYmVyIC0tPg0KCQk8dWl0ZXh0IG5hbWU9IkJPT0tNQVJLU0xJREUiIHZhbHVlPSJNYWNyb21lZGlhIEJyZWV6ZSAtICVwICVzIi8+DQoJCTx1aXRleHQgbmFtZT0iU0hPV1NJREVCQVIiIHZhbHVlPSJTaG93IHNpZGViYXIgdG8gcGFydGljaXBhbnRzIi8+DQoJPC9sYW5ndWFnZT4NCgk8bGFuZ3VhZ2UgaWQ9ImRlIj4NCgkJPCEtLSBmb3JtYXQgZm9yIHVpZm9udCB2YWx1ZSBpcyAiZm9udCxzaXplLGlzYm9sZCxpc2l0YWxpYyxpc3NoYWRvd2VkIiAtLT4NCgkJPHVpZm9udCBuYW1lPSJGT05UX1FVSVpaSU5HIiB2YWx1ZT0iVmVyZGFuYSw5LGZhbHNlLGZhbHNlLGZhbHNlIi8+DQoJCTx1aWZvbnQgbmFtZT0iRk9OVF9TQ1JVQlNUQVRVUyIgdmFsdWU9IlZlcmRhbmEsOSx0cnVlLGZhbHNlLHRydWUiLz4NCgkJPHVpZm9udCBuYW1lPSJGT05UX1NDUlVCVElNRSIgdmFsdWU9IlZlcmRhbmEsOSxmYWxzZSxmYWxzZSx0cnVlIi8+DQoJCTx1aWZvbnQgbmFtZT0iRk9OVF9FTEFQU0VEVElNRSIgdmFsdWU9IlZlcmRhbmEsOSx0cnVlLGZhbHNlLHRydWUiLz4NCgkJPHVpZm9udCBuYW1lPSJGT05UX1VUSUxTTUVOVSIgdmFsdWU9IlZlcmRhbmEsOSx0cnVlLGZhbHNlLGZhbHNlIi8+DQoJCTx1aWZvbnQgbmFtZT0iRk9OVF9UQUJTIiB2YWx1ZT0iVmVyZGFuYSw5LHRydWUsZmFsc2UsdHJ1ZSIvPg0KCQk8dWlmb250IG5hbWU9IkZPTlRfUFJFU0VOVEFUSU9OTkFNRSIgdmFsdWU9IlZlcmRhbmEsMTUsZmFsc2UsZmFsc2UsdHJ1ZSIvPg0KCQk8dWlmb250IG5hbWU9IkZPTlRfUFJFU0VOVEVSTkFNRSIgdmFsdWU9IlZlcmRhbmEsMTUsZmFsc2UsZmFsc2UsdHJ1ZSIvPg0KCQk8dWlmb250IG5hbWU9IkZPTlRfUFJFU0VOVEVSVElUTEUiIHZhbHVlPSJWZXJkYW5hLDExLHRydWUsZmFsc2UsdHJ1ZSIvPg0KCQk8dWlmb250IG5hbWU9IkZPTlRfQklPQlROIiB2YWx1ZT0iVmVyZGFuYSw5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+DQoJCTx1aWZvbnQgbmFtZT0iRk9OVF9USFVNQiIgdmFsdWU9IlZlcmRhbmEsOSxmYWxzZSxmYWxzZSx0cnVlIi8+DQoJCTx1aWZvbnQgbmFtZT0iRk9OVF9CSU9XSU4iIHZhbHVlPSJWZXJkYW5hLDExLGZhbHNlLGZhbHNlLGZhbHNlIi8+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SB1aXRleHQgLS0+DQoJCTwhLS0gc3Vic3RpdHV0aW9uOiAlbiA9PSBzbGlkZSBudW1iZXIgLS0+DQoJCTx1aXRleHQgbmFtZT0iVU5OQU1FRFNMSURFVElUTEUiIHZhbHVlPSJGb2xpZSAlbiIvPg0KCQk8IS0tIHN1YnN0aXR1dGlvbjogJW4gPT0gc2xpZGUgbnVtYmVyIC0tPg0KCQk8IS0tIHN1YnN0aXR1dGlvbjogJXQgPT0gdG90YWwgc2xpZGUgY291bnQgLS0+DQoJCTx1aXRleHQgbmFtZT0iU0NSVUJCQVJTVEFUVVNfU0xJREVJTkZPIiB2YWx1ZT0iRm9saWUgJW4gLyAldCB8ICIvPg0KCQk8dWl0ZXh0IG5hbWU9IlNDUlVCQkFSU1RBVFVTX1NUT1BQRUQiIHZhbHVlPSJCZWVuZGV0Ii8+DQoJCTx1aXRleHQgbmFtZT0iU0NSVUJCQVJTVEFUVVNfUExBWUlORyIgdmFsdWU9IldpZWRlcmdhYmUiLz4NCgkJPHVpdGV4dCBuYW1lPSJTQ1JVQkJBUlNUQVRVU19OT0FVRElPIiB2YWx1ZT0iS2VpbiBBdWRpbyIvPg0KCQk8dWl0ZXh0IG5hbWU9IlNDUlVCQkFSU1RBVFVTX0xPQURJTkciIHZhbHVlPSJMYWRlbiIvPg0KCQk8dWl0ZXh0IG5hbWU9IlNDUlVCQkFSU1RBVFVTX0JVRkZFUklORyIgdmFsdWU9IlB1ZmZlcm4iLz4NCgkJPHVpdGV4dCBuYW1lPSJTQ1JVQkJBUlNUQVRVU19RVUVTVElPTiIgdmFsdWU9IkZyYWdlIGJlYW50d29ydGVuIi8+DQoJCTx1aXRleHQgbmFtZT0iU0NSVUJCQVJTVEFUVVNfUkVWSUVXUVVJWiIgdmFsdWU9Ik5vY2htYWxzIGR1cmNoc2VoZW4iLz4NCgkJPCEtLSBzdWJzdGl0dXRpb246ICVtID09IG1pbnV0ZXMgcmVtYWluaW5nIC0tPg0KCQk8IS0tIHN1YnN0aXR1dGlvbjogJXMgPT0gc2Vjb25kcyByZW1haW5pbmcgLS0+DQoJCTx1aXRleHQgbmFtZT0iRUxBUFNFRCIgdmFsdWU9IlJlc3RkYXVlcjogJW0gTWludXRlbiAlcyBTZWt1bmRlbiIvPg0KCQk8dWl0ZXh0IG5hbWU9Ik5PVEZPVU5EIiB2YWx1ZT0iTmljaHRzIGdlZnVuZGVuIi8+DQoJCTx1aXRleHQgbmFtZT0iQVRUQUNITUVOVFMiIHZhbHVlPSJBbmxhZ2VuIi8+DQoJCTwhLS0gc3Vic3RpdHV0aW9uOiAlcCA9PSBjdXJyZW50IHNwZWFrZXIncyB0aXRsZSAtLT4NCgkJPHVpdGV4dCBuYW1lPSJCSU9XSU5fVElUTEUiIHZhbHVlPSJTcHJlY2hlcjogJXAiLz4NCgkJPHVpdGV4dCBuYW1lPSJCSU9CVE5fVElUTEUiIHZhbHVlPSJTcHJlY2hlciIvPg0KCQk8dWl0ZXh0IG5hbWU9IkRJVklERVJCVE5fVElUTEUiIHZhbHVlPSJ8Ii8+DQoJCTx1aXRleHQgbmFtZT0iQ09OVEFDVEJUTl9USVRMRSIgdmFsdWU9IktvbnRha3QiLz4NCgkJPHVpdGV4dCBuYW1lPSJUQUJfT1VUTElORSIgdmFsdWU9IlN0cnVrdHVyIi8+DQoJCTx1aXRleHQgbmFtZT0iVEFCX1RIVU1CIiB2YWx1ZT0iTWluaWF0dXIiLz4NCgkJPHVpdGV4dCBuYW1lPSJUQUJfTk9URVMiIHZhbHVlPSJOb3RpemVuIi8+DQoJCTx1aXRleHQgbmFtZT0iVEFCX1NFQVJDSCIgdmFsdWU9IlN1Y2hlbiIvPg0KCQk8dWl0ZXh0IG5hbWU9IlNMSURFX0hFQURJTkciIHZhbHVlPSJGb2xpZW50aXRlbCIvPg0KCQk8dWl0ZXh0IG5hbWU9IkRVUkFUSU9OX0hFQURJTkciIHZhbHVlPSJEYXVlciIvPg0KCQk8dWl0ZXh0IG5hbWU9IlNFQVJDSF9IRUFESU5HIiB2YWx1ZT0iVGV4dCBzdWNoZW46Ii8+DQoJCTx1aXRleHQgbmFtZT0iVEhVTUJfSEVBRElORyIgdmFsdWU9IkZvbGllIi8+DQoJCTx1aXRleHQgbmFtZT0iVEhVTUJfSU5GTyIgdmFsdWU9IkZvbGllbnRpdGVsL0RhdWVyIi8+DQoJCTx1aXRleHQgbmFtZT0iQVRUQUNITkFNRV9IRUFESU5HIiB2YWx1ZT0iRGF0ZWluYW1lIi8+DQoJCTx1aXRleHQgbmFtZT0iQVRUQUNIU0laRV9IRUFESU5HIiB2YWx1ZT0iR3LDtsOfZSIvPg0KCQk8dWl0ZXh0IG5hbWU9IlNMSURFX05PVEVTIiB2YWx1ZT0iRm9saWVubm90aXplbiIvPg0KCQk8IS0tIHN1YnN0aXR1dGlvbjogJXAgPT0gcHJlc2VudGF0aW9uIHRpdGxlIC0tPg0KCQk8IS0tIHN1YnN0aXR1dGlvbjogJXMgPT0gc2xpZGUgdGl0bGUgLS0+DQoJCTwhLS0gc3Vic3RpdHV0aW9uOiAlbiA9PSBzbGlkZSBudW1iZXIgLS0+DQoJCTx1aXRleHQgbmFtZT0iQk9PS01BUksiIHZhbHVlPSJNYWNyb21lZGlhIEJyZWV6ZSAtICVwIi8+DQoJCTwhLS0gc3Vic3RpdHV0aW9uOiAlcCA9PSBwcmVzZW50YXRpb24gdGl0bGUgLS0+DQoJCTwhLS0gc3Vic3RpdHV0aW9uOiAlcyA9PSBzbGlkZSB0aXRsZSAtLT4NCgkJPCEtLSBzdWJzdGl0dXRpb246ICVuID09IHNsaWRlIG51bWJlciAtLT4NCgkJPHVpdGV4dCBuYW1lPSJCT09LTUFSS1NMSURFIiB2YWx1ZT0iTWFjcm9tZWRpYSBCcmVlemUgLSAlcCAlcyIvPg0KCQk8dWl0ZXh0IG5hbWU9IlNIT1dTSURFQkFSIiB2YWx1ZT0iRGVuIFRlaWxuZWhtZXJuIGRpZSBTZWl0ZW5sZWlzdGUgYW56ZWlnZW4iLz4NCgk8L2xhbmd1YWdlPg0KCTxsYW5ndWFnZSBpZD0iZnIiPg0KCQk8IS0tIGZvcm1hdCBmb3IgdWlmb250IHZhbHVlIGlzICJmb250LHNpemUsaXNib2xkLGlzaXRhbGljLGlzc2hhZG93ZWQiIC0tPg0KCQk8dWlmb250IG5hbWU9IkZPTlRfUVVJWlpJTkciIHZhbHVlPSJWZXJkYW5hLDksZmFsc2UsZmFsc2UsZmFsc2UiLz4NCgkJPHVpZm9udCBuYW1lPSJGT05UX1NDUlVCU1RBVFVTIiB2YWx1ZT0iVmVyZGFuYSw5LHRydWUsZmFsc2UsdHJ1ZSIvPg0KCQk8dWlmb250IG5hbWU9IkZPTlRfU0NSVUJUSU1FIiB2YWx1ZT0iVmVyZGFuYSw5LGZhbHNlLGZhbHNlLHRydWUiLz4NCgkJPHVpZm9udCBuYW1lPSJGT05UX0VMQVBTRURUSU1FIiB2YWx1ZT0iVmVyZGFuYSw5LHRydWUsZmFsc2UsdHJ1ZSIvPg0KCQk8dWlmb250IG5hbWU9IkZPTlRfVVRJTFNNRU5VIiB2YWx1ZT0iVmVyZGFuYSw5LHRydWUsZmFsc2UsZmFsc2UiLz4NCgkJPHVpZm9udCBuYW1lPSJGT05UX1RBQlMiIHZhbHVlPSJWZXJkYW5hLDksdHJ1ZSxmYWxzZSx0cnVlIi8+DQoJCTx1aWZvbnQgbmFtZT0iRk9OVF9QUkVTRU5UQVRJT05OQU1FIiB2YWx1ZT0iVmVyZGFuYSwxNSxmYWxzZSxmYWxzZSx0cnVlIi8+DQoJCTx1aWZvbnQgbmFtZT0iRk9OVF9QUkVTRU5URVJOQU1FIiB2YWx1ZT0iVmVyZGFuYSwxNSxmYWxzZSxmYWxzZSx0cnVlIi8+DQoJCTx1aWZvbnQgbmFtZT0iRk9OVF9QUkVTRU5URVJUSVRMRSIgdmFsdWU9IlZlcmRhbmEsMTEsdHJ1ZSxmYWxzZSx0cnVlIi8+DQoJCTx1aWZvbnQgbmFtZT0iRk9OVF9CSU9CVE4iIHZhbHVlPSJWZXJkYW5hLDk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IHVpdGV4dCAtLT4NCgkJPCEtLSBzdWJzdGl0dXRpb246ICVuID09IHNsaWRlIG51bWJlciAtLT4NCgkJPHVpdGV4dCBuYW1lPSJVTk5BTUVEU0xJREVUSVRMRSIgdmFsdWU9IkRpYXBvc2l0aXZlICVuIi8+DQoJCTwhLS0gc3Vic3RpdHV0aW9uOiAlbiA9PSBzbGlkZSBudW1iZXIgLS0+DQoJCTwhLS0gc3Vic3RpdHV0aW9uOiAldCA9PSB0b3RhbCBzbGlkZSBjb3VudCAtLT4NCgkJPHVpdGV4dCBuYW1lPSJTQ1JVQkJBUlNUQVRVU19TTElERUlORk8iIHZhbHVlPSJEaWFwb3NpdGl2ZSAlbiAvICV0IHwgIi8+DQoJCTx1aXRleHQgbmFtZT0iU0NSVUJCQVJTVEFUVVNfU1RPUFBFRCIgdmFsdWU9IkFycsOqdMOpZSIvPg0KCQk8dWl0ZXh0IG5hbWU9IlNDUlVCQkFSU1RBVFVTX1BMQVlJTkciIHZhbHVlPSJMZWN0dXJlIi8+DQoJCTx1aXRleHQgbmFtZT0iU0NSVUJCQVJTVEFUVVNfTk9BVURJTyIgdmFsdWU9IlBhcyBkZSBzb24iLz4NCgkJPHVpdGV4dCBuYW1lPSJTQ1JVQkJBUlNUQVRVU19MT0FESU5HIiB2YWx1ZT0iQ2hhcmdlbWVudCBlbiBjb3VycyIvPg0KCQk8dWl0ZXh0IG5hbWU9IlNDUlVCQkFSU1RBVFVTX0JVRkZFUklORyIgdmFsdWU9Ik1pc2UgZW4gbcOpbW9pcmUiLz4NCgkJPHVpdGV4dCBuYW1lPSJTQ1JVQkJBUlNUQVRVU19RVUVTVElPTiIgdmFsdWU9IlLDqXBvbmRyZSDDoCBsYSBxdWVzdGlvbiIvPg0KCQk8dWl0ZXh0IG5hbWU9IlNDUlVCQkFSU1RBVFVTX1JFVklFV1FVSVoiIHZhbHVlPSJSw6l2aXNpb24gZHUgcXVlc3Rpb25uYWlyZSIvPg0KCQk8IS0tIHN1YnN0aXR1dGlvbjogJW0gPT0gbWludXRlcyByZW1haW5pbmcgLS0+DQoJCTwhLS0gc3Vic3RpdHV0aW9uOiAlcyA9PSBzZWNvbmRzIHJlbWFpbmluZyAtLT4NCgkJPHVpdGV4dCBuYW1lPSJFTEFQU0VEIiB2YWx1ZT0iJW0gbWludXRlcyAlcyBzZWNvbmRlcyBSZXN0YW50ZXMiLz4NCgkJPHVpdGV4dCBuYW1lPSJOT1RGT1VORCIgdmFsdWU9IlJpZW4gdHJvdXbDqSIvPg0KCQk8dWl0ZXh0IG5hbWU9IkFUVEFDSE1FTlRTIiB2YWx1ZT0iUGnDqGNlcyBqb2ludGVzIi8+DQoJCTwhLS0gc3Vic3RpdHV0aW9uOiAlcCA9PSBjdXJyZW50IHNwZWFrZXIncyB0aXRsZSAtLT4NCgkJPHVpdGV4dCBuYW1lPSJCSU9XSU5fVElUTEUiIHZhbHVlPSJCaW8gOiAlcCIvPg0KCQk8dWl0ZXh0IG5hbWU9IkJJT0JUTl9USVRMRSIgdmFsdWU9IkJpbyA6Ii8+DQoJCTx1aXRleHQgbmFtZT0iRElWSURFUkJUTl9USVRMRSIgdmFsdWU9InwiLz4NCgkJPHVpdGV4dCBuYW1lPSJDT05UQUNUQlROX1RJVExFIiB2YWx1ZT0iQ29udGFjdCIvPg0KCQk8dWl0ZXh0IG5hbWU9IlRBQl9PVVRMSU5FIiB2YWx1ZT0iUGxhbiIvPg0KCQk8dWl0ZXh0IG5hbWU9IlRBQl9USFVNQiIgdmFsdWU9Ik1pbmlhdHVyZSIvPg0KCQk8dWl0ZXh0IG5hbWU9IlRBQl9OT1RFUyIgdmFsdWU9IkNvbW0uIi8+DQoJCTx1aXRleHQgbmFtZT0iVEFCX1NFQVJDSCIgdmFsdWU9IkNoZXJjaGUiLz4NCgkJPHVpdGV4dCBuYW1lPSJTTElERV9IRUFESU5HIiB2YWx1ZT0iVGl0cmUgZGUgbGEgZGlhcG9zaXRpdmUiLz4NCgkJPHVpdGV4dCBuYW1lPSJEVVJBVElPTl9IRUFESU5HIiB2YWx1ZT0iRHVyw6llIi8+DQoJCTx1aXRleHQgbmFtZT0iU0VBUkNIX0hFQURJTkciIHZhbHVlPSJDaGVyY2hlciBsZSB0ZXh0ZSA6Ii8+DQoJCTx1aXRleHQgbmFtZT0iVEhVTUJfSEVBRElORyIgdmFsdWU9IkRpYXBvc2l0aXZlICIvPg0KCQk8dWl0ZXh0IG5hbWU9IlRIVU1CX0lORk8iIHZhbHVlPSJUaXRyZS9kdXLDqWUiLz4NCgkJPHVpdGV4dCBuYW1lPSJBVFRBQ0hOQU1FX0hFQURJTkciIHZhbHVlPSJOb20gZGUgZmljaGllciIvPg0KCQk8dWl0ZXh0IG5hbWU9IkFUVEFDSFNJWkVfSEVBRElORyIgdmFsdWU9IlRhaWxsZSIvPg0KCQk8dWl0ZXh0IG5hbWU9IlNMSURFX05PVEVTIiB2YWx1ZT0iQ29tbWVudGFpcmVzIGRlcyBkaWFwb3NpdGl2ZXMiLz4NCgkJPCEtLSBzdWJzdGl0dXRpb246ICVwID09IHByZXNlbnRhdGlvbiB0aXRsZSAtLT4NCgkJPCEtLSBzdWJzdGl0dXRpb246ICVzID09IHNsaWRlIHRpdGxlIC0tPg0KCQk8IS0tIHN1YnN0aXR1dGlvbjogJW4gPT0gc2xpZGUgbnVtYmVyIC0tPg0KCQk8dWl0ZXh0IG5hbWU9IkJPT0tNQVJLIiB2YWx1ZT0iTWFjcm9tZWRpYSBCcmVlemUgLSAlcCIvPg0KCQk8IS0tIHN1YnN0aXR1dGlvbjogJXAgPT0gcHJlc2VudGF0aW9uIHRpdGxlIC0tPg0KCQk8IS0tIHN1YnN0aXR1dGlvbjogJXMgPT0gc2xpZGUgdGl0bGUgLS0+DQoJCTwhLS0gc3Vic3RpdHV0aW9uOiAlbiA9PSBzbGlkZSBudW1iZXIgLS0+DQoJCTx1aXRleHQgbmFtZT0iQk9PS01BUktTTElERSIgdmFsdWU9Ik1hY3JvbWVkaWEgQnJlZXplIC0gJXAgJXMiLz4NCgkJPHVpdGV4dCBuYW1lPSJTSE9XU0lERUJBUiIgdmFsdWU9Ik1vbnRyZXIgbCdlbmNhZHLDqSBhdXggcGFydGljaXBhbnRzIi8+DQoJPC9sYW5ndWFnZT4NCgk8bGFuZ3VhZ2UgaWQ9ImphIj4NCgkJPCEtLSBmb3JtYXQgZm9yIHVpZm9udCB2YWx1ZSBpcyAiZm9udCxzaXplLGlzYm9sZCxpc2l0YWxpYyxpc3NoYWRvd2VkIiAtLT4NCgkJPHVpZm9udCBuYW1lPSJGT05UX1FVSVpaSU5HIiB2YWx1ZT0iVmVyZGFuYSw5LGZhbHNlLGZhbHNlLGZhbHNlIi8+DQoJCTx1aWZvbnQgbmFtZT0iRk9OVF9TQ1JVQlNUQVRVUyIgdmFsdWU9IlZlcmRhbmEsMTEsZmFsc2UsZmFsc2UsdHJ1ZSIvPg0KCQk8dWlmb250IG5hbWU9IkZPTlRfU0NSVUJUSU1FIiB2YWx1ZT0iVmVyZGFuYSw5LGZhbHNlLGZhbHNlLHRydWUiLz4NCgkJPHVpZm9udCBuYW1lPSJGT05UX0VMQVBTRURUSU1FIiB2YWx1ZT0iVmVyZGFuYSwxMSx0cnVlLGZhbHNlLGZhbHNlIi8+DQoJCTx1aWZvbnQgbmFtZT0iRk9OVF9VVElMU01FTlUiIHZhbHVlPSJWZXJkYW5hLDksdHJ1ZSxmYWxzZSxmYWxzZSIvPg0KCQk8dWlmb250IG5hbWU9IkZPTlRfVEFCUyIgdmFsdWU9IlZlcmRhbmEsMTAsZmFsc2UsZmFsc2UsZmFsc2UiLz4NCgkJPHVpZm9udCBuYW1lPSJGT05UX1BSRVNFTlRBVElPTk5BTUUiIHZhbHVlPSJWZXJkYW5hLDE1LGZhbHNlLGZhbHNlLHRydWUiLz4NCgkJPHVpZm9udCBuYW1lPSJGT05UX1BSRVNFTlRFUk5BTUUiIHZhbHVlPSJWZXJkYW5hLDE1LGZhbHNlLGZhbHNlLHRydWUiLz4NCgkJPHVpZm9udCBuYW1lPSJGT05UX1BSRVNFTlRFUlRJVExFIiB2YWx1ZT0iVmVyZGFuYSwxMSx0cnVlLGZhbHNlLHRydWUiLz4NCgkJPHVpZm9udCBuYW1lPSJGT05UX0JJT0JUTiIgdmFsdWU9IlZlcmRhbmEsOSxmYWxzZSxmYWxzZSx0cnVlIi8+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ExLGZhbHNlLGZhbHNlLHRydWUiLz4NCgkJPHVpZm9udCBuYW1lPSJGT05UX0JJT1dJTiIgdmFsdWU9IlZlcmRhbmEsMTEsZmFsc2UsZmFsc2UsZmFsc2UiLz4NCgkJPHVpZm9udCBuYW1lPSJGT05UX0xJU1RIRUFESU5HIiB2YWx1ZT0iVmVyZGFuYSwxMSxmYWxzZSxmYWxzZSxmYWxzZSIvPg0KCQk8dWlmb250IG5hbWU9IkZPTlRfV0lOVElUTEUiIHZhbHVlPSJWZXJkYW5hLDExLGZhbHNlLGZhbHNlLHRydWUiLz4NCgkJPHVpZm9udCBuYW1lPSJGT05UX0FUVEFDSE1FTlRTIiB2YWx1ZT0iVmVyZGFuYSwxMSxmYWxzZSxmYWxzZSx0cnVlIi8+DQoJCTwhLS0gdWl0ZXh0IC0tPg0KCQk8IS0tIHN1YnN0aXR1dGlvbjogJW4gPT0gc2xpZGUgbnVtYmVyIC0tPg0KCQk8dWl0ZXh0IG5hbWU9IlVOTkFNRURTTElERVRJVExFIiB2YWx1ZT0i44K544Op44Kk44OJIDogJW4iLz4NCgkJPCEtLSBzdWJzdGl0dXRpb246ICVuID09IHNsaWRlIG51bWJlciAtLT4NCgkJPCEtLSBzdWJzdGl0dXRpb246ICV0ID09IHRvdGFsIHNsaWRlIGNvdW50IC0tPg0KCQk8dWl0ZXh0IG5hbWU9IlNDUlVCQkFSU1RBVFVTX1NMSURFSU5GTyIgdmFsdWU9IuOCueODqeOCpOODiSA6ICVuIC8gJXQgfCAiLz4NCgkJPHVpdGV4dCBuYW1lPSJTQ1JVQkJBUlNUQVRVU19TVE9QUEVEIiB2YWx1ZT0i5YGc5q2iIi8+DQoJCTx1aXRleHQgbmFtZT0iU0NSVUJCQVJTVEFUVVNfUExBWUlORyIgdmFsdWU9IuWGjeeUn+S4rSIvPg0KCQk8dWl0ZXh0IG5hbWU9IlNDUlVCQkFSU1RBVFVTX05PQVVESU8iIHZhbHVlPSLpn7Plo7DjgarjgZciLz4NCgkJPHVpdGV4dCBuYW1lPSJTQ1JVQkJBUlNUQVRVU19MT0FESU5HIiB2YWx1ZT0i44Ot44O844OJ5LitIi8+DQoJCTx1aXRleHQgbmFtZT0iU0NSVUJCQVJTVEFUVVNfQlVGRkVSSU5HIiB2YWx1ZT0i44OQ44OD44OV44Kh5LitIi8+DQoJCTx1aXRleHQgbmFtZT0iU0NSVUJCQVJTVEFUVVNfUVVFU1RJT04iIHZhbHVlPSLos6rllY/jgavnrZTjgYjjgabkuIvjgZXjgYQiLz4NCgkJPHVpdGV4dCBuYW1lPSJTQ1JVQkJBUlNUQVRVU19SRVZJRVdRVUlaIiB2YWx1ZT0i44Kv44Kk44K644KS44Oq44OT44Ol44O844GX44Gm44GE44G+44GZIi8+DQoJCTwhLS0gc3Vic3RpdHV0aW9uOiAlbSA9PSBtaW51dGVzIHJlbWFpbmluZyAtLT4NCgkJPCEtLSBzdWJzdGl0dXRpb246ICVzID09IHNlY29uZHMgcmVtYWluaW5nIC0tPg0KCQk8dWl0ZXh0IG5hbWU9IkVMQVBTRUQiIHZhbHVlPSLmrovjgoogOiAlbSDliIYgJXMg56eSIi8+DQoJCTx1aXRleHQgbmFtZT0iTk9URk9VTkQiIHZhbHVlPSLkvZXjgoLopovjgaTjgYvjgorjgb7jgZvjgpMiLz4NCgkJPHVpdGV4dCBuYW1lPSJBVFRBQ0hNRU5UUyIgdmFsdWU9Iua3u+S7mCIvPg0KCQk8IS0tIHN1YnN0aXR1dGlvbjogJXAgPT0gY3VycmVudCBzcGVha2VyJ3MgdGl0bGUgLS0+DQoJCTx1aXRleHQgbmFtZT0iQklPV0lOX1RJVExFIiB2YWx1ZT0iQmlvIDogJXAiLz4NCgkJPHVpdGV4dCBuYW1lPSJCSU9CVE5fVElUTEUiIHZhbHVlPSJCaW8iLz4NCgkJPHVpdGV4dCBuYW1lPSJESVZJREVSQlROX1RJVExFIiB2YWx1ZT0ifCIvPg0KCQk8dWl0ZXh0IG5hbWU9IkNPTlRBQ1RCVE5fVElUTEUiIHZhbHVlPSLjgYrllY/jgYTlkIjjgo/jgZsiLz4NCgkJPHVpdGV4dCBuYW1lPSJUQUJfT1VUTElORSIgdmFsdWU9IuOCouOCpuODiOODqeOCpOODsyIvPg0KCQk8dWl0ZXh0IG5hbWU9IlRBQl9USFVNQiIgdmFsdWU9Iuizm+WQpiIvPg0KCQk8dWl0ZXh0IG5hbWU9IlRBQl9OT1RFUyIgdmFsdWU9IuODjuODvOODiCIvPg0KCQk8dWl0ZXh0IG5hbWU9IlRBQl9TRUFSQ0giIHZhbHVlPSLmpJzntKIiLz4NCgkJPHVpdGV4dCBuYW1lPSJTTElERV9IRUFESU5HIiB2YWx1ZT0i44K544Op44Kk44OJ44K/44Kk44OI44OrIi8+DQoJCTx1aXRleHQgbmFtZT0iRFVSQVRJT05fSEVBRElORyIgdmFsdWU9IumVt+OBlSIvPg0KCQk8dWl0ZXh0IG5hbWU9IlNFQVJDSF9IRUFESU5HIiB2YWx1ZT0i44OG44Kt44K544OI5qSc57SiIDogIi8+DQoJCTx1aXRleHQgbmFtZT0iVEhVTUJfSEVBRElORyIgdmFsdWU9IuOCueODqeOCpOODiSIvPg0KCQk8dWl0ZXh0IG5hbWU9IlRIVU1CX0lORk8iIHZhbHVlPSLjgrnjg6njgqTjg4njgr/jgqTjg4jjg6sgLyDplbfjgZUiLz4NCgkJPHVpdGV4dCBuYW1lPSJBVFRBQ0hOQU1FX0hFQURJTkciIHZhbHVlPSLjg5XjgqHjgqTjg6vlkI0iLz4NCgkJPHVpdGV4dCBuYW1lPSJBVFRBQ0hTSVpFX0hFQURJTkciIHZhbHVlPSLjgrXjgqTjgroiLz4NCgkJPHVpdGV4dCBuYW1lPSJTTElERV9OT1RFUyIgdmFsdWU9IuOCueODqeOCpOODieODjuODvOODiCIvPg0KCQk8IS0tIHN1YnN0aXR1dGlvbjogJXAgPT0gcHJlc2VudGF0aW9uIHRpdGxlIC0tPg0KCQk8IS0tIHN1YnN0aXR1dGlvbjogJXMgPT0gc2xpZGUgdGl0bGUgLS0+DQoJCTwhLS0gc3Vic3RpdHV0aW9uOiAlbiA9PSBzbGlkZSBudW1iZXIgLS0+DQoJCTx1aXRleHQgbmFtZT0iQk9PS01BUksiIHZhbHVlPSJNYWNyb21lZGlhIEJyZWV6ZSAtICVwIi8+DQoJCTwhLS0gc3Vic3RpdHV0aW9uOiAlcCA9PSBwcmVzZW50YXRpb24gdGl0bGUgLS0+DQoJCTwhLS0gc3Vic3RpdHV0aW9uOiAlcyA9PSBzbGlkZSB0aXRsZSAtLT4NCgkJPCEtLSBzdWJzdGl0dXRpb246ICVuID09IHNsaWRlIG51bWJlciAtLT4NCgkJPHVpdGV4dCBuYW1lPSJCT09LTUFSS1NMSURFIiB2YWx1ZT0iTWFjcm9tZWRpYSBCcmVlemUgLSAlcCAlcyIvPg0KCQk8dWl0ZXh0IG5hbWU9IlNIT1dTSURFQkFSIiB2YWx1ZT0i44K144Kk44OJ44OQ44O844KS5Y+C5Yqg6ICF44Gr6KaL44Gb44KLIi8+DQoJPC9sYW5ndWFnZT4NCgk8bGFuZ3VhZ2UgaWQ9ImtvIj4NCgkJPCEtLSBmb3JtYXQgZm9yIHVpZm9udCB2YWx1ZSBpcyAiZm9udCxzaXplLGlzYm9sZCxpc2l0YWxpYyxpc3NoYWRvd2VkIiAtLT4NCgkJPHVpZm9udCBuYW1lPSJGT05UX1FVSVpaSU5HIiB2YWx1ZT0iVmVyZGFuYSw5LGZhbHNlLGZhbHNlLGZhbHNlIi8+DQoJCTx1aWZvbnQgbmFtZT0iRk9OVF9TQ1JVQlNUQVRVUyIgdmFsdWU9IlZlcmRhbmEsMTEsZmFsc2UsZmFsc2UsdHJ1ZSIvPg0KCQk8dWlmb250IG5hbWU9IkZPTlRfU0NSVUJUSU1FIiB2YWx1ZT0iVmVyZGFuYSw5LGZhbHNlLGZhbHNlLHRydWUiLz4NCgkJPHVpZm9udCBuYW1lPSJGT05UX0VMQVBTRURUSU1FIiB2YWx1ZT0iVmVyZGFuYSwxMSx0cnVlLGZhbHNlLGZhbHNlIi8+DQoJCTx1aWZvbnQgbmFtZT0iRk9OVF9VVElMU01FTlUiIHZhbHVlPSJWZXJkYW5hLDksdHJ1ZSxmYWxzZSxmYWxzZSIvPg0KCQk8dWlmb250IG5hbWU9IkZPTlRfVEFCUyIgdmFsdWU9IlZlcmRhbmEsMTEsZmFsc2UsZmFsc2UsZmFsc2UiLz4NCgkJPHVpZm9udCBuYW1lPSJGT05UX1BSRVNFTlRBVElPTk5BTUUiIHZhbHVlPSJWZXJkYW5hLDE1LGZhbHNlLGZhbHNlLHRydWUiLz4NCgkJPHVpZm9udCBuYW1lPSJGT05UX1BSRVNFTlRFUk5BTUUiIHZhbHVlPSJWZXJkYW5hLDE1LGZhbHNlLGZhbHNlLHRydWUiLz4NCgkJPHVpZm9udCBuYW1lPSJGT05UX1BSRVNFTlRFUlRJVExFIiB2YWx1ZT0iVmVyZGFuYSwxMSx0cnVlLGZhbHNlLHRydWUiLz4NCgkJPHVpZm9udCBuYW1lPSJGT05UX0JJT0JUTiIgdmFsdWU9IlZlcmRhbmEsOSxmYWxzZSxmYWxzZSx0cnVlIi8+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ExLGZhbHNlLGZhbHNlLHRydWUiLz4NCgkJPHVpZm9udCBuYW1lPSJGT05UX0JJT1dJTiIgdmFsdWU9IlZlcmRhbmEsMTEsZmFsc2UsZmFsc2UsZmFsc2UiLz4NCgkJPHVpZm9udCBuYW1lPSJGT05UX0xJU1RIRUFESU5HIiB2YWx1ZT0iVmVyZGFuYSwxMSxmYWxzZSxmYWxzZSxmYWxzZSIvPg0KCQk8dWlmb250IG5hbWU9IkZPTlRfV0lOVElUTEUiIHZhbHVlPSJWZXJkYW5hLDExLGZhbHNlLGZhbHNlLHRydWUiLz4NCgkJPHVpZm9udCBuYW1lPSJGT05UX0FUVEFDSE1FTlRTIiB2YWx1ZT0iVmVyZGFuYSwxMSxmYWxzZSxmYWxzZSx0cnVlIi8+DQoJCTwhLS0gdWl0ZXh0IC0tPg0KCQk8IS0tIHN1YnN0aXR1dGlvbjogJW4gPT0gc2xpZGUgbnVtYmVyIC0tPg0KCQk8dWl0ZXh0IG5hbWU9IlVOTkFNRURTTElERVRJVExFIiB2YWx1ZT0i7Iqs65287J2065OcICVuIi8+DQoJCTwhLS0gc3Vic3RpdHV0aW9uOiAlbiA9PSBzbGlkZSBudW1iZXIgLS0+DQoJCTwhLS0gc3Vic3RpdHV0aW9uOiAldCA9PSB0b3RhbCBzbGlkZSBjb3VudCAtLT4NCgkJPHVpdGV4dCBuYW1lPSJTQ1JVQkJBUlNUQVRVU19TTElERUlORk8iIHZhbHVlPSLsiqzrnbzsnbTrk5wgJW4gLyAldCB8ICIvPg0KCQk8dWl0ZXh0IG5hbWU9IlNDUlVCQkFSU1RBVFVTX1NUT1BQRUQiIHZhbHVlPSLspJHsp4DrkKgiLz4NCgkJPHVpdGV4dCBuYW1lPSJTQ1JVQkJBUlNUQVRVU19QTEFZSU5HIiB2YWx1ZT0i7J6s7IOdIi8+DQoJCTx1aXRleHQgbmFtZT0iU0NSVUJCQVJTVEFUVVNfTk9BVURJTyIgdmFsdWU9IuyYpOuUlOyYpCDsl4bsnYwiLz4NCgkJPHVpdGV4dCBuYW1lPSJTQ1JVQkJBUlNUQVRVU19MT0FESU5HIiB2YWx1ZT0i66Gc65SpIi8+DQoJCTx1aXRleHQgbmFtZT0iU0NSVUJCQVJTVEFUVVNfQlVGRkVSSU5HIiB2YWx1ZT0i67KE7Y2866eBIi8+DQoJCTx1aXRleHQgbmFtZT0iU0NSVUJCQVJTVEFUVVNfUVVFU1RJT04iIHZhbHVlPSLsp4jrrLjsl5Ag64u17ZWY6riwIi8+DQoJCTx1aXRleHQgbmFtZT0iU0NSVUJCQVJTVEFUVVNfUkVWSUVXUVVJWiIgdmFsdWU9IuyniOusuCDri6Tsi5zrs7TquLAiLz4NCgkJPCEtLSBzdWJzdGl0dXRpb246ICVtID09IG1pbnV0ZXMgcmVtYWluaW5nIC0tPg0KCQk8IS0tIHN1YnN0aXR1dGlvbjogJXMgPT0gc2Vjb25kcyByZW1haW5pbmcgLS0+DQoJCTx1aXRleHQgbmFtZT0iRUxBUFNFRCIgdmFsdWU9IiVt67aEICVz7LSIIOuCqOydjCIvPg0KCQk8dWl0ZXh0IG5hbWU9Ik5PVEZPVU5EIiB2YWx1ZT0i7JeG7J2MIi8+DQoJCTx1aXRleHQgbmFtZT0iQVRUQUNITUVOVFMiIHZhbHVlPSLssqjrtoAg7YyM7J28Ii8+DQoJCTwhLS0gc3Vic3RpdHV0aW9uOiAlcCA9PSBjdXJyZW50IHNwZWFrZXIncyB0aXRsZSAtLT4NCgkJPHVpdGV4dCBuYW1lPSJCSU9XSU5fVElUTEUiIHZhbHVlPSJCaW86ICVwIi8+DQoJCTx1aXRleHQgbmFtZT0iQklPQlROX1RJVExFIiB2YWx1ZT0iQmlvIi8+DQoJCTx1aXRleHQgbmFtZT0iRElWSURFUkJUTl9USVRMRSIgdmFsdWU9InwiLz4NCgkJPHVpdGV4dCBuYW1lPSJDT05UQUNUQlROX1RJVExFIiB2YWx1ZT0i7Jew65297LKYIi8+DQoJCTx1aXRleHQgbmFtZT0iVEFCX09VVExJTkUiIHZhbHVlPSLqsJzsmpQiLz4NCgkJPHVpdGV4dCBuYW1lPSJUQUJfVEhVTUIiIHZhbHVlPSLstpXshoztjJAiLz4NCgkJPHVpdGV4dCBuYW1lPSJUQUJfTk9URVMiIHZhbHVlPSLrhbjtirgiLz4NCgkJPHVpdGV4dCBuYW1lPSJUQUJfU0VBUkNIIiB2YWx1ZT0i6rKA7IOJIi8+DQoJCTx1aXRleHQgbmFtZT0iU0xJREVfSEVBRElORyIgdmFsdWU9IuyKrOudvOydtOuTnCDsoJzrqqkiLz4NCgkJPHVpdGV4dCBuYW1lPSJEVVJBVElPTl9IRUFESU5HIiB2YWx1ZT0i7J6s7IOd7Iuc6rCEIi8+DQoJCTx1aXRleHQgbmFtZT0iU0VBUkNIX0hFQURJTkciIHZhbHVlPSLthY3siqTtirgg6rKA7IOJOiIvPg0KCQk8dWl0ZXh0IG5hbWU9IlRIVU1CX0hFQURJTkciIHZhbHVlPSLsiqzrnbzsnbTrk5wiLz4NCgkJPHVpdGV4dCBuYW1lPSJUSFVNQl9JTkZPIiB2YWx1ZT0i7KCc66qpL+yerOyDneyLnOqwhCIvPg0KCQk8dWl0ZXh0IG5hbWU9IkFUVEFDSE5BTUVfSEVBRElORyIgdmFsdWU9Iu2MjOydvCDsnbTrpoQiLz4NCgkJPHVpdGV4dCBuYW1lPSJBVFRBQ0hTSVpFX0hFQURJTkciIHZhbHVlPSLtgazquLAiLz4NCgkJPHVpdGV4dCBuYW1lPSJTTElERV9OT1RFUyIgdmFsdWU9IuyKrOudvOydtOuTnCDrhbjtirgiLz4NCgkJPCEtLSBzdWJzdGl0dXRpb246ICVwID09IHByZXNlbnRhdGlvbiB0aXRsZSAtLT4NCgkJPCEtLSBzdWJzdGl0dXRpb246ICVzID09IHNsaWRlIHRpdGxlIC0tPg0KCQk8IS0tIHN1YnN0aXR1dGlvbjogJW4gPT0gc2xpZGUgbnVtYmVyIC0tPg0KCQk8dWl0ZXh0IG5hbWU9IkJPT0tNQVJLIiB2YWx1ZT0iTWFjcm9tZWRpYSBCcmVlemUgLSAlcCIvPg0KCQk8IS0tIHN1YnN0aXR1dGlvbjogJXAgPT0gcHJlc2VudGF0aW9uIHRpdGxlIC0tPg0KCQk8IS0tIHN1YnN0aXR1dGlvbjogJXMgPT0gc2xpZGUgdGl0bGUgLS0+DQoJCTwhLS0gc3Vic3RpdHV0aW9uOiAlbiA9PSBzbGlkZSBudW1iZXIgLS0+DQoJCTx1aXRleHQgbmFtZT0iQk9PS01BUktTTElERSIgdmFsdWU9Ik1hY3JvbWVkaWEgQnJlZXplIC0gJXAgJXMiLz4NCgkJPHVpdGV4dCBuYW1lPSJTSE9XU0lERUJBUiIgdmFsdWU9IuywuOyXrOyekOyXkOqyjCDshLjroZwg66eJ64yAIOuztOydtOq4sCIvPg0KCTwvbGFuZ3VhZ2U+DQo8L2NvbmZpZ3VyYXRpb24+DQo="/>
  <p:tag name="MMPROD_UIDATA" val="&lt;database version=&quot;6.0&quot;&gt;&lt;object type=&quot;1&quot; unique_id=&quot;10001&quot;&gt;&lt;property id=&quot;20141&quot; value=&quot;Gestão de Projetos Armando&quot;/&gt;&lt;property id=&quot;20224&quot; value=&quot;C:\Documents and Settings\Hizuru\Meus documentos\FAAP\My Breeze Presentations&quot;/&gt;&lt;property id=&quot;20250&quot; value=&quot;0&quot;/&gt;&lt;property id=&quot;20251&quot; value=&quot;0&quot;/&gt;&lt;property id=&quot;20259&quot; value=&quot;0&quot;/&gt;&lt;object type=&quot;4&quot; unique_id=&quot;10002&quot;&gt;&lt;object type=&quot;5&quot; unique_id=&quot;10012&quot;&gt;&lt;property id=&quot;20149&quot; value=&quot;OBATA, SASQUIA HIZURU&quot;/&gt;&lt;property id=&quot;20150&quot; value=&quot;PROFESSORA&quot;/&gt;&lt;property id=&quot;20153&quot; value=&quot;eng.saec@faap.br&quot;/&gt;&lt;property id=&quot;20155&quot; value=&quot;Professora da Faculdade de Engenharia e da Faculdade de Artes Plásticas da FAAP&amp;#x0D;&amp;#x0A;Coordenadora do Núcleo de Pós-Graduação Pesquisa e Extensão da Faculdade de Engenharia da FAAP&amp;#x0D;&amp;#x0A;Coordenadora do Setor de Atividades Extra-Curriculares da Faculdade de Engenharia da FAAP&amp;#x0D;&amp;#x0A;&quot;/&gt;&lt;/object&gt;&lt;/object&gt;&lt;object type=&quot;2&quot; unique_id=&quot;10003&quot;&gt;&lt;object type=&quot;3&quot; unique_id=&quot;10004&quot;&gt;&lt;property id=&quot;20148&quot; value=&quot;5&quot;/&gt;&lt;property id=&quot;20300&quot; value=&quot;Slide 1 - &amp;quot;Curso&amp;#x0D;&amp;#x0A;&amp;#x0D;&amp;#x0A;Gestão de Projetos&amp;quot;&quot;/&gt;&lt;property id=&quot;20303&quot; value=&quot;OBATA, SASQUIA HIZURU&quot;/&gt;&lt;property id=&quot;20307&quot; value=&quot;256&quot;/&gt;&lt;property id=&quot;20309&quot; value=&quot;10012&quot;/&gt;&lt;/object&gt;&lt;object type=&quot;3&quot; unique_id=&quot;10005&quot;&gt;&lt;property id=&quot;20148&quot; value=&quot;5&quot;/&gt;&lt;property id=&quot;20300&quot; value=&quot;Slide 2 - &amp;quot;A quem se destina&amp;quot;&quot;/&gt;&lt;property id=&quot;20303&quot; value=&quot;OBATA, SASQUIA HIZURU&quot;/&gt;&lt;property id=&quot;20307&quot; value=&quot;276&quot;/&gt;&lt;property id=&quot;20309&quot; value=&quot;10012&quot;/&gt;&lt;/object&gt;&lt;object type=&quot;3&quot; unique_id=&quot;10006&quot;&gt;&lt;property id=&quot;20148&quot; value=&quot;5&quot;/&gt;&lt;property id=&quot;20300&quot; value=&quot;Slide 3 - &amp;quot;Objetivos do Curso&amp;quot;&quot;/&gt;&lt;property id=&quot;20303&quot; value=&quot;OBATA, SASQUIA HIZURU&quot;/&gt;&lt;property id=&quot;20307&quot; value=&quot;282&quot;/&gt;&lt;property id=&quot;20309&quot; value=&quot;10012&quot;/&gt;&lt;/object&gt;&lt;object type=&quot;3&quot; unique_id=&quot;10007&quot;&gt;&lt;property id=&quot;20148&quot; value=&quot;5&quot;/&gt;&lt;property id=&quot;20300&quot; value=&quot;Slide 4 - &amp;quot;Concepção do Programa&amp;quot;&quot;/&gt;&lt;property id=&quot;20303&quot; value=&quot;OBATA, SASQUIA HIZURU&quot;/&gt;&lt;property id=&quot;20307&quot; value=&quot;283&quot;/&gt;&lt;property id=&quot;20309&quot; value=&quot;10012&quot;/&gt;&lt;/object&gt;&lt;object type=&quot;3&quot; unique_id=&quot;10008&quot;&gt;&lt;property id=&quot;20148&quot; value=&quot;5&quot;/&gt;&lt;property id=&quot;20300&quot; value=&quot;Slide 5 - &amp;quot;Metodologia&amp;quot;&quot;/&gt;&lt;property id=&quot;20303&quot; value=&quot;OBATA, SASQUIA HIZURU&quot;/&gt;&lt;property id=&quot;20307&quot; value=&quot;284&quot;/&gt;&lt;property id=&quot;20309&quot; value=&quot;10012&quot;/&gt;&lt;/object&gt;&lt;object type=&quot;3&quot; unique_id=&quot;10009&quot;&gt;&lt;property id=&quot;20148&quot; value=&quot;5&quot;/&gt;&lt;property id=&quot;20300&quot; value=&quot;Slide 6&quot;/&gt;&lt;property id=&quot;20303&quot; value=&quot;OBATA, SASQUIA HIZURU&quot;/&gt;&lt;property id=&quot;20307&quot; value=&quot;277&quot;/&gt;&lt;property id=&quot;20309&quot; value=&quot;10012&quot;/&gt;&lt;/object&gt;&lt;object type=&quot;3&quot; unique_id=&quot;10010&quot;&gt;&lt;property id=&quot;20148&quot; value=&quot;5&quot;/&gt;&lt;property id=&quot;20300&quot; value=&quot;Slide 7&quot;/&gt;&lt;property id=&quot;20303&quot; value=&quot;OBATA, SASQUIA HIZURU&quot;/&gt;&lt;property id=&quot;20307&quot; value=&quot;281&quot;/&gt;&lt;property id=&quot;20309&quot; value=&quot;10012&quot;/&gt;&lt;/object&gt;&lt;object type=&quot;3&quot; unique_id=&quot;10011&quot;&gt;&lt;property id=&quot;20148&quot; value=&quot;5&quot;/&gt;&lt;property id=&quot;20300&quot; value=&quot;Slide 8&quot;/&gt;&lt;property id=&quot;20303&quot; value=&quot;OBATA, SASQUIA HIZURU&quot;/&gt;&lt;property id=&quot;20307&quot; value=&quot;278&quot;/&gt;&lt;property id=&quot;20309&quot; value=&quot;10012&quot;/&gt;&lt;/object&gt;&lt;/object&gt;&lt;/object&gt;&lt;/database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NOTES_FOOTER" val="1"/>
</p:tagLst>
</file>

<file path=ppt/theme/theme1.xml><?xml version="1.0" encoding="utf-8"?>
<a:theme xmlns:a="http://schemas.openxmlformats.org/drawingml/2006/main" name="kit professor template engenharia apresentações 2009">
  <a:themeElements>
    <a:clrScheme name="templateENG-aula_e_fichari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plateENG-aula_e_fichario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ENG-aula_e_fichari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ENG-aula_e_fichari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ENG-aula_e_fichari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ENG-aula_e_fichari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ENG-aula_e_fichari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ENG-aula_e_fichari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ENG-aula_e_fichari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kit professor template engenharia apresentações 2009">
  <a:themeElements>
    <a:clrScheme name="templateENG-aula_e_fichari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plateENG-aula_e_fichario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ENG-aula_e_fichari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ENG-aula_e_fichari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ENG-aula_e_fichari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ENG-aula_e_fichari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ENG-aula_e_fichari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ENG-aula_e_fichari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ENG-aula_e_fichari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10407</TotalTime>
  <Words>10911</Words>
  <Application>Microsoft Office PowerPoint</Application>
  <PresentationFormat>Papel A4 (210 x 297 mm)</PresentationFormat>
  <Paragraphs>1294</Paragraphs>
  <Slides>291</Slides>
  <Notes>18</Notes>
  <HiddenSlides>0</HiddenSlides>
  <MMClips>0</MMClips>
  <ScaleCrop>false</ScaleCrop>
  <HeadingPairs>
    <vt:vector size="8" baseType="variant">
      <vt:variant>
        <vt:lpstr>Fontes usadas</vt:lpstr>
      </vt:variant>
      <vt:variant>
        <vt:i4>12</vt:i4>
      </vt:variant>
      <vt:variant>
        <vt:lpstr>Tema</vt:lpstr>
      </vt:variant>
      <vt:variant>
        <vt:i4>2</vt:i4>
      </vt:variant>
      <vt:variant>
        <vt:lpstr>Servidores OLE inseridos</vt:lpstr>
      </vt:variant>
      <vt:variant>
        <vt:i4>4</vt:i4>
      </vt:variant>
      <vt:variant>
        <vt:lpstr>Títulos de slides</vt:lpstr>
      </vt:variant>
      <vt:variant>
        <vt:i4>291</vt:i4>
      </vt:variant>
    </vt:vector>
  </HeadingPairs>
  <TitlesOfParts>
    <vt:vector size="309" baseType="lpstr">
      <vt:lpstr>Arial</vt:lpstr>
      <vt:lpstr>Arial Black</vt:lpstr>
      <vt:lpstr>Arial Rounded MT Bold</vt:lpstr>
      <vt:lpstr>Cambria Math</vt:lpstr>
      <vt:lpstr>Euclid Math One</vt:lpstr>
      <vt:lpstr>Monotype Corsiva</vt:lpstr>
      <vt:lpstr>Symbol</vt:lpstr>
      <vt:lpstr>Tahoma</vt:lpstr>
      <vt:lpstr>Times</vt:lpstr>
      <vt:lpstr>Times New Roman</vt:lpstr>
      <vt:lpstr>Verdana</vt:lpstr>
      <vt:lpstr>Wingdings</vt:lpstr>
      <vt:lpstr>kit professor template engenharia apresentações 2009</vt:lpstr>
      <vt:lpstr>1_kit professor template engenharia apresentações 2009</vt:lpstr>
      <vt:lpstr>Equação</vt:lpstr>
      <vt:lpstr>Equation</vt:lpstr>
      <vt:lpstr>Equation.DSMT4</vt:lpstr>
      <vt:lpstr>Slide</vt:lpstr>
      <vt:lpstr> Transformadas de Laplace</vt:lpstr>
      <vt:lpstr>Agenda – Transformadas de Laplace</vt:lpstr>
      <vt:lpstr>Motivação – Circuito RLC Série</vt:lpstr>
      <vt:lpstr>Definições</vt:lpstr>
      <vt:lpstr>Apresentação do PowerPoint</vt:lpstr>
      <vt:lpstr>Transformada de Laplace de um Degrau</vt:lpstr>
      <vt:lpstr>Funções deslocadas no tempo</vt:lpstr>
      <vt:lpstr>Transformada de Laplace de Uma Função Deslocada no Tempo</vt:lpstr>
      <vt:lpstr>Exercicios</vt:lpstr>
      <vt:lpstr>Transformadas de Laplace de f(t) = e-t</vt:lpstr>
      <vt:lpstr>Exercicios</vt:lpstr>
      <vt:lpstr>Função Impulso</vt:lpstr>
      <vt:lpstr>Transformadas de Laplace</vt:lpstr>
      <vt:lpstr>Exercícios</vt:lpstr>
      <vt:lpstr>Transformadas de Laplace</vt:lpstr>
      <vt:lpstr>Transformadas de Laplace</vt:lpstr>
      <vt:lpstr>Transformadas de Laplace: Aplicação ao Cálculo da Função Gama (opcional)</vt:lpstr>
      <vt:lpstr>Transformadas de Laplace de cos(wt)</vt:lpstr>
      <vt:lpstr>Transformadas de Laplace sen(wt)</vt:lpstr>
      <vt:lpstr>Transformada de Laplace de funções deslocadas na frequência</vt:lpstr>
      <vt:lpstr>Transformadas de Laplace cos.amort.</vt:lpstr>
      <vt:lpstr>Transformadas de Laplace seno amort.</vt:lpstr>
      <vt:lpstr>Exercicios de Transformadas de Laplace</vt:lpstr>
      <vt:lpstr>Exercicios de Transformadas de Laplace</vt:lpstr>
      <vt:lpstr>Transformadas de Laplace de Sinais</vt:lpstr>
      <vt:lpstr>Transformadas de Laplace de Sinais</vt:lpstr>
      <vt:lpstr>Transformadas de Laplace de Sinais</vt:lpstr>
      <vt:lpstr>Exercícios de Inversão de Transformadas de Laplace</vt:lpstr>
      <vt:lpstr>Exercícios de Inversão de Transformadas de Laplace</vt:lpstr>
      <vt:lpstr>Exercícios de Inversão de Transformadas de Laplace</vt:lpstr>
      <vt:lpstr>Exercícios de Inversão de Transformadas de Laplace</vt:lpstr>
      <vt:lpstr>Exercícios de Inversão de Transformadas de Laplace</vt:lpstr>
      <vt:lpstr>Exercícios de Inversão de Transformadas de Laplace</vt:lpstr>
      <vt:lpstr>Transformadas de Laplace</vt:lpstr>
      <vt:lpstr>Transformada de Laplace</vt:lpstr>
      <vt:lpstr>Transformada de Laplace</vt:lpstr>
      <vt:lpstr>Transformada de Laplace</vt:lpstr>
      <vt:lpstr>Transformada de Laplace</vt:lpstr>
      <vt:lpstr>Transformada de Laplace</vt:lpstr>
      <vt:lpstr>Transformada de Laplace</vt:lpstr>
      <vt:lpstr>Transformada de Laplace</vt:lpstr>
      <vt:lpstr>Exercício</vt:lpstr>
      <vt:lpstr>Exercício</vt:lpstr>
      <vt:lpstr>Convolução</vt:lpstr>
      <vt:lpstr>Convolução</vt:lpstr>
      <vt:lpstr>Convolução</vt:lpstr>
      <vt:lpstr>Convolução</vt:lpstr>
      <vt:lpstr>Convolução</vt:lpstr>
      <vt:lpstr>Convolução</vt:lpstr>
      <vt:lpstr>Convolução</vt:lpstr>
      <vt:lpstr>Convolução</vt:lpstr>
      <vt:lpstr>Transformada de Laplace de Uma Convolução</vt:lpstr>
      <vt:lpstr>Transformada de Laplace</vt:lpstr>
      <vt:lpstr>Transformada de Laplace</vt:lpstr>
      <vt:lpstr>Aplicações em Circuitos</vt:lpstr>
      <vt:lpstr>Aplicações em Circuitos</vt:lpstr>
      <vt:lpstr>Aplicações em Circuitos</vt:lpstr>
      <vt:lpstr>Aplicações em Circuitos</vt:lpstr>
      <vt:lpstr>Aplicações em Circuitos</vt:lpstr>
      <vt:lpstr>Aplicações em Circuitos</vt:lpstr>
      <vt:lpstr>Aplicações em Circuitos</vt:lpstr>
      <vt:lpstr> Séries de Fourier</vt:lpstr>
      <vt:lpstr>Agenda</vt:lpstr>
      <vt:lpstr>O Teorema de Fourier : Qualquer onda periódica é uma soma de senóides</vt:lpstr>
      <vt:lpstr>Teorema de Fourier : Forma Matemática</vt:lpstr>
      <vt:lpstr>Fórmulas para o cálculo dos coeficientes de Fourier – a0</vt:lpstr>
      <vt:lpstr>Fórmulas para o cálculo dos coeficientes de Fourier – a0</vt:lpstr>
      <vt:lpstr>Fórmulas para o cálculo dos coeficientes de Fourier – a0</vt:lpstr>
      <vt:lpstr>Fórmulas para o cálculo dos coeficientes de Fourier –ak</vt:lpstr>
      <vt:lpstr>Fórmulas para o cálculo dos coeficientes de Fourier –ak</vt:lpstr>
      <vt:lpstr>Fórmulas para o cálculo dos coeficientes de Fourier </vt:lpstr>
      <vt:lpstr>Cálculo dos coeficientes da série de Fourier</vt:lpstr>
      <vt:lpstr>Cálculo dos coeficientes da série de Fourier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Exercício 16.1, Nilsson</vt:lpstr>
      <vt:lpstr>Exercício 16.1, Nilsson (solução)</vt:lpstr>
      <vt:lpstr>Exercício 16.1, Nilsson (solução)</vt:lpstr>
      <vt:lpstr>Exercício : Calcule os coeficientes da série de Fourier dos sinais a seguir: Senóide retificada (completa e ½ onda)</vt:lpstr>
      <vt:lpstr>Senóide retificada completa</vt:lpstr>
      <vt:lpstr>Senóide retificada completa – a0, ak, bk</vt:lpstr>
      <vt:lpstr>Senóide retificada completa – a0, ak, bk</vt:lpstr>
      <vt:lpstr>Senóide retificada completa – a0, ak, bk</vt:lpstr>
      <vt:lpstr>Senóide Retificada – meia onda</vt:lpstr>
      <vt:lpstr>Senóide retificada – a0</vt:lpstr>
      <vt:lpstr>Senóide retificada – cálculo de ak</vt:lpstr>
      <vt:lpstr>Senóide retificada – cálculo de a1</vt:lpstr>
      <vt:lpstr>Senóide retificada – cálculo de bk</vt:lpstr>
      <vt:lpstr>Senóide retificada – cálculo de b1</vt:lpstr>
      <vt:lpstr>Senóide retificada – Repr.em série</vt:lpstr>
      <vt:lpstr>Senóide retificada – Repr.em série</vt:lpstr>
      <vt:lpstr>Senóide retificada – Repr.em série</vt:lpstr>
      <vt:lpstr>Senóide retificada – gráfico com animação</vt:lpstr>
      <vt:lpstr>Onda Triangular</vt:lpstr>
      <vt:lpstr>Neste caso : </vt:lpstr>
      <vt:lpstr>A série então fica :</vt:lpstr>
      <vt:lpstr>Para produzir um gráfico com animação:</vt:lpstr>
      <vt:lpstr>Exercícios 1a, 1b, 1c: Calcular a série de Fourier das funções a seguir : onda quad., triangular e trem de pulsos</vt:lpstr>
      <vt:lpstr>Exercício 1a : Onda Quadrada</vt:lpstr>
      <vt:lpstr>Exercício 1a : Onda Quadrada</vt:lpstr>
      <vt:lpstr>Exercício 1a : Onda Quadrada</vt:lpstr>
      <vt:lpstr>Exercício 1b: Onda Triangular</vt:lpstr>
      <vt:lpstr>Exercício 1c: Trêm de pulsos</vt:lpstr>
      <vt:lpstr>Exercício 1c: Trêm de pulsos</vt:lpstr>
      <vt:lpstr>Exercício 1c: Trêm de pulsos</vt:lpstr>
      <vt:lpstr>Funções Pares e Ímpares</vt:lpstr>
      <vt:lpstr>Efeito da simetria nos coef.de Fourier</vt:lpstr>
      <vt:lpstr>Efeito da simetria nos coef.de Fourier</vt:lpstr>
      <vt:lpstr>Efeito da simetria nos coef.de Fourier</vt:lpstr>
      <vt:lpstr>Efeito da simetria nos coef.de Fourier</vt:lpstr>
      <vt:lpstr>Exercício 2 </vt:lpstr>
      <vt:lpstr>Exercício 2 (solução) – a0</vt:lpstr>
      <vt:lpstr>Exercício 2 (solução) – ak</vt:lpstr>
      <vt:lpstr>Exercício 2 (solução) – bk</vt:lpstr>
      <vt:lpstr>Exercício 2 (solução) – bk ímpar</vt:lpstr>
      <vt:lpstr>Exercício 2 (solução) – bk ímpar</vt:lpstr>
      <vt:lpstr>Exercício 2 (solução) – gráfico de V(t)</vt:lpstr>
      <vt:lpstr>Exercício 2 (solução) – gráfico de V(t)</vt:lpstr>
      <vt:lpstr>Exercício 2 (solução) – gráfico animado de V(t)</vt:lpstr>
      <vt:lpstr>Forma fasorial para a série de Fourier</vt:lpstr>
      <vt:lpstr>Exemplo 3 – Cálcule os coeficientes fasoriais  do sinal mostrado abaixo</vt:lpstr>
      <vt:lpstr>Exemplo 3 – Solução</vt:lpstr>
      <vt:lpstr>Exemplo 3 – Solução (2a parte)</vt:lpstr>
      <vt:lpstr>Exemplo 3 – Solução (3a parte)</vt:lpstr>
      <vt:lpstr>Exemplo 3 – Solução (4a parte)</vt:lpstr>
      <vt:lpstr>Exemplo 4 – Resposta de um circuito RC</vt:lpstr>
      <vt:lpstr>Exemplo 4 – Solução ( 1a parte ) </vt:lpstr>
      <vt:lpstr>Exemplo 4 – Solução ( 2a parte )</vt:lpstr>
      <vt:lpstr>Exemplo 4 – Solução ( 2a parte - II )</vt:lpstr>
      <vt:lpstr>Exemplo 4 – Solução ( 2a parte - III )</vt:lpstr>
      <vt:lpstr>Exemplo 4 – Solução ( 2a parte – IV )</vt:lpstr>
      <vt:lpstr>Exemplo 4 – (3a parte)</vt:lpstr>
      <vt:lpstr>Valor RMS de um sinal periódico</vt:lpstr>
      <vt:lpstr>Exemplo – Encontre o valor RMS do sinal abaixo para Vm = 100, pela integral e pelos três primeiros da série de Fourier corresp. :</vt:lpstr>
      <vt:lpstr>Forma exponencial da série de Fourier</vt:lpstr>
      <vt:lpstr>Forma exponencial da série de Fourier</vt:lpstr>
      <vt:lpstr>Forma exponencial da série de Fourier</vt:lpstr>
      <vt:lpstr>Forma exponencial da série de Fourier</vt:lpstr>
      <vt:lpstr>A forma exponencial fica então :</vt:lpstr>
      <vt:lpstr>Exemplo  – Encontre os coeficientes complexos da série de Fourier do sinal abaixo :</vt:lpstr>
      <vt:lpstr>Exemplo – Solução :</vt:lpstr>
      <vt:lpstr>Exemplo – Solução (cont.):</vt:lpstr>
      <vt:lpstr>Amplitude e espectro de fase</vt:lpstr>
      <vt:lpstr>Espectro de amplitude</vt:lpstr>
      <vt:lpstr>Espectro de amplitude</vt:lpstr>
      <vt:lpstr>Espectro de fase</vt:lpstr>
      <vt:lpstr>Exemplo : Espectro de Amplitude e de Fase de funções deslocadas no tempo</vt:lpstr>
      <vt:lpstr>Exemplo : Espectro de fase de função deslocada no tempo</vt:lpstr>
      <vt:lpstr>Listas para Entregar</vt:lpstr>
      <vt:lpstr>Backup Slides</vt:lpstr>
      <vt:lpstr>Geração de Termos</vt:lpstr>
      <vt:lpstr>Reconstrução com animação</vt:lpstr>
      <vt:lpstr> Transformadas de Fourier inclui Convolução, Autocorrelação, Incerteza e Função Shah</vt:lpstr>
      <vt:lpstr>Motivação</vt:lpstr>
      <vt:lpstr>Agenda</vt:lpstr>
      <vt:lpstr>Transformada de Fourier como um caso limite das séries de Fourier</vt:lpstr>
      <vt:lpstr>Transformada de Fourier como um caso limite das séries de Fourier</vt:lpstr>
      <vt:lpstr>Transformada de Fourier Inversa</vt:lpstr>
      <vt:lpstr>Ex.1: Calcular a Transformada de um pulso, como o descrito na figura abaixo:</vt:lpstr>
      <vt:lpstr>Ex.1: Calcular a Transformada de um pulso (solução):</vt:lpstr>
      <vt:lpstr>Ex.1: Calcular a Transformada de um pulso (solução):</vt:lpstr>
      <vt:lpstr>Ex.1: Calcular a Transformada de um pulso (solução):</vt:lpstr>
      <vt:lpstr>Exemplo:  A transf.de Fourier de uma Gaussina é ela própria!</vt:lpstr>
      <vt:lpstr>Transformada de uma Gaussiana</vt:lpstr>
      <vt:lpstr>Transformada de uma Gaussiana (cont.)</vt:lpstr>
      <vt:lpstr>Transformada de uma Gaussiana (cont.)</vt:lpstr>
      <vt:lpstr>Transformada de uma Gaussina (cont.)</vt:lpstr>
      <vt:lpstr>Transformada de uma Gaussina</vt:lpstr>
      <vt:lpstr>A Função Delta de Dirac (ou impulso) novamente</vt:lpstr>
      <vt:lpstr>Outra forma de ver a função Delta</vt:lpstr>
      <vt:lpstr>Transformada do Impulso – cont.II</vt:lpstr>
      <vt:lpstr>Transformada do Impulso – cont.II</vt:lpstr>
      <vt:lpstr>Transformada do Impulso – A abordagem da Teoria das Distribuições</vt:lpstr>
      <vt:lpstr>Distribuição = ao produto interno de duas funções // Aplicação à Transf.de F. </vt:lpstr>
      <vt:lpstr>Aplicação à Transf.Inversa de Fourier </vt:lpstr>
      <vt:lpstr>Transformada do Impulso</vt:lpstr>
      <vt:lpstr>Transformada do Impulso (cont)</vt:lpstr>
      <vt:lpstr>Transformada de Um Impulso Deslocado</vt:lpstr>
      <vt:lpstr>Convergência da Integral de Fourier</vt:lpstr>
      <vt:lpstr>Ex.2 : Transformada de uma exponencial decrescente</vt:lpstr>
      <vt:lpstr>Ex.3:Transformada de uma constante</vt:lpstr>
      <vt:lpstr>Ex.3:Transformada de uma constante</vt:lpstr>
      <vt:lpstr>Ex.3:Transformada de uma constante (cont.)</vt:lpstr>
      <vt:lpstr>Condições para o uso da Transf.de Laplace no cálculo de Transf.de Fourier</vt:lpstr>
      <vt:lpstr>Ex.4 – Transformada de Fourier de    f(t) = e-at cos(w0t) para t&gt;=0+</vt:lpstr>
      <vt:lpstr>Ex.4 – Transformada de Fourier de     f(t) = e-at cos(w0t) para t&lt;=0-</vt:lpstr>
      <vt:lpstr>Ex.4 – Transformada de Fourier de    f(t) = e-at para t qualquer</vt:lpstr>
      <vt:lpstr>Agenda</vt:lpstr>
      <vt:lpstr>Transf.de Fourier da Função Sinal</vt:lpstr>
      <vt:lpstr>Transf.de Fourier da Função Sinal (sol.)</vt:lpstr>
      <vt:lpstr>Transf.de Fourier da função sinal (sol.)</vt:lpstr>
      <vt:lpstr>Transf.de Fourier da Função Degrau Unitário</vt:lpstr>
      <vt:lpstr>Transf.de Fourier da Função Cosseno</vt:lpstr>
      <vt:lpstr>Prop.Matem.:Forma polar e retangular</vt:lpstr>
      <vt:lpstr>Forma polar e retangular : considerações</vt:lpstr>
      <vt:lpstr>Forma polar e retangular : considerações</vt:lpstr>
      <vt:lpstr>Prop.Matem.:Linearidade :Mult.p/const</vt:lpstr>
      <vt:lpstr>Prop.Matem.:Linearidade:Soma</vt:lpstr>
      <vt:lpstr>O Efeito da Linearidade : Transformada de Fourier da Soma de Duas Funções</vt:lpstr>
      <vt:lpstr>Prop.Matem.:Diferenciação</vt:lpstr>
      <vt:lpstr>Prop.Matem.:Integração</vt:lpstr>
      <vt:lpstr>Prop.Matem.:Escalon.em Frequência</vt:lpstr>
      <vt:lpstr>Teorema do Escalonamento do Tempo</vt:lpstr>
      <vt:lpstr>O Teorema do Escalonamento em Ação</vt:lpstr>
      <vt:lpstr>Agenda</vt:lpstr>
      <vt:lpstr>Prop.Matem.:Translação no tempo</vt:lpstr>
      <vt:lpstr>Prop.Matem.: Translação em Frequência</vt:lpstr>
      <vt:lpstr>Prop.Matem.:Modulação</vt:lpstr>
      <vt:lpstr>Modulação : A Transformada de E(t) cos(w0 t) </vt:lpstr>
      <vt:lpstr>Propriedade do Espelhamento</vt:lpstr>
      <vt:lpstr>Transformada de Fourier do Complexo Conjugado de uma função</vt:lpstr>
      <vt:lpstr>Frequências negativas não contém informação adicional para funções reais</vt:lpstr>
      <vt:lpstr>Prop.Matem.:Convolução no Tempo</vt:lpstr>
      <vt:lpstr>A Convolução</vt:lpstr>
      <vt:lpstr>A convolução pode ser executada visualmente por exemplo rect * rect</vt:lpstr>
      <vt:lpstr>Convolução com a função Delta</vt:lpstr>
      <vt:lpstr>O Teorema da Convolução</vt:lpstr>
      <vt:lpstr>Prop.Matem.:Convolução na frequência</vt:lpstr>
      <vt:lpstr>A transf.da função triâng., D(t), é sinc2(w/2)</vt:lpstr>
      <vt:lpstr>O Teorema da Convolução em Ação</vt:lpstr>
      <vt:lpstr>Teorema de Parseval</vt:lpstr>
      <vt:lpstr>Teorema de Parseval : demonstração</vt:lpstr>
      <vt:lpstr>O que representa F(-ω)?</vt:lpstr>
      <vt:lpstr>Teorema de Parseval : demonstr.(cont.)</vt:lpstr>
      <vt:lpstr>Teorema de Parseval em ação</vt:lpstr>
      <vt:lpstr>Ex.5 – Energia em e-a|t|</vt:lpstr>
      <vt:lpstr>Ex.5 – Energia em e-a|t|</vt:lpstr>
      <vt:lpstr>Interpretação física do Teorema de Parseval</vt:lpstr>
      <vt:lpstr>Interpretação física do Teorema de Parseval</vt:lpstr>
      <vt:lpstr>Interpretação física do Teorema de Parseval = energia em bandas w2 a w1</vt:lpstr>
      <vt:lpstr>Ex.6 :</vt:lpstr>
      <vt:lpstr>Ex.6 : (cont.)</vt:lpstr>
      <vt:lpstr>Ex.6 : (cont.)</vt:lpstr>
      <vt:lpstr>Ex.7 : Energia na saída de um filtro passa-faixa</vt:lpstr>
      <vt:lpstr>Ex.7 : Energia na saída de um filtro passa-faixa (sol.)</vt:lpstr>
      <vt:lpstr>Ex.7 : Energia na saída de um filtro passa-faixa</vt:lpstr>
      <vt:lpstr>Ex.7 : Energia na saída de um filtro passa-faixa</vt:lpstr>
      <vt:lpstr>Energia contida em um pulso de tensão</vt:lpstr>
      <vt:lpstr>Energia contida em um pulso de tensão</vt:lpstr>
      <vt:lpstr>Energia contida em um pulso de tensão</vt:lpstr>
      <vt:lpstr> Aplicações da Transformada de Fourier - Resposta em Frequência</vt:lpstr>
      <vt:lpstr>Diagramas de Bode - formulação</vt:lpstr>
      <vt:lpstr>Diagramas de Bode - Gráficos</vt:lpstr>
      <vt:lpstr>Apresentação do PowerPoint</vt:lpstr>
      <vt:lpstr>Calcule a função de transf. e a resposta em frequência do circuito abaixo :</vt:lpstr>
      <vt:lpstr>Calcule a função de transf. e a resposta em frequência do circuito abaixo :</vt:lpstr>
      <vt:lpstr>sp16-09</vt:lpstr>
      <vt:lpstr>Sinais e Sistemas</vt:lpstr>
      <vt:lpstr>Transformada Z</vt:lpstr>
      <vt:lpstr>Calcule a transformada Z da sequência :</vt:lpstr>
      <vt:lpstr>Relembrando : Séries Convergentes</vt:lpstr>
      <vt:lpstr>A Transformada Z de uma f(k)=Ak</vt:lpstr>
      <vt:lpstr>Calcule F(z) de f(k)=e-αTk</vt:lpstr>
      <vt:lpstr>PAREI AQUI</vt:lpstr>
      <vt:lpstr>Deslocamento no Tempo</vt:lpstr>
      <vt:lpstr>Deslocamento no Tempo (generalizado)</vt:lpstr>
      <vt:lpstr>Teoremas do Valor Inicial e Final</vt:lpstr>
      <vt:lpstr>Escalonamento em Frequência</vt:lpstr>
      <vt:lpstr>Exercício 1</vt:lpstr>
      <vt:lpstr>Exercício 2</vt:lpstr>
      <vt:lpstr>Exercício 3</vt:lpstr>
      <vt:lpstr>Exercício 4</vt:lpstr>
      <vt:lpstr>Exercício 5</vt:lpstr>
      <vt:lpstr>Exercício 6</vt:lpstr>
      <vt:lpstr>Exercício 7</vt:lpstr>
      <vt:lpstr>Calcule a transformada Z de sen[b.n]</vt:lpstr>
      <vt:lpstr>A Transformada Inversa Z-1</vt:lpstr>
      <vt:lpstr>Calcule a transf.Z inversa</vt:lpstr>
      <vt:lpstr>Calcule a transf.Z inversa</vt:lpstr>
      <vt:lpstr>Calcule a transf.Z inversa</vt:lpstr>
      <vt:lpstr>Calcule a transf.Z inversa</vt:lpstr>
      <vt:lpstr>Calcule a transf.Z inversa</vt:lpstr>
      <vt:lpstr>Calcule a transf.Z inversa</vt:lpstr>
      <vt:lpstr>Equação de Diferenças</vt:lpstr>
      <vt:lpstr>Equação de Diferenças</vt:lpstr>
      <vt:lpstr>Demonstre a propriedade da diferenciação</vt:lpstr>
      <vt:lpstr>Utilizando a prop.da diferenciação calcule a transf.Z de n2</vt:lpstr>
      <vt:lpstr>Calcule a transf. Z de n3</vt:lpstr>
      <vt:lpstr>Demonstre a propriedade da Similaridade</vt:lpstr>
      <vt:lpstr>Transformada Z – Convolução</vt:lpstr>
      <vt:lpstr>Relação entre a Transf.Z e a DFT</vt:lpstr>
      <vt:lpstr>Sinais e Sistemas</vt:lpstr>
      <vt:lpstr>Resposta de um sistema – Laplace e Z</vt:lpstr>
      <vt:lpstr>Resp.em frequência – Transf.de Fourier</vt:lpstr>
      <vt:lpstr>Resp.em freq. – Fourier e Fourier Discreta</vt:lpstr>
      <vt:lpstr>Resp.em freq. – Fourier e Fourier Discreta</vt:lpstr>
      <vt:lpstr>Transformada de Fourier Discreta</vt:lpstr>
      <vt:lpstr>Resposta Temporal x Resposta em Freq.</vt:lpstr>
    </vt:vector>
  </TitlesOfParts>
  <Manager>Diretoria - Fac. Engenharia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Sistemas Dinâmicos II Introdução ao Curso</dc:title>
  <dc:creator>faap</dc:creator>
  <cp:lastModifiedBy>Gustavo Mirapalheta</cp:lastModifiedBy>
  <cp:revision>573</cp:revision>
  <cp:lastPrinted>2016-11-21T23:30:19Z</cp:lastPrinted>
  <dcterms:created xsi:type="dcterms:W3CDTF">2007-10-04T21:19:45Z</dcterms:created>
  <dcterms:modified xsi:type="dcterms:W3CDTF">2024-06-28T18:13:27Z</dcterms:modified>
</cp:coreProperties>
</file>